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9" r:id="rId3"/>
    <p:sldId id="26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1" r:id="rId12"/>
    <p:sldId id="270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9284D-999F-F1A4-CE4F-EB9E27238442}" v="45" dt="2023-08-30T21:32:23.225"/>
    <p1510:client id="{33FB9071-A23E-4780-914C-46D5F8D92DCE}" v="35" dt="2023-08-30T01:23:24.058"/>
    <p1510:client id="{34F67CB2-61CE-4D6F-9215-3199C3DD3DF5}" v="19" dt="2023-08-29T20:44:31.099"/>
    <p1510:client id="{56814EA0-7A09-A75E-D25E-896817029EC6}" v="8" dt="2023-08-30T18:45:55.603"/>
    <p1510:client id="{6F87E83F-44CE-BCD7-4901-E7A59D523999}" v="1185" dt="2023-08-30T21:31:21.182"/>
    <p1510:client id="{87F45B68-F2F6-A1F2-E8A4-7E9133D3A41A}" v="2" dt="2023-08-30T20:07:19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30/08/2023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30/08/2023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 estilo de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US"/>
              <a:t>Click to edit Master subtitle style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30/08/2023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/>
              <a:t>Clique para editar o estilo de 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30/08/2023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/>
              <a:t>Clique para editar o estilo de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30/08/2023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/>
              <a:t>Clique para editar o estilo de 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30/08/2023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 estilo de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30/08/2023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30/08/2023</a:t>
            </a:fld>
            <a:endParaRPr lang="en-US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/>
              <a:t>Clique para editar o estilo de 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30/08/2023</a:t>
            </a:fld>
            <a:endParaRPr lang="en-US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30/08/2023</a:t>
            </a:fld>
            <a:endParaRPr lang="en-US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30/08/2023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30/08/2023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30/08/2023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 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30/08/2023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pt-br" sz="8800">
                <a:latin typeface="Sitka Heading"/>
              </a:rPr>
              <a:t>Coleta de Requisitos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74515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rtl="0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Bruno Leandro Diniz</a:t>
            </a: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Levi PASSOS DO PINHO</a:t>
            </a:r>
            <a:endParaRPr lang="pt-BR" dirty="0"/>
          </a:p>
          <a:p>
            <a:pPr rtl="0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João Vitor Ribeiro de Moraes</a:t>
            </a:r>
          </a:p>
          <a:p>
            <a:pPr rtl="0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José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Kozechen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FARIAS</a:t>
            </a:r>
          </a:p>
          <a:p>
            <a:pPr rtl="0"/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m 4" descr="Uma imagem contendo prédio, banco, bancada,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163CD3-5C88-0757-525B-6A5DB4D1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5D5688-1774-4625-9E74-88EA94DB2550}" type="datetime1">
              <a:rPr lang="pt-BR" smtClean="0"/>
              <a:t>30/08/2023</a:t>
            </a:fld>
            <a:endParaRPr lang="en-US"/>
          </a:p>
        </p:txBody>
      </p:sp>
      <p:pic>
        <p:nvPicPr>
          <p:cNvPr id="4" name="Espaço Reservado para Conteúdo 3" descr="Tabela&#10;&#10;Descrição gerada automaticamente">
            <a:extLst>
              <a:ext uri="{FF2B5EF4-FFF2-40B4-BE49-F238E27FC236}">
                <a16:creationId xmlns:a16="http://schemas.microsoft.com/office/drawing/2014/main" id="{35D9D898-AB2D-7832-C074-5F38E1A2D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439" y="556175"/>
            <a:ext cx="9164369" cy="5738731"/>
          </a:xfr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938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Homem sentado em frente a computador&#10;&#10;Descrição gerada automaticamente">
            <a:extLst>
              <a:ext uri="{FF2B5EF4-FFF2-40B4-BE49-F238E27FC236}">
                <a16:creationId xmlns:a16="http://schemas.microsoft.com/office/drawing/2014/main" id="{3337132A-8D26-ECAB-2E23-1E52C832D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27" y="297455"/>
            <a:ext cx="4129489" cy="625390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0EA78-A373-1135-9B40-C78E67BA8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18" y="636478"/>
            <a:ext cx="5928344" cy="5294757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pt-BR">
                <a:latin typeface="Sitka Heading"/>
              </a:rPr>
              <a:t>O fato é que, a garantia do bom resultado de um processo só pode ser alcançada se, em primeiro lugar, asseguramos uma ótima qualidade dos dados que entram neste processo!</a:t>
            </a:r>
          </a:p>
          <a:p>
            <a:r>
              <a:rPr lang="pt-BR">
                <a:latin typeface="Sitka Heading"/>
              </a:rPr>
              <a:t>Por isso, antes de iniciar os trabalhos de elaboração de WBS e definição de escopo, recomenda-se concentrar a energia na coleta dos requisitos.</a:t>
            </a:r>
          </a:p>
          <a:p>
            <a:r>
              <a:rPr lang="pt-BR">
                <a:latin typeface="Sitka Heading"/>
              </a:rPr>
              <a:t>Identifique quais são as ferramentas mais adequadas para a sua organização; ganhe a confiança dos seus stakeholders; seja questionador; imagine todas as necessidades do projeto; detalhe o máximo possível; faça um bom plano de gerenciamento dos requisitos para que se alcance o sucesso do seu projeto.</a:t>
            </a:r>
            <a:endParaRPr lang="pt-BR" b="0" i="0">
              <a:solidFill>
                <a:srgbClr val="757575"/>
              </a:solidFill>
              <a:effectLst/>
              <a:latin typeface="Sitka Heading"/>
            </a:endParaRPr>
          </a:p>
        </p:txBody>
      </p:sp>
    </p:spTree>
    <p:extLst>
      <p:ext uri="{BB962C8B-B14F-4D97-AF65-F5344CB8AC3E}">
        <p14:creationId xmlns:p14="http://schemas.microsoft.com/office/powerpoint/2010/main" val="89952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F44AA-3FD9-60FE-1270-D4AAC09B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Agradecemos sua atenção!!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D9236E-F78C-4196-F9AD-BB1B0FC3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0" rIns="91440" bIns="0" rtlCol="0" anchor="t">
            <a:normAutofit/>
          </a:bodyPr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32309F-62E4-EE94-62AD-72F1DF9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30/08/2023</a:t>
            </a:fld>
            <a:endParaRPr lang="en-US"/>
          </a:p>
        </p:txBody>
      </p:sp>
      <p:pic>
        <p:nvPicPr>
          <p:cNvPr id="17" name="Espaço Reservado para Imagem 16" descr="Aperto de mão de negócios">
            <a:extLst>
              <a:ext uri="{FF2B5EF4-FFF2-40B4-BE49-F238E27FC236}">
                <a16:creationId xmlns:a16="http://schemas.microsoft.com/office/drawing/2014/main" id="{CB17A38F-40C0-A951-1E37-F2D3212E19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1829" b="21829"/>
          <a:stretch/>
        </p:blipFill>
        <p:spPr/>
      </p:pic>
    </p:spTree>
    <p:extLst>
      <p:ext uri="{BB962C8B-B14F-4D97-AF65-F5344CB8AC3E}">
        <p14:creationId xmlns:p14="http://schemas.microsoft.com/office/powerpoint/2010/main" val="3841119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17A4F38-EC4E-63BE-F087-92E70E7711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8" t="3763" r="33036" b="-3937"/>
          <a:stretch/>
        </p:blipFill>
        <p:spPr>
          <a:xfrm>
            <a:off x="259976" y="295835"/>
            <a:ext cx="4124177" cy="651581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0EA78-A373-1135-9B40-C78E67BA8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6561" y="718121"/>
            <a:ext cx="5928344" cy="5739256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pt-BR" sz="2700">
                <a:latin typeface="Sitka Heading"/>
              </a:rPr>
              <a:t>No capítulo 5 do PMBOK® encontramos a definição da coleta de requisitos:</a:t>
            </a:r>
            <a:endParaRPr lang="pt-BR" sz="2700"/>
          </a:p>
          <a:p>
            <a:r>
              <a:rPr lang="pt-BR" sz="2700">
                <a:latin typeface="Sitka Heading"/>
              </a:rPr>
              <a:t>“Coletar os requisitos é o processo de determinar, documentar e gerenciar as necessidades e requisitos das partes interessadas a fim de atender aos objetivos do projeto.</a:t>
            </a:r>
            <a:endParaRPr lang="pt-BR" sz="2700"/>
          </a:p>
          <a:p>
            <a:r>
              <a:rPr lang="pt-BR" sz="2700">
                <a:latin typeface="Sitka Heading"/>
              </a:rPr>
              <a:t>O principal benefício deste processo é que o mesmo fornece a base para definição e gerenciamento do escopo do produto e do projeto.”.</a:t>
            </a:r>
          </a:p>
          <a:p>
            <a:endParaRPr lang="pt-BR">
              <a:latin typeface="Franklin Gothic Book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23884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20988-A26D-7A66-DF32-ACF720F5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30/08/2023</a:t>
            </a:fld>
            <a:endParaRPr lang="en-US"/>
          </a:p>
        </p:txBody>
      </p:sp>
      <p:pic>
        <p:nvPicPr>
          <p:cNvPr id="9" name="Espaço Reservado para Conteúdo 8" descr="Diagrama&#10;&#10;Descrição gerada automaticamente">
            <a:extLst>
              <a:ext uri="{FF2B5EF4-FFF2-40B4-BE49-F238E27FC236}">
                <a16:creationId xmlns:a16="http://schemas.microsoft.com/office/drawing/2014/main" id="{28DA27CE-CCAC-7DFD-CEEC-93B8D99D4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924" y="182093"/>
            <a:ext cx="8901297" cy="6496791"/>
          </a:xfr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6672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0EA78-A373-1135-9B40-C78E67BA8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0061" y="781621"/>
            <a:ext cx="5928344" cy="5754832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pt-BR" sz="2200" dirty="0">
                <a:latin typeface="Sitka Heading"/>
              </a:rPr>
              <a:t>Os requisitos devem ser obtidos, analisados e registrados com detalhes suficientes para serem obtidos com sucesso durante a execução do projeto.</a:t>
            </a:r>
          </a:p>
          <a:p>
            <a:r>
              <a:rPr lang="pt-BR" sz="2200" dirty="0">
                <a:latin typeface="Sitka Heading"/>
              </a:rPr>
              <a:t>Os requisitos recolhidos vão permitir definir o que é necessário fazer e criar da Estrutura Analítica de Projeto (EAP/WBS). </a:t>
            </a:r>
          </a:p>
          <a:p>
            <a:r>
              <a:rPr lang="pt-BR" sz="2200" dirty="0">
                <a:latin typeface="Sitka Heading"/>
              </a:rPr>
              <a:t>O planejamento do custo, o cronograma e o plano de qualidade são outros documentos que são criados tendo por base os requisitos recolhidos.</a:t>
            </a:r>
          </a:p>
          <a:p>
            <a:r>
              <a:rPr lang="pt-BR" sz="2200" dirty="0">
                <a:latin typeface="Sitka Heading"/>
              </a:rPr>
              <a:t>A criação do documento de requisitos do projeto inicia-se pela análise das informações contidas no Documento de Início do Projeto e no processo 13.1 Identificar as Partes Interessadas. </a:t>
            </a:r>
            <a:endParaRPr lang="pt-BR" sz="2200" b="0" i="0" dirty="0">
              <a:solidFill>
                <a:srgbClr val="757575"/>
              </a:solidFill>
              <a:effectLst/>
              <a:latin typeface="Roboto" panose="02000000000000000000" pitchFamily="2" charset="0"/>
            </a:endParaRPr>
          </a:p>
          <a:p>
            <a:endParaRPr lang="pt-BR" b="0" i="0">
              <a:solidFill>
                <a:srgbClr val="757575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884402-8C61-A3D8-DB6A-3D5189EBC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59" y="295834"/>
            <a:ext cx="4124177" cy="62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66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1A007AE-B005-2395-B312-1E96D8CF1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238" y="358485"/>
            <a:ext cx="8897174" cy="6145316"/>
          </a:xfrm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</p:pic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163CD3-5C88-0757-525B-6A5DB4D1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5D5688-1774-4625-9E74-88EA94DB2550}" type="datetime1">
              <a:rPr lang="pt-BR" smtClean="0"/>
              <a:t>30/08/2023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04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4C0F1-4DAA-6A12-6A81-9BF4B672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>
                <a:latin typeface="Sitka Heading"/>
              </a:rPr>
              <a:t>Entradas</a:t>
            </a:r>
            <a:endParaRPr lang="pt-BR" sz="49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7B0BE1-BF2A-BF52-FD25-B05A83232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12799"/>
            <a:ext cx="6324188" cy="5294757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Char char="-"/>
            </a:pPr>
            <a:r>
              <a:rPr lang="pt-BR" sz="2800">
                <a:latin typeface="Sitka Heading"/>
              </a:rPr>
              <a:t> </a:t>
            </a:r>
            <a:r>
              <a:rPr lang="pt-BR" sz="3200">
                <a:latin typeface="Sitka Heading"/>
              </a:rPr>
              <a:t>Termo de abertura do projeto</a:t>
            </a:r>
          </a:p>
          <a:p>
            <a:pPr>
              <a:buChar char="-"/>
            </a:pPr>
            <a:r>
              <a:rPr lang="pt-BR" sz="3200">
                <a:latin typeface="Sitka Heading"/>
              </a:rPr>
              <a:t> Plano de gerenciamento do projeto:</a:t>
            </a:r>
          </a:p>
          <a:p>
            <a:pPr marL="566420" lvl="2"/>
            <a:r>
              <a:rPr lang="pt-BR" sz="2400">
                <a:latin typeface="Sitka Heading"/>
              </a:rPr>
              <a:t>Plano de gerenciamento do escopo</a:t>
            </a:r>
          </a:p>
          <a:p>
            <a:pPr marL="566420" lvl="2"/>
            <a:r>
              <a:rPr lang="pt-BR" sz="2400">
                <a:latin typeface="Sitka Heading"/>
              </a:rPr>
              <a:t>Plano de gerenciamento dos requisitos</a:t>
            </a:r>
          </a:p>
          <a:p>
            <a:pPr marL="566420" lvl="2"/>
            <a:r>
              <a:rPr lang="pt-BR" sz="2400">
                <a:latin typeface="Sitka Heading"/>
              </a:rPr>
              <a:t>Plano de engajamento das partes interessadas</a:t>
            </a:r>
          </a:p>
          <a:p>
            <a:pPr marL="383540" lvl="2" indent="0">
              <a:buNone/>
            </a:pPr>
            <a:endParaRPr lang="pt-BR" sz="2000">
              <a:latin typeface="Sitka Heading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281FA9-E0B3-1121-4DA7-02838EE25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B1ED85-7533-0AD3-E5C5-1329700B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5D5688-1774-4625-9E74-88EA94DB2550}" type="datetime1">
              <a:rPr lang="pt-BR" smtClean="0"/>
              <a:t>30/08/2023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17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4C0F1-4DAA-6A12-6A81-9BF4B672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>
                <a:latin typeface="Sitka Heading"/>
              </a:rPr>
              <a:t>Entradas</a:t>
            </a:r>
            <a:endParaRPr lang="pt-BR" sz="49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7B0BE1-BF2A-BF52-FD25-B05A83232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12799"/>
            <a:ext cx="6324188" cy="5294757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pt-BR" sz="3200">
                <a:latin typeface="Sitka Heading"/>
              </a:rPr>
              <a:t>- Documentos do projeto:</a:t>
            </a:r>
            <a:endParaRPr lang="pt-BR" sz="2800">
              <a:latin typeface="Sitka Heading"/>
            </a:endParaRPr>
          </a:p>
          <a:p>
            <a:pPr marL="566420" lvl="2"/>
            <a:r>
              <a:rPr lang="pt-BR" sz="2400">
                <a:latin typeface="Sitka Heading"/>
              </a:rPr>
              <a:t>Registro de Premissas</a:t>
            </a:r>
          </a:p>
          <a:p>
            <a:pPr marL="566420" lvl="2"/>
            <a:r>
              <a:rPr lang="pt-BR" sz="2400">
                <a:latin typeface="Sitka Heading"/>
              </a:rPr>
              <a:t>Registro das lições aprendidas</a:t>
            </a:r>
          </a:p>
          <a:p>
            <a:pPr marL="566420" lvl="2"/>
            <a:r>
              <a:rPr lang="pt-BR" sz="2400">
                <a:latin typeface="Sitka Heading"/>
              </a:rPr>
              <a:t>Registro das partes interessadas</a:t>
            </a:r>
          </a:p>
          <a:p>
            <a:pPr marL="0">
              <a:buNone/>
            </a:pPr>
            <a:r>
              <a:rPr lang="pt-BR" sz="3200">
                <a:latin typeface="Sitka Heading"/>
              </a:rPr>
              <a:t>- Fatores ambientais da empresa</a:t>
            </a:r>
            <a:endParaRPr lang="pt-BR" sz="3200">
              <a:latin typeface="Franklin Gothic Book"/>
            </a:endParaRPr>
          </a:p>
          <a:p>
            <a:pPr marL="0" indent="0">
              <a:buNone/>
            </a:pPr>
            <a:r>
              <a:rPr lang="pt-BR" sz="3200">
                <a:latin typeface="Sitka Heading"/>
              </a:rPr>
              <a:t>- Ativos de processos organizacionais</a:t>
            </a:r>
            <a:endParaRPr lang="pt-BR" sz="3200"/>
          </a:p>
          <a:p>
            <a:pPr marL="383540" lvl="2" indent="0">
              <a:buNone/>
            </a:pPr>
            <a:endParaRPr lang="pt-BR" sz="2000">
              <a:latin typeface="Sitka Heading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281FA9-E0B3-1121-4DA7-02838EE25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B1ED85-7533-0AD3-E5C5-1329700B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5D5688-1774-4625-9E74-88EA94DB2550}" type="datetime1">
              <a:rPr lang="pt-BR" smtClean="0"/>
              <a:t>30/08/2023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94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4C0F1-4DAA-6A12-6A81-9BF4B672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400">
                <a:latin typeface="Sitka Heading"/>
              </a:rPr>
              <a:t>Técnicas e Ferramentas</a:t>
            </a:r>
            <a:endParaRPr lang="pt-BR" sz="54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7B0BE1-BF2A-BF52-FD25-B05A83232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12799"/>
            <a:ext cx="6324188" cy="5294757"/>
          </a:xfrm>
        </p:spPr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Char char="-"/>
            </a:pPr>
            <a:r>
              <a:rPr lang="pt-BR" sz="3200">
                <a:latin typeface="Sitka Heading"/>
              </a:rPr>
              <a:t>Opinião especializada</a:t>
            </a:r>
            <a:endParaRPr lang="pt-BR" sz="2800">
              <a:latin typeface="Sitka Heading"/>
            </a:endParaRPr>
          </a:p>
          <a:p>
            <a:pPr marL="457200" indent="-457200">
              <a:buChar char="-"/>
            </a:pPr>
            <a:r>
              <a:rPr lang="pt-BR" sz="3200">
                <a:latin typeface="Sitka Heading"/>
              </a:rPr>
              <a:t>Coleta de dados</a:t>
            </a:r>
          </a:p>
          <a:p>
            <a:pPr marL="457200" indent="-457200">
              <a:buClr>
                <a:srgbClr val="9BA8B7"/>
              </a:buClr>
              <a:buChar char="-"/>
            </a:pPr>
            <a:r>
              <a:rPr lang="pt-BR" sz="3200">
                <a:latin typeface="Sitka Heading"/>
              </a:rPr>
              <a:t>Análise de dados</a:t>
            </a:r>
          </a:p>
          <a:p>
            <a:pPr marL="457200" indent="-457200">
              <a:buClr>
                <a:srgbClr val="9BA8B7"/>
              </a:buClr>
              <a:buChar char="-"/>
            </a:pPr>
            <a:r>
              <a:rPr lang="pt-BR" sz="3200">
                <a:latin typeface="Sitka Heading"/>
              </a:rPr>
              <a:t>Tomada de decisão</a:t>
            </a:r>
          </a:p>
          <a:p>
            <a:pPr marL="457200" indent="-457200">
              <a:buClr>
                <a:srgbClr val="9BA8B7"/>
              </a:buClr>
              <a:buChar char="-"/>
            </a:pPr>
            <a:r>
              <a:rPr lang="pt-BR" sz="3200">
                <a:latin typeface="Sitka Heading"/>
              </a:rPr>
              <a:t>Representação de dados</a:t>
            </a:r>
          </a:p>
          <a:p>
            <a:pPr marL="457200" indent="-457200">
              <a:buClr>
                <a:srgbClr val="9BA8B7"/>
              </a:buClr>
              <a:buChar char="-"/>
            </a:pPr>
            <a:r>
              <a:rPr lang="pt-BR" sz="3200">
                <a:latin typeface="Sitka Heading"/>
              </a:rPr>
              <a:t>Habilidades interpessoais e de equipe</a:t>
            </a:r>
          </a:p>
          <a:p>
            <a:pPr marL="457200" indent="-457200">
              <a:buClr>
                <a:srgbClr val="9BA8B7"/>
              </a:buClr>
              <a:buChar char="-"/>
            </a:pPr>
            <a:endParaRPr lang="pt-BR" sz="3200">
              <a:latin typeface="Sitka Heading"/>
            </a:endParaRPr>
          </a:p>
          <a:p>
            <a:pPr marL="383540" lvl="2" indent="0">
              <a:buNone/>
            </a:pPr>
            <a:endParaRPr lang="pt-BR" sz="2000">
              <a:latin typeface="Sitka Heading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281FA9-E0B3-1121-4DA7-02838EE25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B1ED85-7533-0AD3-E5C5-1329700B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5D5688-1774-4625-9E74-88EA94DB2550}" type="datetime1">
              <a:rPr lang="pt-BR" smtClean="0"/>
              <a:t>30/08/2023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87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4C0F1-4DAA-6A12-6A81-9BF4B672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900">
                <a:latin typeface="Sitka Heading"/>
              </a:rPr>
              <a:t>Saídas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7B0BE1-BF2A-BF52-FD25-B05A83232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12799"/>
            <a:ext cx="6324188" cy="5294757"/>
          </a:xfrm>
        </p:spPr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Char char="-"/>
            </a:pPr>
            <a:r>
              <a:rPr lang="pt-BR" sz="3200">
                <a:latin typeface="Sitka Heading"/>
              </a:rPr>
              <a:t>Documentação dos requisitos</a:t>
            </a:r>
          </a:p>
          <a:p>
            <a:pPr marL="932180" lvl="2">
              <a:buChar char="-"/>
            </a:pPr>
            <a:r>
              <a:rPr lang="pt-BR" sz="2600">
                <a:latin typeface="Sitka Heading"/>
              </a:rPr>
              <a:t>Requisitos de negócio</a:t>
            </a:r>
          </a:p>
          <a:p>
            <a:pPr marL="932180" lvl="2">
              <a:buChar char="-"/>
            </a:pPr>
            <a:r>
              <a:rPr lang="pt-BR" sz="2600">
                <a:latin typeface="Sitka Heading"/>
              </a:rPr>
              <a:t>Requisitos das partes interessadas</a:t>
            </a:r>
          </a:p>
          <a:p>
            <a:pPr marL="932180" lvl="2">
              <a:buChar char="-"/>
            </a:pPr>
            <a:r>
              <a:rPr lang="pt-BR" sz="2600">
                <a:latin typeface="Sitka Heading"/>
              </a:rPr>
              <a:t>Requisitos de solução</a:t>
            </a:r>
          </a:p>
          <a:p>
            <a:pPr marL="932180" lvl="2">
              <a:buChar char="-"/>
            </a:pPr>
            <a:r>
              <a:rPr lang="pt-BR" sz="2600">
                <a:latin typeface="Sitka Heading"/>
              </a:rPr>
              <a:t>Requisitos de projeto</a:t>
            </a:r>
          </a:p>
          <a:p>
            <a:pPr marL="932180" lvl="2">
              <a:buChar char="-"/>
            </a:pPr>
            <a:r>
              <a:rPr lang="pt-BR" sz="2600">
                <a:latin typeface="Sitka Heading"/>
              </a:rPr>
              <a:t>Requisitos da qualidade</a:t>
            </a:r>
          </a:p>
          <a:p>
            <a:pPr marL="457200" indent="-457200">
              <a:buClr>
                <a:srgbClr val="9BA8B7"/>
              </a:buClr>
              <a:buChar char="-"/>
            </a:pPr>
            <a:r>
              <a:rPr lang="pt-BR" sz="3200">
                <a:latin typeface="Sitka Heading"/>
              </a:rPr>
              <a:t>Matriz de rastreabilidade dos requisitos</a:t>
            </a:r>
          </a:p>
          <a:p>
            <a:pPr marL="457200" indent="-457200">
              <a:buClr>
                <a:srgbClr val="9BA8B7"/>
              </a:buClr>
              <a:buChar char="-"/>
            </a:pPr>
            <a:endParaRPr lang="pt-BR" sz="3200">
              <a:latin typeface="Sitka Heading"/>
            </a:endParaRPr>
          </a:p>
          <a:p>
            <a:pPr marL="383540" lvl="2" indent="0">
              <a:buNone/>
            </a:pPr>
            <a:endParaRPr lang="pt-BR" sz="2000">
              <a:latin typeface="Sitka Heading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281FA9-E0B3-1121-4DA7-02838EE25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B1ED85-7533-0AD3-E5C5-1329700B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5D5688-1774-4625-9E74-88EA94DB2550}" type="datetime1">
              <a:rPr lang="pt-BR" smtClean="0"/>
              <a:t>30/08/2023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19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ersonalizado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{78C15864-15E4-4714-9550-BF9B75BC84DC}tf56160789_win32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Personalizado</vt:lpstr>
      <vt:lpstr>Coleta de Requisitos</vt:lpstr>
      <vt:lpstr>Apresentação do PowerPoint</vt:lpstr>
      <vt:lpstr>Apresentação do PowerPoint</vt:lpstr>
      <vt:lpstr>Apresentação do PowerPoint</vt:lpstr>
      <vt:lpstr>Apresentação do PowerPoint</vt:lpstr>
      <vt:lpstr>Entradas</vt:lpstr>
      <vt:lpstr>Entradas</vt:lpstr>
      <vt:lpstr>Técnicas e Ferramentas</vt:lpstr>
      <vt:lpstr>Saídas</vt:lpstr>
      <vt:lpstr>Apresentação do PowerPoint</vt:lpstr>
      <vt:lpstr>Apresentação do PowerPoint</vt:lpstr>
      <vt:lpstr>Agradecemos sua atenção!!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Coleta de Requisitos</dc:title>
  <dc:creator>CLINIC</dc:creator>
  <cp:revision>45</cp:revision>
  <dcterms:created xsi:type="dcterms:W3CDTF">2023-08-29T19:46:25Z</dcterms:created>
  <dcterms:modified xsi:type="dcterms:W3CDTF">2023-08-30T21:35:14Z</dcterms:modified>
</cp:coreProperties>
</file>