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7" r:id="rId4"/>
    <p:sldId id="259" r:id="rId5"/>
    <p:sldId id="267" r:id="rId6"/>
    <p:sldId id="266" r:id="rId7"/>
    <p:sldId id="268" r:id="rId8"/>
    <p:sldId id="269" r:id="rId9"/>
    <p:sldId id="270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64" r:id="rId18"/>
  </p:sldIdLst>
  <p:sldSz cx="9144000" cy="5143500" type="screen16x9"/>
  <p:notesSz cx="6858000" cy="9144000"/>
  <p:embeddedFontLst>
    <p:embeddedFont>
      <p:font typeface="Lato Light" charset="0"/>
      <p:regular r:id="rId20"/>
      <p:bold r:id="rId21"/>
      <p:italic r:id="rId22"/>
      <p:boldItalic r:id="rId23"/>
    </p:embeddedFont>
    <p:embeddedFont>
      <p:font typeface="League Spartan Medium" charset="0"/>
      <p:regular r:id="rId24"/>
      <p:bold r:id="rId25"/>
    </p:embeddedFont>
    <p:embeddedFont>
      <p:font typeface="Inter" charset="0"/>
      <p:regular r:id="rId26"/>
      <p:bold r:id="rId27"/>
    </p:embeddedFont>
    <p:embeddedFont>
      <p:font typeface="Poppins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League Spartan" charset="0"/>
      <p:regular r:id="rId36"/>
      <p:bold r:id="rId37"/>
    </p:embeddedFont>
    <p:embeddedFont>
      <p:font typeface="Open Sans Medium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3150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Texto digitado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Identificar as Partes Interessadas é o processo de identificar regularmente as partes interessadas do projeto e analisar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 documentar informações relevantes sobre seus interesses, envolvimento, interdependências, influência e impacto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potencial no sucesso do projeto. O principal benefício deste processo é que permite que a equipe do projeto identifique 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direcionamento apropriado para engajamento de cada parte interessada ou grupo de partes interessadas. Este processo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é realizado periodicamente ao longo do projeto, conforme necessário. As entradas, ferramentas e técnicas e saídas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desse processo estão ilustradas na Figura 13-2. A Figura 13-3 ilustra o diagrama de fluxo de dados do processo.Este processo com frequência ocorre pela primeira vez em um projeto antes ou simultaneamente ao desenvolvimento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 aprovação do termo de abertura do projeto. É repetido conforme necessário, mas deve ser realizado no início de cada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fase e quando ocorre uma mudança significativa no projeto ou na organização. Cada vez que o processo de identificação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é repetido, os componentes do plano de gerenciamento do projeto e os documentos do projeto devem ser consultados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para identificar as partes interessadas relevantes.13.1.1 IDENTIFICAR AS PARTES INTERESSADAS: ENTRADAS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13.1.1.1 TERMO DE ABERTURA DO PROJETO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Descrito na Seção 4.1.3.1. O termo de abertura do projeto identifica a lista das principais partes interessadas. Ele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também pode conter informações sobre as responsabilidades das partes interessadas.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13.1.1.2 DOCUMENTOS DE NEGÓCIOS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Na primeira iteração do processo Identificar as Partes Interessadas, o business case e o plano de gerenciamento 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benefícios são fontes de informações sobre as partes interessadas do projeto.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 Business case. Descrito na seção 1.2.6.1. O business case identifica os objetivos do projeto e uma lista inicial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partes interessadas afetadas pelo projeto.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 Plano de gerenciamento de benefícios. Descrito na seção 1.2.6.2. O plano de gerenciamento de benefícios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descreve o plano esperado para realizar os benefícios reivindicados no business case. Pode identificar 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indivíduos e grupos que serão beneficiados com a entrega dos resultados do projeto e, portanto, são considerados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como partes interessadas.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20778502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20778502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207785028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207785028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207785028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207785028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League Spartan" charset="0"/>
              </a:rPr>
              <a:t>IDENTIFICAR AS PARTES INTERESSADAS </a:t>
            </a:r>
            <a:endParaRPr dirty="0">
              <a:latin typeface="League Spartan" charset="0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290918" y="3706960"/>
            <a:ext cx="8520600" cy="1207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/>
            <a:r>
              <a:rPr lang="pt-BR" dirty="0"/>
              <a:t>Byanca </a:t>
            </a:r>
            <a:r>
              <a:rPr lang="pt-BR" dirty="0" smtClean="0"/>
              <a:t>Prado Rosa Hamilko Chaves</a:t>
            </a:r>
            <a:endParaRPr lang="pt-B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Carolyne Fernanda dos Martyres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Mateus Henrique Lima</a:t>
            </a:r>
          </a:p>
          <a:p>
            <a:pPr marL="0" lvl="0" indent="0" algn="l"/>
            <a:r>
              <a:rPr lang="pt-BR" dirty="0"/>
              <a:t>Nyckon </a:t>
            </a:r>
            <a:r>
              <a:rPr lang="pt-BR" dirty="0" smtClean="0"/>
              <a:t>Jean Ferreira Walachy</a:t>
            </a:r>
            <a:endParaRPr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7937"/>
            <a:ext cx="1188000" cy="1188000"/>
          </a:xfrm>
          <a:prstGeom prst="rect">
            <a:avLst/>
          </a:prstGeom>
        </p:spPr>
      </p:pic>
      <p:sp>
        <p:nvSpPr>
          <p:cNvPr id="6" name="AutoShape 4" descr="Universidade Tuiuti... - Universidade Tuiuti do Paraná - UT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Técnicas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175" y="1717350"/>
            <a:ext cx="5520900" cy="3299334"/>
          </a:xfrm>
        </p:spPr>
        <p:txBody>
          <a:bodyPr/>
          <a:lstStyle/>
          <a:p>
            <a:pPr marL="146050" indent="0">
              <a:buNone/>
            </a:pPr>
            <a:r>
              <a:rPr lang="pt-BR" sz="1600" dirty="0"/>
              <a:t>OPINIÃO </a:t>
            </a:r>
            <a:r>
              <a:rPr lang="pt-BR" sz="1600" dirty="0" smtClean="0"/>
              <a:t>ESPECIALIZADA</a:t>
            </a:r>
          </a:p>
          <a:p>
            <a:pPr marL="146050" indent="0">
              <a:buNone/>
            </a:pPr>
            <a:endParaRPr lang="pt-BR" sz="1600" dirty="0"/>
          </a:p>
          <a:p>
            <a:r>
              <a:rPr lang="pt-BR" sz="1600" dirty="0"/>
              <a:t>Entendimento das estruturas de política e poder na </a:t>
            </a:r>
            <a:r>
              <a:rPr lang="pt-BR" sz="1600" dirty="0" smtClean="0"/>
              <a:t>organização</a:t>
            </a:r>
          </a:p>
          <a:p>
            <a:r>
              <a:rPr lang="pt-BR" sz="1600" dirty="0" smtClean="0"/>
              <a:t>Conhecimento </a:t>
            </a:r>
            <a:r>
              <a:rPr lang="pt-BR" sz="1600" dirty="0"/>
              <a:t>do ambiente e da cultura da organização e de outras organizações afetadas, incluindo clientes e o ambiente mais </a:t>
            </a:r>
            <a:r>
              <a:rPr lang="pt-BR" sz="1600" dirty="0" smtClean="0"/>
              <a:t>amplo</a:t>
            </a:r>
          </a:p>
          <a:p>
            <a:r>
              <a:rPr lang="pt-BR" sz="1600" dirty="0" smtClean="0"/>
              <a:t>Conhecimento </a:t>
            </a:r>
            <a:r>
              <a:rPr lang="pt-BR" sz="1600" dirty="0"/>
              <a:t>do setor ou tipo de entrega do projeto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Conhecimento </a:t>
            </a:r>
            <a:r>
              <a:rPr lang="pt-BR" sz="1600" dirty="0"/>
              <a:t>das contribuições e da expertise de membros individuais da equipe.</a:t>
            </a:r>
          </a:p>
        </p:txBody>
      </p:sp>
    </p:spTree>
    <p:extLst>
      <p:ext uri="{BB962C8B-B14F-4D97-AF65-F5344CB8AC3E}">
        <p14:creationId xmlns:p14="http://schemas.microsoft.com/office/powerpoint/2010/main" val="6039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581436" y="1888117"/>
            <a:ext cx="3115254" cy="2964436"/>
          </a:xfrm>
        </p:spPr>
        <p:txBody>
          <a:bodyPr/>
          <a:lstStyle/>
          <a:p>
            <a:pPr algn="ctr"/>
            <a:r>
              <a:rPr lang="pt-BR" sz="1600" dirty="0"/>
              <a:t>COLETA DE </a:t>
            </a:r>
            <a:r>
              <a:rPr lang="pt-BR" sz="1600" dirty="0" smtClean="0"/>
              <a:t>DADOS</a:t>
            </a:r>
          </a:p>
          <a:p>
            <a:endParaRPr lang="pt-BR" sz="1600" dirty="0"/>
          </a:p>
          <a:p>
            <a:pPr>
              <a:buFont typeface="Arial" pitchFamily="34" charset="0"/>
              <a:buChar char="•"/>
            </a:pPr>
            <a:r>
              <a:rPr lang="pt-BR" sz="1600" dirty="0"/>
              <a:t>Questionários e </a:t>
            </a:r>
            <a:r>
              <a:rPr lang="pt-BR" sz="1600" dirty="0" smtClean="0"/>
              <a:t>pesquisas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Brainstorming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err="1"/>
              <a:t>Brain</a:t>
            </a:r>
            <a:r>
              <a:rPr lang="pt-BR" sz="1600" dirty="0"/>
              <a:t> </a:t>
            </a:r>
            <a:r>
              <a:rPr lang="pt-BR" sz="1600" dirty="0" err="1"/>
              <a:t>writing</a:t>
            </a:r>
            <a:endParaRPr lang="pt-BR" sz="16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3075" y="1021789"/>
            <a:ext cx="7753500" cy="615523"/>
          </a:xfrm>
        </p:spPr>
        <p:txBody>
          <a:bodyPr/>
          <a:lstStyle/>
          <a:p>
            <a:r>
              <a:rPr lang="pt-BR" sz="2800" dirty="0"/>
              <a:t>Ferramentas e Técnicas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5123952" y="1884436"/>
            <a:ext cx="3313465" cy="3016391"/>
          </a:xfrm>
        </p:spPr>
        <p:txBody>
          <a:bodyPr/>
          <a:lstStyle/>
          <a:p>
            <a:pPr algn="ctr"/>
            <a:r>
              <a:rPr lang="pt-BR" sz="1600" dirty="0"/>
              <a:t>ANÁLISE DE </a:t>
            </a:r>
            <a:r>
              <a:rPr lang="pt-BR" sz="1600" dirty="0" smtClean="0"/>
              <a:t>DADOS</a:t>
            </a:r>
          </a:p>
          <a:p>
            <a:pPr algn="ctr"/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/>
              <a:t>Análise das partes interessadas</a:t>
            </a:r>
            <a:r>
              <a:rPr lang="pt-B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Interesse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Direitos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Propriedade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Conhecimentos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Contribuição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/>
              <a:t>Análise de documentos.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5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e Técnicas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175" y="1717350"/>
            <a:ext cx="5520900" cy="2679934"/>
          </a:xfrm>
        </p:spPr>
        <p:txBody>
          <a:bodyPr/>
          <a:lstStyle/>
          <a:p>
            <a:pPr marL="146050" indent="0" algn="ctr">
              <a:buNone/>
            </a:pPr>
            <a:r>
              <a:rPr lang="pt-BR" sz="1600" dirty="0"/>
              <a:t>REPRESENTAÇÃO DE DADOS</a:t>
            </a:r>
          </a:p>
          <a:p>
            <a:endParaRPr lang="pt-BR" sz="1600" dirty="0" smtClean="0"/>
          </a:p>
          <a:p>
            <a:r>
              <a:rPr lang="pt-BR" sz="1600" dirty="0" smtClean="0"/>
              <a:t>Matriz </a:t>
            </a:r>
            <a:r>
              <a:rPr lang="pt-BR" sz="1600" dirty="0"/>
              <a:t>de poder/interesses, matriz de poder/influência ou matriz de </a:t>
            </a:r>
            <a:r>
              <a:rPr lang="pt-BR" sz="1600" dirty="0" smtClean="0"/>
              <a:t>impacto/influência</a:t>
            </a:r>
          </a:p>
          <a:p>
            <a:r>
              <a:rPr lang="pt-BR" sz="1600" dirty="0"/>
              <a:t>Cubo de partes </a:t>
            </a:r>
            <a:r>
              <a:rPr lang="pt-BR" sz="1600" dirty="0" smtClean="0"/>
              <a:t>interessadas</a:t>
            </a:r>
          </a:p>
          <a:p>
            <a:r>
              <a:rPr lang="pt-BR" sz="1600" dirty="0"/>
              <a:t>Modelo de </a:t>
            </a:r>
            <a:r>
              <a:rPr lang="pt-BR" sz="1600" dirty="0" smtClean="0"/>
              <a:t>relevância</a:t>
            </a:r>
          </a:p>
          <a:p>
            <a:r>
              <a:rPr lang="pt-BR" sz="1600" dirty="0"/>
              <a:t>Direções de influência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Priorização</a:t>
            </a:r>
          </a:p>
          <a:p>
            <a:pPr marL="1460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0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Ferramentas e Técnicas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 smtClean="0"/>
              <a:t>REUNIÕES</a:t>
            </a:r>
          </a:p>
          <a:p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Reuniões são usadas para desenvolver um entendimento de partes interessadas significativas do projeto. Podem ter a forma de workshops de facilitação, discussões orientadas em grupos pequenos e grupos virtuais usando tecnologias eletrônicas ou de mídias sociais para compartilhar ideias e analisar dados.</a:t>
            </a:r>
          </a:p>
        </p:txBody>
      </p:sp>
      <p:pic>
        <p:nvPicPr>
          <p:cNvPr id="1026" name="Picture 2" descr="4 dicas incríveis para que sua equipe tenha reuniões produtivas - ProMove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r="250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83075" y="1908900"/>
            <a:ext cx="2469000" cy="2985218"/>
          </a:xfrm>
        </p:spPr>
        <p:txBody>
          <a:bodyPr/>
          <a:lstStyle/>
          <a:p>
            <a:pPr algn="ctr"/>
            <a:r>
              <a:rPr lang="pt-BR" sz="1400" dirty="0"/>
              <a:t>REGISTRO DAS PARTES </a:t>
            </a:r>
            <a:r>
              <a:rPr lang="pt-BR" sz="1400" dirty="0" smtClean="0"/>
              <a:t>INTERESSADAS</a:t>
            </a:r>
          </a:p>
          <a:p>
            <a:pPr algn="ctr"/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Informações de </a:t>
            </a:r>
            <a:r>
              <a:rPr lang="pt-BR" sz="1400" dirty="0" smtClean="0"/>
              <a:t>identificação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Informações de </a:t>
            </a:r>
            <a:r>
              <a:rPr lang="pt-BR" sz="1400" dirty="0" smtClean="0"/>
              <a:t>avaliação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Classificação das partes interessadas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3284762" y="1908899"/>
            <a:ext cx="2700401" cy="2974827"/>
          </a:xfrm>
        </p:spPr>
        <p:txBody>
          <a:bodyPr/>
          <a:lstStyle/>
          <a:p>
            <a:pPr algn="ctr"/>
            <a:r>
              <a:rPr lang="pt-BR" dirty="0"/>
              <a:t>SOLICITAÇÕES DE </a:t>
            </a:r>
            <a:r>
              <a:rPr lang="pt-BR" dirty="0" smtClean="0"/>
              <a:t>MUDANÇA</a:t>
            </a:r>
          </a:p>
          <a:p>
            <a:pPr algn="ctr"/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À medida que a identificação das partes interessadas continua ao longo do projeto, novas partes interessadas, ou novas informações sobre as partes interessadas, podem resultar em uma solicitação de mudança para o produto, o plano de gerenciamento do projeto ou os documentos do projeto.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3075" y="1021789"/>
            <a:ext cx="7753500" cy="615523"/>
          </a:xfrm>
        </p:spPr>
        <p:txBody>
          <a:bodyPr/>
          <a:lstStyle/>
          <a:p>
            <a:r>
              <a:rPr lang="pt-BR" sz="2800" dirty="0"/>
              <a:t>Saídas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3"/>
          </p:nvPr>
        </p:nvSpPr>
        <p:spPr>
          <a:xfrm>
            <a:off x="6186450" y="1908899"/>
            <a:ext cx="2469000" cy="2954045"/>
          </a:xfrm>
        </p:spPr>
        <p:txBody>
          <a:bodyPr/>
          <a:lstStyle/>
          <a:p>
            <a:pPr algn="ctr"/>
            <a:r>
              <a:rPr lang="pt-BR" dirty="0"/>
              <a:t>ATUALIZAÇÕES NO PLANO DE GERENCIAMENTO DO </a:t>
            </a:r>
            <a:r>
              <a:rPr lang="pt-BR" dirty="0" smtClean="0"/>
              <a:t>PROJETO</a:t>
            </a:r>
          </a:p>
          <a:p>
            <a:pPr algn="ctr"/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Plano de gerenciamento dos </a:t>
            </a:r>
            <a:r>
              <a:rPr lang="pt-BR" dirty="0" smtClean="0"/>
              <a:t>requisitos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Plano de gerenciamento das </a:t>
            </a:r>
            <a:r>
              <a:rPr lang="pt-BR" dirty="0" smtClean="0"/>
              <a:t>comunicações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Plano de gerenciamento dos </a:t>
            </a:r>
            <a:r>
              <a:rPr lang="pt-BR" dirty="0" smtClean="0"/>
              <a:t>riscos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Plano de engajamento das partes </a:t>
            </a:r>
            <a:r>
              <a:rPr lang="pt-BR" dirty="0" smtClean="0"/>
              <a:t>interessadas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8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Saídas</a:t>
            </a:r>
            <a:endParaRPr lang="pt-BR" sz="28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400" dirty="0"/>
              <a:t>ATUALIZAÇÕES DE DOCUMENTOS DO </a:t>
            </a:r>
            <a:r>
              <a:rPr lang="pt-BR" sz="1400" dirty="0" smtClean="0"/>
              <a:t>PROJETO</a:t>
            </a:r>
          </a:p>
          <a:p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Registro de premissas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Registro das questões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Registro dos riscos.</a:t>
            </a:r>
          </a:p>
        </p:txBody>
      </p:sp>
      <p:pic>
        <p:nvPicPr>
          <p:cNvPr id="2050" name="Picture 2" descr="Cartilha orienta sobre manuseio de documentos em tempos de pandemia -  Notícias UFJF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4" r="277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pelo seu tempo e atenção 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Identificação das partes interessadas</a:t>
            </a:r>
            <a:endParaRPr sz="3600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632174" y="1717350"/>
            <a:ext cx="6184261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pt-BR" sz="1600" dirty="0" smtClean="0"/>
              <a:t>Identificar </a:t>
            </a:r>
            <a:r>
              <a:rPr lang="pt-BR" sz="1600" dirty="0"/>
              <a:t>as Partes Interessadas é o processo de identificar regularmente as partes interessadas do projeto e analisar e documentar informações relevantes sobre seus interesses, envolvimento, interdependências, influência e impacto potencial no sucesso do projeto</a:t>
            </a:r>
            <a:r>
              <a:rPr lang="pt-BR" sz="1600" dirty="0" smtClean="0"/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pt-BR" sz="1600" dirty="0"/>
              <a:t>Este processo é realizado periodicamente ao longo do </a:t>
            </a:r>
            <a:r>
              <a:rPr lang="pt-BR" sz="1600" dirty="0" smtClean="0"/>
              <a:t>projeto.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Identificação regular das partes interessadas do projeto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Analisar e documentar informações relevantes</a:t>
            </a: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Interesses, envolvimento, interdependências, influência e potencial de impacto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Direcionamento adequado para o engajamento de stakeholders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Processo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Etapas </a:t>
            </a:r>
            <a:endParaRPr lang="pt-BR" sz="4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175" y="1717350"/>
            <a:ext cx="5520900" cy="1246465"/>
          </a:xfrm>
        </p:spPr>
        <p:txBody>
          <a:bodyPr/>
          <a:lstStyle/>
          <a:p>
            <a:r>
              <a:rPr lang="pt-BR" sz="2000" dirty="0" smtClean="0"/>
              <a:t>Entrada</a:t>
            </a:r>
          </a:p>
          <a:p>
            <a:r>
              <a:rPr lang="pt-BR" sz="2000" dirty="0" smtClean="0"/>
              <a:t>Ferramentas e técnicas</a:t>
            </a:r>
          </a:p>
          <a:p>
            <a:r>
              <a:rPr lang="pt-BR" sz="2000" dirty="0" smtClean="0"/>
              <a:t>Saídas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330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00" y="480258"/>
            <a:ext cx="6912000" cy="41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83075" y="1908899"/>
            <a:ext cx="2469000" cy="2954045"/>
          </a:xfrm>
        </p:spPr>
        <p:txBody>
          <a:bodyPr/>
          <a:lstStyle/>
          <a:p>
            <a:pPr algn="ctr"/>
            <a:r>
              <a:rPr lang="pt-BR" sz="1400" dirty="0"/>
              <a:t>TERMO DE ABERTURA </a:t>
            </a:r>
            <a:r>
              <a:rPr lang="pt-BR" sz="1400" dirty="0" smtClean="0"/>
              <a:t>DO PROJETO</a:t>
            </a:r>
          </a:p>
          <a:p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Identifica as partes interessadas.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E suas responsabilidades no projeto.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3284763" y="1908899"/>
            <a:ext cx="2469000" cy="2943655"/>
          </a:xfrm>
        </p:spPr>
        <p:txBody>
          <a:bodyPr/>
          <a:lstStyle/>
          <a:p>
            <a:pPr algn="ctr"/>
            <a:r>
              <a:rPr lang="pt-BR" sz="1400" dirty="0"/>
              <a:t>DOCUMENTOS DE </a:t>
            </a:r>
            <a:r>
              <a:rPr lang="pt-BR" sz="1400" dirty="0" smtClean="0"/>
              <a:t>NEGÓCIOS</a:t>
            </a:r>
          </a:p>
          <a:p>
            <a:pPr algn="ctr"/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Business case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Plano de gerenciamento de benefícios.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3075" y="1021789"/>
            <a:ext cx="7753500" cy="615523"/>
          </a:xfrm>
        </p:spPr>
        <p:txBody>
          <a:bodyPr/>
          <a:lstStyle/>
          <a:p>
            <a:r>
              <a:rPr lang="pt-BR" sz="2800" dirty="0" smtClean="0"/>
              <a:t>Entradas</a:t>
            </a:r>
            <a:endParaRPr lang="pt-BR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3"/>
          </p:nvPr>
        </p:nvSpPr>
        <p:spPr>
          <a:xfrm>
            <a:off x="6186450" y="1908899"/>
            <a:ext cx="2469000" cy="2954045"/>
          </a:xfrm>
        </p:spPr>
        <p:txBody>
          <a:bodyPr/>
          <a:lstStyle/>
          <a:p>
            <a:pPr algn="ctr"/>
            <a:r>
              <a:rPr lang="pt-BR" sz="1400" dirty="0"/>
              <a:t>PLANO DE GERENCIAMENTO DO </a:t>
            </a:r>
            <a:r>
              <a:rPr lang="pt-BR" sz="1400" dirty="0" smtClean="0"/>
              <a:t>PROJETO</a:t>
            </a:r>
          </a:p>
          <a:p>
            <a:pPr algn="ctr"/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Plano de gerenciamento das comunicações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Plano de engajamento das partes </a:t>
            </a:r>
            <a:r>
              <a:rPr lang="pt-BR" sz="1400" dirty="0" smtClean="0"/>
              <a:t>interessadas.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147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83075" y="1908900"/>
            <a:ext cx="2469000" cy="2964436"/>
          </a:xfrm>
        </p:spPr>
        <p:txBody>
          <a:bodyPr/>
          <a:lstStyle/>
          <a:p>
            <a:pPr algn="ctr"/>
            <a:r>
              <a:rPr lang="pt-BR" sz="1400" dirty="0" smtClean="0"/>
              <a:t>DOCUMENTOS </a:t>
            </a:r>
            <a:r>
              <a:rPr lang="pt-BR" sz="1400" dirty="0"/>
              <a:t>DO </a:t>
            </a:r>
            <a:r>
              <a:rPr lang="pt-BR" sz="1400" dirty="0" smtClean="0"/>
              <a:t>PROJETO</a:t>
            </a:r>
          </a:p>
          <a:p>
            <a:pPr algn="ctr"/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Registro das mudanças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Registro das questões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Documentação dos requisitos.</a:t>
            </a:r>
            <a:endParaRPr lang="pt-BR" sz="14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2964436"/>
          </a:xfrm>
        </p:spPr>
        <p:txBody>
          <a:bodyPr/>
          <a:lstStyle/>
          <a:p>
            <a:pPr algn="ctr"/>
            <a:r>
              <a:rPr lang="pt-BR" sz="1400" dirty="0" smtClean="0"/>
              <a:t>ACORDOS</a:t>
            </a:r>
          </a:p>
          <a:p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As partes de um acordo são partes interessadas do projeto. O acordo pode conter referências a partes interessadas adicionais.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3075" y="1021789"/>
            <a:ext cx="7753500" cy="615523"/>
          </a:xfrm>
        </p:spPr>
        <p:txBody>
          <a:bodyPr/>
          <a:lstStyle/>
          <a:p>
            <a:r>
              <a:rPr lang="pt-BR" sz="2800" dirty="0"/>
              <a:t>Entradas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3"/>
          </p:nvPr>
        </p:nvSpPr>
        <p:spPr>
          <a:xfrm>
            <a:off x="6047509" y="1908899"/>
            <a:ext cx="3023755" cy="3141083"/>
          </a:xfrm>
        </p:spPr>
        <p:txBody>
          <a:bodyPr/>
          <a:lstStyle/>
          <a:p>
            <a:pPr algn="ctr"/>
            <a:r>
              <a:rPr lang="pt-BR" sz="1400" dirty="0"/>
              <a:t>FATORES AMBIENTAIS DA </a:t>
            </a:r>
            <a:r>
              <a:rPr lang="pt-BR" sz="1400" dirty="0" smtClean="0"/>
              <a:t>EMPRESA</a:t>
            </a:r>
            <a:endParaRPr lang="pt-BR" sz="160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Cultura organizacional, clima político e estrutura de governança</a:t>
            </a:r>
            <a:r>
              <a:rPr lang="pt-BR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Padrões do governo ou do setor (regulamentações, padrões de produtos e códigos de conduta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Tendências e práticas ou hábitos globais, regionais ou </a:t>
            </a:r>
            <a:r>
              <a:rPr lang="pt-BR" dirty="0" smtClean="0"/>
              <a:t>locais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Distribuição </a:t>
            </a:r>
            <a:r>
              <a:rPr lang="pt-BR" dirty="0"/>
              <a:t>geográfica de instalações e recursos.</a:t>
            </a:r>
          </a:p>
        </p:txBody>
      </p:sp>
    </p:spTree>
    <p:extLst>
      <p:ext uri="{BB962C8B-B14F-4D97-AF65-F5344CB8AC3E}">
        <p14:creationId xmlns:p14="http://schemas.microsoft.com/office/powerpoint/2010/main" val="1728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175" y="1717349"/>
            <a:ext cx="5520900" cy="2771523"/>
          </a:xfrm>
        </p:spPr>
        <p:txBody>
          <a:bodyPr/>
          <a:lstStyle/>
          <a:p>
            <a:pPr marL="146050" indent="0" algn="ctr">
              <a:buNone/>
            </a:pPr>
            <a:r>
              <a:rPr lang="pt-BR" sz="1600" dirty="0" smtClean="0"/>
              <a:t>ATIVOS DE </a:t>
            </a:r>
            <a:r>
              <a:rPr lang="pt-BR" sz="1600" dirty="0"/>
              <a:t>PROCESSOS </a:t>
            </a:r>
            <a:r>
              <a:rPr lang="pt-BR" sz="1600" dirty="0" smtClean="0"/>
              <a:t>ORGANIZACIONAIS</a:t>
            </a:r>
          </a:p>
          <a:p>
            <a:pPr marL="146050" indent="0" algn="ctr">
              <a:buNone/>
            </a:pPr>
            <a:endParaRPr lang="pt-BR" sz="1600" dirty="0" smtClean="0"/>
          </a:p>
          <a:p>
            <a:r>
              <a:rPr lang="pt-BR" sz="1600" dirty="0"/>
              <a:t>Modelos e instruções de registro das partes </a:t>
            </a:r>
            <a:r>
              <a:rPr lang="pt-BR" sz="1600" dirty="0" smtClean="0"/>
              <a:t>interessadas,</a:t>
            </a:r>
          </a:p>
          <a:p>
            <a:r>
              <a:rPr lang="pt-BR" sz="1600" dirty="0" smtClean="0"/>
              <a:t>Registros </a:t>
            </a:r>
            <a:r>
              <a:rPr lang="pt-BR" sz="1600" dirty="0"/>
              <a:t>das partes interessadas de projetos </a:t>
            </a:r>
            <a:r>
              <a:rPr lang="pt-BR" sz="1600" dirty="0" smtClean="0"/>
              <a:t>anteriores,</a:t>
            </a:r>
          </a:p>
          <a:p>
            <a:r>
              <a:rPr lang="pt-BR" sz="1600" dirty="0" smtClean="0"/>
              <a:t>Repositório </a:t>
            </a:r>
            <a:r>
              <a:rPr lang="pt-BR" sz="1600" dirty="0"/>
              <a:t>de lições aprendidas com informações sobre as preferências, ações e envolvimento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42691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Documentos do 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Os documentos do projeto não são entradas iniciais para identificar as partes interessadas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A identificação das partes interessadas ocorre ao longo do projeto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Mais documentos do projeto ficam disponíveis à medida que o projeto avança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Exemplos de documentos de projeto como entradas incluem: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 Registro de alterações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 Registro de edições</a:t>
            </a:r>
          </a:p>
          <a:p>
            <a:pPr lvl="0">
              <a:lnSpc>
                <a:spcPct val="110000"/>
              </a:lnSpc>
              <a:buChar char="●"/>
            </a:pPr>
            <a:r>
              <a:rPr lang="pt-BR" sz="1400" dirty="0"/>
              <a:t> Documentação de requisitos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5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981</Words>
  <Application>Microsoft Office PowerPoint</Application>
  <PresentationFormat>Apresentação na tela (16:9)</PresentationFormat>
  <Paragraphs>138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Lato Light</vt:lpstr>
      <vt:lpstr>League Spartan Medium</vt:lpstr>
      <vt:lpstr>Inter</vt:lpstr>
      <vt:lpstr>Poppins</vt:lpstr>
      <vt:lpstr>Calibri</vt:lpstr>
      <vt:lpstr>League Spartan</vt:lpstr>
      <vt:lpstr>Open Sans Medium</vt:lpstr>
      <vt:lpstr>Simple Light</vt:lpstr>
      <vt:lpstr>Modern Monochrome - v1</vt:lpstr>
      <vt:lpstr>IDENTIFICAR AS PARTES INTERESSADAS </vt:lpstr>
      <vt:lpstr>Identificação das partes interessadas</vt:lpstr>
      <vt:lpstr>Fluxo de Processo</vt:lpstr>
      <vt:lpstr>Etapas </vt:lpstr>
      <vt:lpstr>Apresentação do PowerPoint</vt:lpstr>
      <vt:lpstr>Entradas</vt:lpstr>
      <vt:lpstr>Entradas</vt:lpstr>
      <vt:lpstr>Entradas</vt:lpstr>
      <vt:lpstr>Documentos do Projeto</vt:lpstr>
      <vt:lpstr>Ferramentas e Técnicas</vt:lpstr>
      <vt:lpstr>Ferramentas e Técnicas</vt:lpstr>
      <vt:lpstr>Ferramentas e Técnicas</vt:lpstr>
      <vt:lpstr>Ferramentas e Técnicas</vt:lpstr>
      <vt:lpstr>Saídas</vt:lpstr>
      <vt:lpstr>Saídas</vt:lpstr>
      <vt:lpstr>Obrigado pelo seu tempo e atenção 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 AS PARTES INTERESSADAS</dc:title>
  <dc:creator>USU</dc:creator>
  <cp:lastModifiedBy>USU</cp:lastModifiedBy>
  <cp:revision>13</cp:revision>
  <dcterms:modified xsi:type="dcterms:W3CDTF">2023-08-24T18:13:29Z</dcterms:modified>
</cp:coreProperties>
</file>