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79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FBFA-36E7-4A17-BFAC-57F270D65975}" type="datetimeFigureOut">
              <a:rPr lang="pt-BR" smtClean="0"/>
              <a:pPr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C694-DB5F-4638-88B8-48658E1AE4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exemplos-de-ecommerce" TargetMode="External"/><Relationship Id="rId2" Type="http://schemas.openxmlformats.org/officeDocument/2006/relationships/hyperlink" Target="https://www.tecmundo.com.br/internet/58846-10-sites-voce-lembrar-internet-inferno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7704" y="2043663"/>
            <a:ext cx="5112568" cy="20310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 dirty="0">
                <a:solidFill>
                  <a:srgbClr val="FFFFFF"/>
                </a:solidFill>
              </a:rPr>
              <a:t>Interface Humano-Computador</a:t>
            </a:r>
            <a:br>
              <a:rPr lang="pt-BR" sz="3400" dirty="0">
                <a:solidFill>
                  <a:srgbClr val="FFFFFF"/>
                </a:solidFill>
              </a:rPr>
            </a:br>
            <a:r>
              <a:rPr lang="pt-BR" sz="3400" dirty="0">
                <a:solidFill>
                  <a:srgbClr val="FFFFFF"/>
                </a:solidFill>
              </a:rPr>
              <a:t>IHC</a:t>
            </a:r>
            <a:br>
              <a:rPr lang="pt-BR" sz="3400" dirty="0">
                <a:solidFill>
                  <a:srgbClr val="FFFFFF"/>
                </a:solidFill>
              </a:rPr>
            </a:br>
            <a:r>
              <a:rPr lang="pt-BR" sz="3400" dirty="0">
                <a:solidFill>
                  <a:srgbClr val="FFFFFF"/>
                </a:solidFill>
              </a:rPr>
              <a:t>Ambientação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pt-BR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pt-BR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 dirty="0">
                <a:solidFill>
                  <a:srgbClr val="FFFFFF"/>
                </a:solidFill>
              </a:rPr>
              <a:t>Profa. Patricia </a:t>
            </a:r>
            <a:r>
              <a:rPr lang="pt-BR" sz="2800" dirty="0" err="1">
                <a:solidFill>
                  <a:srgbClr val="FFFFFF"/>
                </a:solidFill>
              </a:rPr>
              <a:t>Rucker</a:t>
            </a:r>
            <a:r>
              <a:rPr lang="pt-BR" sz="2800" dirty="0">
                <a:solidFill>
                  <a:srgbClr val="FFFFFF"/>
                </a:solidFill>
              </a:rPr>
              <a:t> de Bassi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7082" y="1142984"/>
            <a:ext cx="6899628" cy="509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pt-BR" sz="2800" dirty="0">
                <a:solidFill>
                  <a:schemeClr val="accent1"/>
                </a:solidFill>
              </a:rPr>
              <a:t>Metodologia envolve: </a:t>
            </a:r>
          </a:p>
          <a:p>
            <a:pPr lvl="1"/>
            <a:r>
              <a:rPr lang="pt-BR" sz="2400" dirty="0">
                <a:solidFill>
                  <a:schemeClr val="accent1"/>
                </a:solidFill>
              </a:rPr>
              <a:t>analise do perfil do usuário/das tarefas, </a:t>
            </a:r>
          </a:p>
          <a:p>
            <a:pPr lvl="1"/>
            <a:r>
              <a:rPr lang="pt-BR" sz="2400" dirty="0">
                <a:solidFill>
                  <a:schemeClr val="accent1"/>
                </a:solidFill>
              </a:rPr>
              <a:t>especificação, </a:t>
            </a:r>
          </a:p>
          <a:p>
            <a:pPr lvl="1"/>
            <a:r>
              <a:rPr lang="pt-BR" sz="2400" dirty="0">
                <a:solidFill>
                  <a:schemeClr val="accent1"/>
                </a:solidFill>
              </a:rPr>
              <a:t>prototipação e </a:t>
            </a:r>
          </a:p>
          <a:p>
            <a:pPr lvl="1"/>
            <a:r>
              <a:rPr lang="pt-BR" sz="2400" dirty="0">
                <a:solidFill>
                  <a:schemeClr val="accent1"/>
                </a:solidFill>
              </a:rPr>
              <a:t>avaliação.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005064"/>
            <a:ext cx="69246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pt-BR" sz="2800" dirty="0">
                <a:solidFill>
                  <a:schemeClr val="accent1"/>
                </a:solidFill>
              </a:rPr>
              <a:t>Projeto centrado no usuário.</a:t>
            </a: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49" y="2204863"/>
            <a:ext cx="7116211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7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pt-BR" sz="2800" dirty="0">
                <a:solidFill>
                  <a:schemeClr val="accent1"/>
                </a:solidFill>
              </a:rPr>
              <a:t>Projeto centrado no usuário.</a:t>
            </a: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82106"/>
            <a:ext cx="7171011" cy="249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76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27" y="1233869"/>
            <a:ext cx="2891790" cy="4371974"/>
          </a:xfrm>
        </p:spPr>
        <p:txBody>
          <a:bodyPr>
            <a:normAutofit/>
          </a:bodyPr>
          <a:lstStyle/>
          <a:p>
            <a:r>
              <a:rPr lang="pt-BR" sz="3100" dirty="0">
                <a:solidFill>
                  <a:schemeClr val="tx2"/>
                </a:solidFill>
              </a:rPr>
              <a:t>Consequências de interfaces ruins para os 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4000" y="804672"/>
            <a:ext cx="4671068" cy="5230368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Necessidade de mais tempo para realizar suas tarefas</a:t>
            </a:r>
          </a:p>
          <a:p>
            <a:r>
              <a:rPr lang="pt-BR" sz="2800" dirty="0">
                <a:solidFill>
                  <a:schemeClr val="tx2"/>
                </a:solidFill>
              </a:rPr>
              <a:t>Fazem mais erros</a:t>
            </a:r>
          </a:p>
          <a:p>
            <a:r>
              <a:rPr lang="pt-BR" sz="2800" dirty="0">
                <a:solidFill>
                  <a:schemeClr val="tx2"/>
                </a:solidFill>
              </a:rPr>
              <a:t>Sentem-se insatisfeitos</a:t>
            </a:r>
          </a:p>
          <a:p>
            <a:r>
              <a:rPr lang="pt-BR" sz="2800" dirty="0">
                <a:solidFill>
                  <a:schemeClr val="tx2"/>
                </a:solidFill>
              </a:rPr>
              <a:t>Necessitam de mais tempo para aprender a usar o software</a:t>
            </a:r>
          </a:p>
          <a:p>
            <a:r>
              <a:rPr lang="pt-BR" sz="2800" dirty="0">
                <a:solidFill>
                  <a:schemeClr val="tx2"/>
                </a:solidFill>
              </a:rPr>
              <a:t>Não aprendem/usam a funcionalidade completa do software </a:t>
            </a:r>
          </a:p>
          <a:p>
            <a:endParaRPr lang="pt-BR" sz="1600" dirty="0">
              <a:solidFill>
                <a:schemeClr val="tx2"/>
              </a:solidFill>
            </a:endParaRPr>
          </a:p>
          <a:p>
            <a:endParaRPr lang="pt-B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724128" y="1600200"/>
            <a:ext cx="2962672" cy="4525963"/>
          </a:xfrm>
        </p:spPr>
        <p:txBody>
          <a:bodyPr>
            <a:normAutofit/>
          </a:bodyPr>
          <a:lstStyle/>
          <a:p>
            <a:r>
              <a:rPr lang="pt-BR" dirty="0"/>
              <a:t>Sistema de reserva em um restaurante.</a:t>
            </a:r>
          </a:p>
          <a:p>
            <a:r>
              <a:rPr lang="pt-BR" dirty="0"/>
              <a:t>Se for possível escolher o usuário não utiliza a interface.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7"/>
            <a:ext cx="4896544" cy="441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91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Sistemas hospitalares e de diagnóstico médico.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376405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7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Plug-in de USB</a:t>
            </a:r>
          </a:p>
          <a:p>
            <a:r>
              <a:rPr lang="pt-BR" dirty="0"/>
              <a:t>De que lado entra?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2325841" cy="185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82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Plug-in de USB</a:t>
            </a:r>
          </a:p>
          <a:p>
            <a:r>
              <a:rPr lang="pt-BR" dirty="0"/>
              <a:t>De que lado entra?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Proposta de solução!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2325841" cy="185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27" y="3933056"/>
            <a:ext cx="308605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04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8011" y="1268760"/>
            <a:ext cx="8229600" cy="5112568"/>
          </a:xfrm>
        </p:spPr>
        <p:txBody>
          <a:bodyPr>
            <a:normAutofit/>
          </a:bodyPr>
          <a:lstStyle/>
          <a:p>
            <a:r>
              <a:rPr lang="pt-BR" dirty="0"/>
              <a:t>Displays que não são visíveis com a luz do sol.</a:t>
            </a:r>
          </a:p>
          <a:p>
            <a:r>
              <a:rPr lang="pt-BR" dirty="0"/>
              <a:t>Ícones em </a:t>
            </a:r>
            <a:r>
              <a:rPr lang="pt-BR" i="1" dirty="0" err="1"/>
              <a:t>touch-screen</a:t>
            </a:r>
            <a:r>
              <a:rPr lang="pt-BR" dirty="0"/>
              <a:t> que são muito pequenos para os dedos.</a:t>
            </a:r>
          </a:p>
          <a:p>
            <a:r>
              <a:rPr lang="pt-BR" dirty="0"/>
              <a:t>Exemplos do que evitar:</a:t>
            </a:r>
          </a:p>
          <a:p>
            <a:pPr lvl="1"/>
            <a:r>
              <a:rPr lang="pt-BR" sz="2000" dirty="0">
                <a:hlinkClick r:id="rId2"/>
              </a:rPr>
              <a:t>https://www.tecmundo.com.br/internet/58846-10-sites-voce-lembrar-internet-inferno.htm</a:t>
            </a:r>
            <a:r>
              <a:rPr lang="pt-BR" sz="2000" dirty="0"/>
              <a:t> </a:t>
            </a:r>
          </a:p>
          <a:p>
            <a:r>
              <a:rPr lang="pt-BR" dirty="0"/>
              <a:t>Bons exemplos:</a:t>
            </a:r>
          </a:p>
          <a:p>
            <a:pPr lvl="1"/>
            <a:r>
              <a:rPr lang="pt-BR" sz="200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t-BR" sz="20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://www.hostinger.com.br/tutoriais/exemplos-de-ecommerce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25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Motivação: porque IHC? 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793" y="1500174"/>
            <a:ext cx="771530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473" y="804672"/>
            <a:ext cx="2435756" cy="4810315"/>
          </a:xfrm>
        </p:spPr>
        <p:txBody>
          <a:bodyPr>
            <a:normAutofit/>
          </a:bodyPr>
          <a:lstStyle/>
          <a:p>
            <a:r>
              <a:rPr lang="pt-BR" sz="3100" dirty="0">
                <a:solidFill>
                  <a:schemeClr val="tx2"/>
                </a:solidFill>
              </a:rPr>
              <a:t>Boa interação é de extrema 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5897" y="577060"/>
            <a:ext cx="5256584" cy="5725846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Sistemas com elevados custos de falha:</a:t>
            </a:r>
          </a:p>
          <a:p>
            <a:pPr lvl="1"/>
            <a:r>
              <a:rPr lang="pt-BR" sz="2400" dirty="0">
                <a:solidFill>
                  <a:schemeClr val="tx2"/>
                </a:solidFill>
              </a:rPr>
              <a:t>usinas de energia nuclear, </a:t>
            </a:r>
          </a:p>
          <a:p>
            <a:pPr lvl="1"/>
            <a:r>
              <a:rPr lang="pt-BR" sz="2400" dirty="0">
                <a:solidFill>
                  <a:schemeClr val="tx2"/>
                </a:solidFill>
              </a:rPr>
              <a:t>controle de missão espacial</a:t>
            </a:r>
          </a:p>
          <a:p>
            <a:r>
              <a:rPr lang="pt-BR" sz="2400" dirty="0">
                <a:solidFill>
                  <a:schemeClr val="tx2"/>
                </a:solidFill>
              </a:rPr>
              <a:t>Sistemas com alta demanda de operadores:</a:t>
            </a:r>
          </a:p>
          <a:p>
            <a:pPr lvl="1"/>
            <a:r>
              <a:rPr lang="pt-BR" sz="2400" dirty="0">
                <a:solidFill>
                  <a:schemeClr val="tx2"/>
                </a:solidFill>
              </a:rPr>
              <a:t>centros de coordenação de salvamento</a:t>
            </a:r>
          </a:p>
          <a:p>
            <a:pPr lvl="1"/>
            <a:r>
              <a:rPr lang="pt-BR" sz="2400" dirty="0">
                <a:solidFill>
                  <a:schemeClr val="tx2"/>
                </a:solidFill>
              </a:rPr>
              <a:t>aviões de combate</a:t>
            </a:r>
          </a:p>
          <a:p>
            <a:pPr lvl="1"/>
            <a:r>
              <a:rPr lang="pt-BR" sz="2400" i="1" dirty="0" err="1">
                <a:solidFill>
                  <a:schemeClr val="tx2"/>
                </a:solidFill>
              </a:rPr>
              <a:t>call</a:t>
            </a:r>
            <a:r>
              <a:rPr lang="pt-BR" sz="2400" i="1" dirty="0">
                <a:solidFill>
                  <a:schemeClr val="tx2"/>
                </a:solidFill>
              </a:rPr>
              <a:t> centers</a:t>
            </a:r>
          </a:p>
        </p:txBody>
      </p:sp>
    </p:spTree>
    <p:extLst>
      <p:ext uri="{BB962C8B-B14F-4D97-AF65-F5344CB8AC3E}">
        <p14:creationId xmlns:p14="http://schemas.microsoft.com/office/powerpoint/2010/main" val="24385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Situações de risco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32040" y="1340768"/>
            <a:ext cx="3754760" cy="4785395"/>
          </a:xfrm>
        </p:spPr>
        <p:txBody>
          <a:bodyPr>
            <a:normAutofit fontScale="55000" lnSpcReduction="20000"/>
          </a:bodyPr>
          <a:lstStyle/>
          <a:p>
            <a:r>
              <a:rPr lang="pt-BR" sz="3200" dirty="0"/>
              <a:t>USS </a:t>
            </a:r>
            <a:r>
              <a:rPr lang="pt-BR" sz="3200" dirty="0" err="1"/>
              <a:t>Vincennes</a:t>
            </a:r>
            <a:r>
              <a:rPr lang="pt-BR" sz="3200" dirty="0"/>
              <a:t> derruba avião por causa de um mal cursor:</a:t>
            </a:r>
          </a:p>
          <a:p>
            <a:r>
              <a:rPr lang="pt-BR" sz="3200" dirty="0"/>
              <a:t>A tela mostrava ao operador quais objetos eram detectados pelo radar, e se ele clicasse no objeto o sistema iria seguir o dito cujo. </a:t>
            </a:r>
          </a:p>
          <a:p>
            <a:endParaRPr lang="pt-BR" sz="3200" dirty="0"/>
          </a:p>
          <a:p>
            <a:r>
              <a:rPr lang="pt-BR" sz="3200" dirty="0"/>
              <a:t>Mas se o operador quisesse saber mais informações sobre o objeto afim de descobrir o que este objeto realmente era, ele tinha que </a:t>
            </a:r>
            <a:r>
              <a:rPr lang="pt-BR" sz="3200" dirty="0">
                <a:solidFill>
                  <a:srgbClr val="FFC000"/>
                </a:solidFill>
              </a:rPr>
              <a:t>mover um cursor diferente </a:t>
            </a:r>
            <a:r>
              <a:rPr lang="pt-BR" sz="3200" dirty="0"/>
              <a:t>e clicar no objeto novamente.</a:t>
            </a:r>
          </a:p>
          <a:p>
            <a:endParaRPr lang="pt-BR" sz="3200" dirty="0"/>
          </a:p>
          <a:p>
            <a:r>
              <a:rPr lang="pt-BR" sz="3200" dirty="0"/>
              <a:t>O operador podia estar seguindo um objeto mas mostrando as informações de um outro simplesmente por que ele esqueceu de mover o outro cursor.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7260"/>
            <a:ext cx="4084972" cy="266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653136"/>
            <a:ext cx="3896477" cy="125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10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Situações de risco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Mile</a:t>
            </a:r>
            <a:r>
              <a:rPr lang="pt-BR" dirty="0"/>
              <a:t> </a:t>
            </a:r>
            <a:r>
              <a:rPr lang="pt-BR" dirty="0" err="1"/>
              <a:t>Island</a:t>
            </a:r>
            <a:r>
              <a:rPr lang="pt-BR" dirty="0"/>
              <a:t> aconteceu por causa de uma luz no console:</a:t>
            </a:r>
          </a:p>
          <a:p>
            <a:r>
              <a:rPr lang="pt-BR" sz="2000" dirty="0"/>
              <a:t>Luz ligada, válvula aberta; luz desligada, válvula fechada.</a:t>
            </a:r>
          </a:p>
          <a:p>
            <a:r>
              <a:rPr lang="pt-BR" sz="2000" dirty="0"/>
              <a:t>Programado para que a luz desligasse assim que o computador </a:t>
            </a:r>
            <a:r>
              <a:rPr lang="pt-BR" sz="2000" dirty="0">
                <a:solidFill>
                  <a:srgbClr val="FFC000"/>
                </a:solidFill>
              </a:rPr>
              <a:t>enviasse o sinal</a:t>
            </a:r>
            <a:r>
              <a:rPr lang="pt-BR" sz="2000" dirty="0"/>
              <a:t> para fechar a válvula – algo que é completamente diferente de quando a </a:t>
            </a:r>
            <a:r>
              <a:rPr lang="pt-BR" sz="2000" dirty="0">
                <a:solidFill>
                  <a:srgbClr val="FFC000"/>
                </a:solidFill>
              </a:rPr>
              <a:t>válvula é de fato fechada</a:t>
            </a:r>
            <a:r>
              <a:rPr lang="pt-BR" sz="2000" dirty="0"/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149080"/>
            <a:ext cx="5905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31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Situações de risco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2956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07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Situações de risco como evitar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31529"/>
            <a:ext cx="32956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81291"/>
            <a:ext cx="2667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61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dirty="0"/>
              <a:t>Situações de risco como evitar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24744"/>
            <a:ext cx="474778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89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dirty="0"/>
              <a:t>Situações de risco como evitar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4623"/>
            <a:ext cx="2376264" cy="18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9" y="3779038"/>
            <a:ext cx="4598269" cy="200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150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dirty="0"/>
              <a:t>Situações de risco como evitar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2457768" cy="186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4869160"/>
            <a:ext cx="2093309" cy="91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28" y="1262579"/>
            <a:ext cx="4672905" cy="489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06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solidFill>
                  <a:srgbClr val="00B050"/>
                </a:solidFill>
              </a:rPr>
              <a:t>E Você ?!</a:t>
            </a:r>
          </a:p>
          <a:p>
            <a:pPr marL="0" indent="0">
              <a:buNone/>
            </a:pPr>
            <a:r>
              <a:rPr lang="pt-BR">
                <a:solidFill>
                  <a:srgbClr val="00B050"/>
                </a:solidFill>
              </a:rPr>
              <a:t>Tem exemplos de situações que ocorrem em função de problemas de interface?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58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Motivação: porque IHC?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24237"/>
            <a:ext cx="7879945" cy="469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Motivação: porque IHC?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68760"/>
            <a:ext cx="7858179" cy="507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GSM, 3G, HPSA, 4G e LTE: TudoCelular explica as diferenças entre cada tipo  de conexão - TudoCelular.com">
            <a:extLst>
              <a:ext uri="{FF2B5EF4-FFF2-40B4-BE49-F238E27FC236}">
                <a16:creationId xmlns:a16="http://schemas.microsoft.com/office/drawing/2014/main" id="{45EF1273-29B8-4F9C-B6CC-0C0AEEF9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41168"/>
            <a:ext cx="3143251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Motivação: porque IHC?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1067" y="1428736"/>
            <a:ext cx="6571254" cy="433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Motivação: porque IHC?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pt-BR" sz="2400" dirty="0">
                <a:solidFill>
                  <a:schemeClr val="accent1"/>
                </a:solidFill>
              </a:rPr>
              <a:t>Necessidade de esforço cognitivo também pode influenciar decisivamente na interação.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47" y="2492896"/>
            <a:ext cx="3933493" cy="340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06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Motivação: porque IHC?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0632"/>
            <a:ext cx="6763544" cy="457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Motivação: porque IHC?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12258"/>
            <a:ext cx="5905789" cy="441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Motivação: porque IHC?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532" y="1785926"/>
            <a:ext cx="6394586" cy="404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4" ma:contentTypeDescription="Crie um novo documento." ma:contentTypeScope="" ma:versionID="c232c07a174bab1953f578347af707d8">
  <xsd:schema xmlns:xsd="http://www.w3.org/2001/XMLSchema" xmlns:xs="http://www.w3.org/2001/XMLSchema" xmlns:p="http://schemas.microsoft.com/office/2006/metadata/properties" xmlns:ns2="6cdeb7ae-0afd-4037-9b25-22b632991c3d" targetNamespace="http://schemas.microsoft.com/office/2006/metadata/properties" ma:root="true" ma:fieldsID="342e3128653bf405aac028ccd9cb7f42" ns2:_="">
    <xsd:import namespace="6cdeb7ae-0afd-4037-9b25-22b632991c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2D5AFC-F71D-40FE-8BF6-D01B5413D563}"/>
</file>

<file path=customXml/itemProps2.xml><?xml version="1.0" encoding="utf-8"?>
<ds:datastoreItem xmlns:ds="http://schemas.openxmlformats.org/officeDocument/2006/customXml" ds:itemID="{EDC948A2-A74F-43B2-B554-4BF1C94617E3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486</Words>
  <Application>Microsoft Office PowerPoint</Application>
  <PresentationFormat>Apresentação na tela (4:3)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do Office</vt:lpstr>
      <vt:lpstr>Interface Humano-Computador IHC Ambientação</vt:lpstr>
      <vt:lpstr>Motivação: porque IHC? </vt:lpstr>
      <vt:lpstr>Motivação: porque IHC?</vt:lpstr>
      <vt:lpstr>Motivação: porque IHC?</vt:lpstr>
      <vt:lpstr>Motivação: porque IHC?</vt:lpstr>
      <vt:lpstr>Motivação: porque IHC?</vt:lpstr>
      <vt:lpstr>Motivação: porque IHC?</vt:lpstr>
      <vt:lpstr>Motivação: porque IHC?</vt:lpstr>
      <vt:lpstr>Motivação: porque IHC?</vt:lpstr>
      <vt:lpstr>Apresentação do PowerPoint</vt:lpstr>
      <vt:lpstr>Desenvolvimento de Interfaces</vt:lpstr>
      <vt:lpstr>Desenvolvimento de Interfaces</vt:lpstr>
      <vt:lpstr>Desenvolvimento de Interfaces</vt:lpstr>
      <vt:lpstr>Consequências de interfaces ruins para os usuários</vt:lpstr>
      <vt:lpstr>Exemplo</vt:lpstr>
      <vt:lpstr>Exemplo</vt:lpstr>
      <vt:lpstr>Exemplo</vt:lpstr>
      <vt:lpstr>Exemplo</vt:lpstr>
      <vt:lpstr>Exemplos</vt:lpstr>
      <vt:lpstr>Boa interação é de extrema importância</vt:lpstr>
      <vt:lpstr>Situações de risco</vt:lpstr>
      <vt:lpstr>Situações de risco</vt:lpstr>
      <vt:lpstr>Situações de risco</vt:lpstr>
      <vt:lpstr>Situações de risco como evitar</vt:lpstr>
      <vt:lpstr>Situações de risco como evitar </vt:lpstr>
      <vt:lpstr>Situações de risco como evitar </vt:lpstr>
      <vt:lpstr>Situações de risco como evitar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Humano-Computador IHC Ambientação</dc:title>
  <dc:creator>Patricia de Bassi</dc:creator>
  <cp:lastModifiedBy>Patricia de Bassi</cp:lastModifiedBy>
  <cp:revision>5</cp:revision>
  <dcterms:created xsi:type="dcterms:W3CDTF">2020-08-27T19:17:56Z</dcterms:created>
  <dcterms:modified xsi:type="dcterms:W3CDTF">2024-03-05T19:56:42Z</dcterms:modified>
</cp:coreProperties>
</file>