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2" r:id="rId7"/>
    <p:sldId id="261" r:id="rId8"/>
    <p:sldId id="266" r:id="rId9"/>
    <p:sldId id="265" r:id="rId10"/>
    <p:sldId id="264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B5FE54-A49B-4188-9139-7595E03197CA}" v="2" dt="2024-03-19T20:02:43.1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11E8-4011-4BA3-AEE8-F29C814D0F71}" type="datetimeFigureOut">
              <a:rPr lang="pt-BR" smtClean="0"/>
              <a:pPr/>
              <a:t>19/03/2024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6A784-52AF-4529-B2BF-CA65552C48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11E8-4011-4BA3-AEE8-F29C814D0F71}" type="datetimeFigureOut">
              <a:rPr lang="pt-BR" smtClean="0"/>
              <a:pPr/>
              <a:t>19/03/2024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6A784-52AF-4529-B2BF-CA65552C48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11E8-4011-4BA3-AEE8-F29C814D0F71}" type="datetimeFigureOut">
              <a:rPr lang="pt-BR" smtClean="0"/>
              <a:pPr/>
              <a:t>19/03/2024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6A784-52AF-4529-B2BF-CA65552C48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11E8-4011-4BA3-AEE8-F29C814D0F71}" type="datetimeFigureOut">
              <a:rPr lang="pt-BR" smtClean="0"/>
              <a:pPr/>
              <a:t>19/03/2024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6A784-52AF-4529-B2BF-CA65552C48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11E8-4011-4BA3-AEE8-F29C814D0F71}" type="datetimeFigureOut">
              <a:rPr lang="pt-BR" smtClean="0"/>
              <a:pPr/>
              <a:t>19/03/2024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6A784-52AF-4529-B2BF-CA65552C48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11E8-4011-4BA3-AEE8-F29C814D0F71}" type="datetimeFigureOut">
              <a:rPr lang="pt-BR" smtClean="0"/>
              <a:pPr/>
              <a:t>19/03/2024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6A784-52AF-4529-B2BF-CA65552C48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11E8-4011-4BA3-AEE8-F29C814D0F71}" type="datetimeFigureOut">
              <a:rPr lang="pt-BR" smtClean="0"/>
              <a:pPr/>
              <a:t>19/03/2024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6A784-52AF-4529-B2BF-CA65552C48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11E8-4011-4BA3-AEE8-F29C814D0F71}" type="datetimeFigureOut">
              <a:rPr lang="pt-BR" smtClean="0"/>
              <a:pPr/>
              <a:t>19/03/2024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6A784-52AF-4529-B2BF-CA65552C48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11E8-4011-4BA3-AEE8-F29C814D0F71}" type="datetimeFigureOut">
              <a:rPr lang="pt-BR" smtClean="0"/>
              <a:pPr/>
              <a:t>19/03/2024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6A784-52AF-4529-B2BF-CA65552C48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11E8-4011-4BA3-AEE8-F29C814D0F71}" type="datetimeFigureOut">
              <a:rPr lang="pt-BR" smtClean="0"/>
              <a:pPr/>
              <a:t>19/03/2024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6A784-52AF-4529-B2BF-CA65552C48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11E8-4011-4BA3-AEE8-F29C814D0F71}" type="datetimeFigureOut">
              <a:rPr lang="pt-BR" smtClean="0"/>
              <a:pPr/>
              <a:t>19/03/2024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6A784-52AF-4529-B2BF-CA65552C48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311E8-4011-4BA3-AEE8-F29C814D0F71}" type="datetimeFigureOut">
              <a:rPr lang="pt-BR" smtClean="0"/>
              <a:pPr/>
              <a:t>19/03/2024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6A784-52AF-4529-B2BF-CA65552C48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7551" y="3985"/>
            <a:ext cx="7329573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19672" y="1764407"/>
            <a:ext cx="6120680" cy="2310312"/>
          </a:xfrm>
        </p:spPr>
        <p:txBody>
          <a:bodyPr>
            <a:normAutofit/>
          </a:bodyPr>
          <a:lstStyle/>
          <a:p>
            <a:r>
              <a:rPr lang="pt-BR" sz="4800" dirty="0">
                <a:solidFill>
                  <a:schemeClr val="tx2"/>
                </a:solidFill>
              </a:rPr>
              <a:t>IHC</a:t>
            </a:r>
            <a:br>
              <a:rPr lang="pt-BR" sz="4800" dirty="0">
                <a:solidFill>
                  <a:schemeClr val="tx2"/>
                </a:solidFill>
              </a:rPr>
            </a:br>
            <a:r>
              <a:rPr lang="pt-BR" sz="4800" dirty="0">
                <a:solidFill>
                  <a:schemeClr val="tx2"/>
                </a:solidFill>
              </a:rPr>
              <a:t>Engenharia Cognitiva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11796" y="4165152"/>
            <a:ext cx="4320635" cy="68207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endParaRPr lang="pt-BR" sz="10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pt-BR" sz="10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pt-BR" sz="2400" dirty="0">
                <a:solidFill>
                  <a:schemeClr val="tx2"/>
                </a:solidFill>
              </a:rPr>
              <a:t>Profa. Patricia Rucker de Bassi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Descrever a Teoria da Ação para a meta de </a:t>
            </a:r>
            <a:r>
              <a:rPr lang="pt-BR" dirty="0">
                <a:solidFill>
                  <a:srgbClr val="FFC000"/>
                </a:solidFill>
              </a:rPr>
              <a:t>consultar notas e faltas no sistema </a:t>
            </a:r>
            <a:r>
              <a:rPr lang="pt-BR" dirty="0" err="1">
                <a:solidFill>
                  <a:srgbClr val="FFC000"/>
                </a:solidFill>
              </a:rPr>
              <a:t>Totvs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Golfo de execução</a:t>
            </a:r>
          </a:p>
          <a:p>
            <a:pPr lvl="2"/>
            <a:r>
              <a:rPr lang="pt-BR" dirty="0"/>
              <a:t>Formulação da intenção</a:t>
            </a:r>
          </a:p>
          <a:p>
            <a:pPr lvl="2"/>
            <a:r>
              <a:rPr lang="pt-BR" dirty="0"/>
              <a:t>Especificação da sequência de ações</a:t>
            </a:r>
          </a:p>
          <a:p>
            <a:pPr lvl="2"/>
            <a:r>
              <a:rPr lang="pt-BR" dirty="0"/>
              <a:t>Execução</a:t>
            </a:r>
          </a:p>
          <a:p>
            <a:pPr lvl="1"/>
            <a:r>
              <a:rPr lang="pt-BR" dirty="0"/>
              <a:t>Golfo de avaliação (</a:t>
            </a:r>
            <a:r>
              <a:rPr lang="pt-BR" dirty="0">
                <a:solidFill>
                  <a:srgbClr val="FFC000"/>
                </a:solidFill>
              </a:rPr>
              <a:t>avaliação + e -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Percepção</a:t>
            </a:r>
          </a:p>
          <a:p>
            <a:pPr lvl="2"/>
            <a:r>
              <a:rPr lang="pt-BR" dirty="0"/>
              <a:t>Interpretação</a:t>
            </a:r>
          </a:p>
          <a:p>
            <a:pPr lvl="2"/>
            <a:r>
              <a:rPr lang="pt-BR" dirty="0"/>
              <a:t>Avaliação</a:t>
            </a:r>
          </a:p>
          <a:p>
            <a:r>
              <a:rPr lang="pt-BR" dirty="0"/>
              <a:t>Atividade em grupo para postar no Teams </a:t>
            </a:r>
            <a:r>
              <a:rPr lang="pt-BR" dirty="0">
                <a:solidFill>
                  <a:srgbClr val="FF0000"/>
                </a:solidFill>
              </a:rPr>
              <a:t>até 26/03.</a:t>
            </a:r>
            <a:endParaRPr lang="pt-BR" sz="2600" dirty="0"/>
          </a:p>
          <a:p>
            <a:pPr lvl="2"/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9554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Modelos cognitivos descrevem os processos e estruturas mentais:</a:t>
            </a:r>
          </a:p>
          <a:p>
            <a:pPr lvl="1"/>
            <a:r>
              <a:rPr lang="pt-BR" dirty="0"/>
              <a:t>Recordação</a:t>
            </a:r>
          </a:p>
          <a:p>
            <a:pPr lvl="1"/>
            <a:r>
              <a:rPr lang="pt-BR" dirty="0"/>
              <a:t>Interpretação</a:t>
            </a:r>
          </a:p>
          <a:p>
            <a:pPr lvl="1"/>
            <a:r>
              <a:rPr lang="pt-BR" dirty="0"/>
              <a:t>Planejamento</a:t>
            </a:r>
          </a:p>
          <a:p>
            <a:pPr lvl="1"/>
            <a:r>
              <a:rPr lang="pt-BR" dirty="0"/>
              <a:t>Aprendizado</a:t>
            </a:r>
          </a:p>
          <a:p>
            <a:r>
              <a:rPr lang="pt-BR" dirty="0"/>
              <a:t>Os modelos de interação devem ser de maneira que a interação possa ser desempenhada mais facilmente pelo usuário.</a:t>
            </a:r>
          </a:p>
          <a:p>
            <a:r>
              <a:rPr lang="pt-BR" dirty="0"/>
              <a:t>Procurar exigir menos esforço cognitivo.</a:t>
            </a:r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 (cont.)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Abordam uma perspectiva centrada nos aspectos cognitivos do usuário </a:t>
            </a:r>
          </a:p>
          <a:p>
            <a:pPr lvl="1"/>
            <a:r>
              <a:rPr lang="pt-BR" dirty="0"/>
              <a:t>design de sistemas centrado no usuário (</a:t>
            </a:r>
            <a:r>
              <a:rPr lang="pt-BR" i="1" dirty="0" err="1"/>
              <a:t>User</a:t>
            </a:r>
            <a:r>
              <a:rPr lang="pt-BR" i="1" dirty="0"/>
              <a:t> </a:t>
            </a:r>
            <a:r>
              <a:rPr lang="pt-BR" i="1" dirty="0" err="1"/>
              <a:t>Centered</a:t>
            </a:r>
            <a:r>
              <a:rPr lang="pt-BR" i="1" dirty="0"/>
              <a:t> System Design </a:t>
            </a:r>
            <a:r>
              <a:rPr lang="pt-BR" dirty="0"/>
              <a:t>– UCSD).</a:t>
            </a:r>
          </a:p>
          <a:p>
            <a:r>
              <a:rPr lang="pt-BR" dirty="0"/>
              <a:t>A engenharia cognitiva foca na interação usuário-sistema, enfatizando:</a:t>
            </a:r>
          </a:p>
          <a:p>
            <a:pPr lvl="1"/>
            <a:r>
              <a:rPr lang="pt-BR" dirty="0"/>
              <a:t> o produto final do processo de design, </a:t>
            </a:r>
          </a:p>
          <a:p>
            <a:pPr lvl="1"/>
            <a:r>
              <a:rPr lang="pt-BR" dirty="0"/>
              <a:t>o sistema, </a:t>
            </a:r>
          </a:p>
          <a:p>
            <a:pPr lvl="1"/>
            <a:r>
              <a:rPr lang="pt-BR" dirty="0"/>
              <a:t>o modo como o usuário o entende.</a:t>
            </a:r>
          </a:p>
          <a:p>
            <a:endParaRPr lang="pt-BR" dirty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Modelo de interação da Engenharia Cognitiva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03646" y="2285992"/>
            <a:ext cx="7226481" cy="3286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Teoria da Ação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15278" y="1700808"/>
            <a:ext cx="6113444" cy="4249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O designer deve ajudar o usuário a atravessar estes golfos:</a:t>
            </a:r>
          </a:p>
          <a:p>
            <a:pPr lvl="1"/>
            <a:r>
              <a:rPr lang="pt-BR" dirty="0"/>
              <a:t> definindo as ações e estruturas mais adequadas para que o usuário realize as funções do sistema, </a:t>
            </a:r>
          </a:p>
          <a:p>
            <a:pPr lvl="1"/>
            <a:r>
              <a:rPr lang="pt-BR" dirty="0"/>
              <a:t>escolhendo os elementos de interface que melhor comunicam a informação desejada,</a:t>
            </a:r>
          </a:p>
          <a:p>
            <a:pPr lvl="1"/>
            <a:r>
              <a:rPr lang="pt-BR" dirty="0"/>
              <a:t>optando por </a:t>
            </a:r>
            <a:r>
              <a:rPr lang="pt-BR" i="1" dirty="0"/>
              <a:t>feedbacks</a:t>
            </a:r>
            <a:r>
              <a:rPr lang="pt-BR" dirty="0"/>
              <a:t> significativos.</a:t>
            </a:r>
          </a:p>
          <a:p>
            <a:r>
              <a:rPr lang="pt-BR" dirty="0"/>
              <a:t>Quanto </a:t>
            </a:r>
            <a:r>
              <a:rPr lang="pt-BR" dirty="0">
                <a:solidFill>
                  <a:srgbClr val="FFC000"/>
                </a:solidFill>
              </a:rPr>
              <a:t>mais próxima da tarefa </a:t>
            </a:r>
            <a:r>
              <a:rPr lang="pt-BR" dirty="0"/>
              <a:t>e das necessidades do usuário for a linguagem de interface, </a:t>
            </a:r>
            <a:r>
              <a:rPr lang="pt-BR" dirty="0">
                <a:solidFill>
                  <a:srgbClr val="FFC000"/>
                </a:solidFill>
              </a:rPr>
              <a:t>menos esforço cognitivo </a:t>
            </a:r>
            <a:r>
              <a:rPr lang="pt-BR" dirty="0"/>
              <a:t>o usuário precisará fazer para atingir seus objetivos.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79585" y="1142984"/>
            <a:ext cx="5364183" cy="5225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2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Descrever a Teoria da Ação para a meta de consultar saldo em um ATM.</a:t>
            </a:r>
          </a:p>
          <a:p>
            <a:pPr lvl="1"/>
            <a:r>
              <a:rPr lang="pt-BR" dirty="0"/>
              <a:t>Golfo de execução</a:t>
            </a:r>
          </a:p>
          <a:p>
            <a:pPr lvl="2"/>
            <a:r>
              <a:rPr lang="pt-BR" dirty="0"/>
              <a:t>Formulação da intenção</a:t>
            </a:r>
          </a:p>
          <a:p>
            <a:pPr lvl="2"/>
            <a:r>
              <a:rPr lang="pt-BR" dirty="0"/>
              <a:t>Especificação da sequência de ações</a:t>
            </a:r>
          </a:p>
          <a:p>
            <a:pPr lvl="2"/>
            <a:r>
              <a:rPr lang="pt-BR" dirty="0"/>
              <a:t>Execução</a:t>
            </a:r>
          </a:p>
          <a:p>
            <a:pPr lvl="1"/>
            <a:r>
              <a:rPr lang="pt-BR" dirty="0"/>
              <a:t>Golfo de avaliação (avaliação + e -)</a:t>
            </a:r>
          </a:p>
          <a:p>
            <a:pPr lvl="2"/>
            <a:r>
              <a:rPr lang="pt-BR" dirty="0"/>
              <a:t>Percepção</a:t>
            </a:r>
          </a:p>
          <a:p>
            <a:pPr lvl="2"/>
            <a:r>
              <a:rPr lang="pt-BR" dirty="0"/>
              <a:t>Interpretação</a:t>
            </a:r>
          </a:p>
          <a:p>
            <a:pPr lvl="2"/>
            <a:r>
              <a:rPr lang="pt-BR" dirty="0"/>
              <a:t>Avaliação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1026" name="Picture 2" descr="Resultado de imagem para atm bancario">
            <a:extLst>
              <a:ext uri="{FF2B5EF4-FFF2-40B4-BE49-F238E27FC236}">
                <a16:creationId xmlns:a16="http://schemas.microsoft.com/office/drawing/2014/main" id="{E7F9F84C-48B0-4540-8E0C-D9E024F293A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194646"/>
            <a:ext cx="3554536" cy="262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560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2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Descrever a Teoria da Ação para a meta de consultar saldo em um ATM.</a:t>
            </a:r>
          </a:p>
          <a:p>
            <a:pPr lvl="1"/>
            <a:r>
              <a:rPr lang="pt-BR" dirty="0"/>
              <a:t>Golfo de execução</a:t>
            </a:r>
          </a:p>
          <a:p>
            <a:pPr lvl="2"/>
            <a:r>
              <a:rPr lang="pt-BR" dirty="0"/>
              <a:t>Formulação da intenção</a:t>
            </a:r>
          </a:p>
          <a:p>
            <a:pPr lvl="2"/>
            <a:r>
              <a:rPr lang="pt-BR" dirty="0"/>
              <a:t>Especificação da sequência de ações</a:t>
            </a:r>
          </a:p>
          <a:p>
            <a:pPr lvl="2"/>
            <a:r>
              <a:rPr lang="pt-BR" dirty="0"/>
              <a:t>Execução</a:t>
            </a:r>
          </a:p>
          <a:p>
            <a:pPr lvl="1"/>
            <a:r>
              <a:rPr lang="pt-BR" dirty="0"/>
              <a:t>Golfo de avaliação (avaliação + e -)</a:t>
            </a:r>
          </a:p>
          <a:p>
            <a:pPr lvl="2"/>
            <a:r>
              <a:rPr lang="pt-BR" dirty="0"/>
              <a:t>Percepção</a:t>
            </a:r>
          </a:p>
          <a:p>
            <a:pPr lvl="2"/>
            <a:r>
              <a:rPr lang="pt-BR" dirty="0"/>
              <a:t>Interpretação</a:t>
            </a:r>
          </a:p>
          <a:p>
            <a:pPr lvl="2"/>
            <a:r>
              <a:rPr lang="pt-BR" dirty="0"/>
              <a:t>Avaliação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1026" name="Picture 2" descr="Resultado de imagem para atm bancario">
            <a:extLst>
              <a:ext uri="{FF2B5EF4-FFF2-40B4-BE49-F238E27FC236}">
                <a16:creationId xmlns:a16="http://schemas.microsoft.com/office/drawing/2014/main" id="{E7F9F84C-48B0-4540-8E0C-D9E024F293A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194646"/>
            <a:ext cx="3554536" cy="262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sultado de imagem para como inserir o cartão no ATM">
            <a:extLst>
              <a:ext uri="{FF2B5EF4-FFF2-40B4-BE49-F238E27FC236}">
                <a16:creationId xmlns:a16="http://schemas.microsoft.com/office/drawing/2014/main" id="{93A8B5D4-05B5-4EC3-811F-F9AEFEB0B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284983"/>
            <a:ext cx="2016224" cy="3235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1446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11349ADD42FAF41B6AD2DC1F42CB871" ma:contentTypeVersion="4" ma:contentTypeDescription="Crie um novo documento." ma:contentTypeScope="" ma:versionID="c232c07a174bab1953f578347af707d8">
  <xsd:schema xmlns:xsd="http://www.w3.org/2001/XMLSchema" xmlns:xs="http://www.w3.org/2001/XMLSchema" xmlns:p="http://schemas.microsoft.com/office/2006/metadata/properties" xmlns:ns2="6cdeb7ae-0afd-4037-9b25-22b632991c3d" targetNamespace="http://schemas.microsoft.com/office/2006/metadata/properties" ma:root="true" ma:fieldsID="342e3128653bf405aac028ccd9cb7f42" ns2:_="">
    <xsd:import namespace="6cdeb7ae-0afd-4037-9b25-22b632991c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deb7ae-0afd-4037-9b25-22b632991c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34344B-2518-402A-B60C-A18748765F24}"/>
</file>

<file path=customXml/itemProps2.xml><?xml version="1.0" encoding="utf-8"?>
<ds:datastoreItem xmlns:ds="http://schemas.openxmlformats.org/officeDocument/2006/customXml" ds:itemID="{23EA8794-D99E-41F0-A53C-01B752B749EF}"/>
</file>

<file path=docProps/app.xml><?xml version="1.0" encoding="utf-8"?>
<Properties xmlns="http://schemas.openxmlformats.org/officeDocument/2006/extended-properties" xmlns:vt="http://schemas.openxmlformats.org/officeDocument/2006/docPropsVTypes">
  <TotalTime>1442</TotalTime>
  <Words>322</Words>
  <Application>Microsoft Office PowerPoint</Application>
  <PresentationFormat>Apresentação na tela (4:3)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Arial</vt:lpstr>
      <vt:lpstr>Calibri</vt:lpstr>
      <vt:lpstr>Tema do Office</vt:lpstr>
      <vt:lpstr>IHC Engenharia Cognitiva</vt:lpstr>
      <vt:lpstr>Conceitos</vt:lpstr>
      <vt:lpstr>Conceito (cont.)</vt:lpstr>
      <vt:lpstr>Modelo de interação da Engenharia Cognitiva</vt:lpstr>
      <vt:lpstr>Teoria da Ação</vt:lpstr>
      <vt:lpstr>Objetivo </vt:lpstr>
      <vt:lpstr>Exemplo</vt:lpstr>
      <vt:lpstr>Exemplo 2</vt:lpstr>
      <vt:lpstr>Exemplo 2</vt:lpstr>
      <vt:lpstr>Atividade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Cognitiva</dc:title>
  <dc:creator>Patricia</dc:creator>
  <cp:lastModifiedBy>Patricia de Bassi</cp:lastModifiedBy>
  <cp:revision>32</cp:revision>
  <dcterms:created xsi:type="dcterms:W3CDTF">2014-02-25T20:13:03Z</dcterms:created>
  <dcterms:modified xsi:type="dcterms:W3CDTF">2024-03-19T20:03:46Z</dcterms:modified>
</cp:coreProperties>
</file>