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64" r:id="rId7"/>
    <p:sldId id="265" r:id="rId8"/>
    <p:sldId id="259" r:id="rId9"/>
    <p:sldId id="261" r:id="rId10"/>
    <p:sldId id="269" r:id="rId11"/>
    <p:sldId id="268" r:id="rId12"/>
    <p:sldId id="270" r:id="rId13"/>
    <p:sldId id="271" r:id="rId14"/>
    <p:sldId id="266" r:id="rId15"/>
    <p:sldId id="267" r:id="rId16"/>
    <p:sldId id="26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49167-9DA6-4312-B7EF-7E02036D2319}" v="3" dt="2024-03-26T22:13:52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GUILHERME GANS" userId="S::joao.gans@utp.edu.br::65f5dedf-8010-4918-a7ff-a86d0c5de8f6" providerId="AD" clId="Web-{89549167-9DA6-4312-B7EF-7E02036D2319}"/>
    <pc:docChg chg="modSld">
      <pc:chgData name="JOAO GUILHERME GANS" userId="S::joao.gans@utp.edu.br::65f5dedf-8010-4918-a7ff-a86d0c5de8f6" providerId="AD" clId="Web-{89549167-9DA6-4312-B7EF-7E02036D2319}" dt="2024-03-26T22:13:52.220" v="2" actId="20577"/>
      <pc:docMkLst>
        <pc:docMk/>
      </pc:docMkLst>
      <pc:sldChg chg="modSp">
        <pc:chgData name="JOAO GUILHERME GANS" userId="S::joao.gans@utp.edu.br::65f5dedf-8010-4918-a7ff-a86d0c5de8f6" providerId="AD" clId="Web-{89549167-9DA6-4312-B7EF-7E02036D2319}" dt="2024-03-26T22:13:52.220" v="2" actId="20577"/>
        <pc:sldMkLst>
          <pc:docMk/>
          <pc:sldMk cId="0" sldId="263"/>
        </pc:sldMkLst>
        <pc:spChg chg="mod">
          <ac:chgData name="JOAO GUILHERME GANS" userId="S::joao.gans@utp.edu.br::65f5dedf-8010-4918-a7ff-a86d0c5de8f6" providerId="AD" clId="Web-{89549167-9DA6-4312-B7EF-7E02036D2319}" dt="2024-03-26T22:13:52.220" v="2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11E8-4011-4BA3-AEE8-F29C814D0F71}" type="datetimeFigureOut">
              <a:rPr lang="pt-BR" smtClean="0"/>
              <a:pPr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898" y="621055"/>
            <a:ext cx="4088078" cy="1236149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pt-BR" sz="3200" dirty="0">
                <a:solidFill>
                  <a:srgbClr val="000000"/>
                </a:solidFill>
              </a:rPr>
              <a:t>IHC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Engenharia Semiótica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668" y="1857204"/>
            <a:ext cx="3604268" cy="629123"/>
          </a:xfrm>
        </p:spPr>
        <p:txBody>
          <a:bodyPr anchor="b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endParaRPr lang="pt-BR" sz="11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</a:pPr>
            <a:endParaRPr lang="pt-BR" sz="11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pt-BR" sz="2000" dirty="0">
                <a:solidFill>
                  <a:srgbClr val="000000"/>
                </a:solidFill>
              </a:rPr>
              <a:t>Profa. Patricia Rucker de Bassi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Átomo">
            <a:extLst>
              <a:ext uri="{FF2B5EF4-FFF2-40B4-BE49-F238E27FC236}">
                <a16:creationId xmlns:a16="http://schemas.microsoft.com/office/drawing/2014/main" id="{81CD69B8-632A-454D-9A8B-A69245236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4681" y="2708150"/>
            <a:ext cx="3463967" cy="3463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 descr="Resultado de imagem para atm bancario">
            <a:extLst>
              <a:ext uri="{FF2B5EF4-FFF2-40B4-BE49-F238E27FC236}">
                <a16:creationId xmlns:a16="http://schemas.microsoft.com/office/drawing/2014/main" id="{E7F9F84C-48B0-4540-8E0C-D9E024F293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14573"/>
            <a:ext cx="4176464" cy="308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como inserir o cartão no ATM">
            <a:extLst>
              <a:ext uri="{FF2B5EF4-FFF2-40B4-BE49-F238E27FC236}">
                <a16:creationId xmlns:a16="http://schemas.microsoft.com/office/drawing/2014/main" id="{93A8B5D4-05B5-4EC3-811F-F9AEFEB0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8" y="2147823"/>
            <a:ext cx="1722040" cy="276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3080EDE-3890-4027-AF5D-5DA25CD0556F}"/>
              </a:ext>
            </a:extLst>
          </p:cNvPr>
          <p:cNvSpPr/>
          <p:nvPr/>
        </p:nvSpPr>
        <p:spPr>
          <a:xfrm>
            <a:off x="1043378" y="5387055"/>
            <a:ext cx="6904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pt-BR" dirty="0"/>
              <a:t>Perguntas da Engenharia Semiótica:</a:t>
            </a:r>
          </a:p>
          <a:p>
            <a:pPr marL="971550" lvl="1" indent="-514350"/>
            <a:r>
              <a:rPr lang="pt-BR" dirty="0"/>
              <a:t>Quais informações você considera importante para esta tarefa?</a:t>
            </a:r>
          </a:p>
          <a:p>
            <a:pPr marL="971550" lvl="1" indent="-514350"/>
            <a:r>
              <a:rPr lang="pt-BR" dirty="0"/>
              <a:t>Que mensagem você pretende passar ao usuário?</a:t>
            </a:r>
          </a:p>
        </p:txBody>
      </p:sp>
    </p:spTree>
    <p:extLst>
      <p:ext uri="{BB962C8B-B14F-4D97-AF65-F5344CB8AC3E}">
        <p14:creationId xmlns:p14="http://schemas.microsoft.com/office/powerpoint/2010/main" val="245214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80EDE-3890-4027-AF5D-5DA25CD0556F}"/>
              </a:ext>
            </a:extLst>
          </p:cNvPr>
          <p:cNvSpPr/>
          <p:nvPr/>
        </p:nvSpPr>
        <p:spPr>
          <a:xfrm>
            <a:off x="1119578" y="4796135"/>
            <a:ext cx="6904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pt-BR" dirty="0"/>
              <a:t>Perguntas da Engenharia Semiótica:</a:t>
            </a:r>
          </a:p>
          <a:p>
            <a:pPr marL="971550" lvl="1" indent="-514350"/>
            <a:r>
              <a:rPr lang="pt-BR" dirty="0"/>
              <a:t>Quais informações você considera importante para esta tarefa?</a:t>
            </a:r>
          </a:p>
          <a:p>
            <a:pPr marL="971550" lvl="1" indent="-514350"/>
            <a:r>
              <a:rPr lang="pt-BR" dirty="0"/>
              <a:t>Que mensagem você pretende passar ao usuário?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BD8C96-F55F-4FCA-A885-0AB8EFD8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46" y="2355237"/>
            <a:ext cx="3316710" cy="14850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9A7C4CB-B413-4FF8-8DD9-A551926C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02105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Engenharia Cognitiva X Engenharia Semiótica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processo de design da interface:</a:t>
            </a:r>
          </a:p>
          <a:p>
            <a:pPr lvl="1"/>
            <a:r>
              <a:rPr lang="pt-BR" dirty="0"/>
              <a:t>A engenharia cognitiva:</a:t>
            </a:r>
          </a:p>
          <a:p>
            <a:pPr lvl="2"/>
            <a:r>
              <a:rPr lang="pt-BR" dirty="0"/>
              <a:t> se concentra na etapa da interação usuário-sistema. </a:t>
            </a:r>
          </a:p>
          <a:p>
            <a:pPr lvl="2"/>
            <a:r>
              <a:rPr lang="pt-BR" dirty="0"/>
              <a:t>Ela enfatiza o produto deste processo.</a:t>
            </a:r>
          </a:p>
          <a:p>
            <a:pPr lvl="1"/>
            <a:r>
              <a:rPr lang="pt-BR" dirty="0"/>
              <a:t>A engenharia semiótica:</a:t>
            </a:r>
          </a:p>
          <a:p>
            <a:pPr lvl="2"/>
            <a:r>
              <a:rPr lang="pt-BR" dirty="0"/>
              <a:t> junta as etapas  do designer quando cria o modelo mental da aplicação e implementa a aplicação e do usuário quando interage com esta aplicação.</a:t>
            </a:r>
          </a:p>
          <a:p>
            <a:pPr lvl="2"/>
            <a:r>
              <a:rPr lang="pt-BR" dirty="0"/>
              <a:t>Ela é mais abrangente e engloba a engenharia cognitiva.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Engenharia Cognitiva X Engenharia Semiótica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920081"/>
            <a:ext cx="5238770" cy="42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1.  Se você fosse o projetista da interface de consulta a notas e faltas do Sistema Totvs:</a:t>
            </a:r>
          </a:p>
          <a:p>
            <a:pPr marL="971550" lvl="1" indent="-514350"/>
            <a:r>
              <a:rPr lang="pt-BR" dirty="0"/>
              <a:t>Quais informações você considera importantes para esta tarefa? (mínimo 3 informações)</a:t>
            </a:r>
          </a:p>
          <a:p>
            <a:pPr marL="971550" lvl="1" indent="-514350"/>
            <a:r>
              <a:rPr lang="pt-BR" dirty="0"/>
              <a:t>Que mensagem você pretende passar ao usuário? (mínimo 3 mensagens)</a:t>
            </a:r>
          </a:p>
          <a:p>
            <a:pPr marL="971550" lvl="1" indent="-514350">
              <a:buNone/>
            </a:pPr>
            <a:endParaRPr lang="pt-BR" dirty="0"/>
          </a:p>
          <a:p>
            <a:pPr marL="571500" indent="-514350">
              <a:buAutoNum type="arabicPeriod" startAt="2"/>
            </a:pPr>
            <a:r>
              <a:rPr lang="pt-BR" dirty="0"/>
              <a:t>Identifique 3 ícones gráficos na página do Facebook e indique o que estes signos significam.</a:t>
            </a:r>
            <a:endParaRPr lang="pt-BR">
              <a:cs typeface="Calibri"/>
            </a:endParaRPr>
          </a:p>
          <a:p>
            <a:pPr marL="457200" lvl="1" indent="0">
              <a:buNone/>
            </a:pPr>
            <a:r>
              <a:rPr lang="pt-BR" dirty="0"/>
              <a:t>a. Copiar o ícone -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</a:t>
            </a:r>
            <a:endParaRPr lang="pt-BR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r>
              <a:rPr lang="pt-BR" dirty="0"/>
              <a:t>b. Comentar o que significa –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</a:t>
            </a:r>
            <a:endParaRPr lang="pt-BR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r>
              <a:rPr lang="pt-BR" dirty="0"/>
              <a:t>c.  Salvar em um documento (pode ser no mesmo da atividade 1)</a:t>
            </a:r>
            <a:endParaRPr lang="pt-BR" b="1" dirty="0">
              <a:cs typeface="Calibri"/>
            </a:endParaRPr>
          </a:p>
          <a:p>
            <a:pPr marL="971550" lvl="1" indent="-514350">
              <a:buAutoNum type="arabicPeriod"/>
            </a:pPr>
            <a:endParaRPr lang="pt-BR" dirty="0"/>
          </a:p>
          <a:p>
            <a:r>
              <a:rPr lang="pt-BR" dirty="0"/>
              <a:t>Fazer a atividade em grupo incluindo o nome dos integrantes no arquivo da resposta</a:t>
            </a:r>
          </a:p>
          <a:p>
            <a:r>
              <a:rPr lang="pt-BR" dirty="0"/>
              <a:t>Postar o arquivo com as respostas no Teams – </a:t>
            </a:r>
            <a:r>
              <a:rPr lang="pt-BR" dirty="0">
                <a:solidFill>
                  <a:srgbClr val="FF0000"/>
                </a:solidFill>
              </a:rPr>
              <a:t>até 02/04.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Tem como base a semiótica - disciplina que estuda:</a:t>
            </a:r>
          </a:p>
          <a:p>
            <a:pPr lvl="1"/>
            <a:r>
              <a:rPr lang="pt-BR" dirty="0"/>
              <a:t> os signos, </a:t>
            </a:r>
          </a:p>
          <a:p>
            <a:pPr lvl="1"/>
            <a:r>
              <a:rPr lang="pt-BR" dirty="0"/>
              <a:t> os sistemas semióticos e de comunicação,</a:t>
            </a:r>
          </a:p>
          <a:p>
            <a:pPr lvl="1"/>
            <a:r>
              <a:rPr lang="pt-BR" dirty="0"/>
              <a:t> os  processos envolvidos na produção e interpretação de signos.</a:t>
            </a:r>
          </a:p>
          <a:p>
            <a:pPr>
              <a:buNone/>
            </a:pPr>
            <a:r>
              <a:rPr lang="pt-BR" altLang="ja-JP" dirty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25800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                  Conceito (cont.)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Signo é algo que representa alguma coisa para alguém.</a:t>
            </a:r>
            <a:br>
              <a:rPr lang="pt-BR" sz="3600" dirty="0"/>
            </a:b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       </a:t>
            </a:r>
            <a:r>
              <a:rPr lang="pt-BR" sz="3600" dirty="0" err="1"/>
              <a:t>Dog</a:t>
            </a:r>
            <a:r>
              <a:rPr lang="pt-BR" sz="3600" dirty="0"/>
              <a:t>           Cachorro        </a:t>
            </a:r>
            <a:r>
              <a:rPr lang="pt-BR" sz="3600" dirty="0" err="1"/>
              <a:t>Au</a:t>
            </a:r>
            <a:r>
              <a:rPr lang="pt-BR" sz="3600" dirty="0"/>
              <a:t> </a:t>
            </a:r>
            <a:r>
              <a:rPr lang="pt-BR" sz="3600" dirty="0" err="1"/>
              <a:t>Au</a:t>
            </a:r>
            <a:r>
              <a:rPr lang="pt-BR" sz="3600" dirty="0"/>
              <a:t>           </a:t>
            </a:r>
            <a:r>
              <a:rPr lang="zh-TW" altLang="pt-BR" sz="3600" b="1" dirty="0"/>
              <a:t>狗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6146" name="Picture 2" descr="https://encrypted-tbn1.gstatic.com/images?q=tbn:ANd9GcTXOHqYGFjmDMUabGjEFnCidgaYFVGXb7Lq1gUK9No82po4vrNLtw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428992" y="4143380"/>
            <a:ext cx="2209800" cy="2066925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345659"/>
            <a:ext cx="792088" cy="880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Toda aplicação computacional é concebida como um ato de comunicação que incluí</a:t>
            </a:r>
          </a:p>
          <a:p>
            <a:pPr lvl="1"/>
            <a:r>
              <a:rPr lang="pt-BR" dirty="0"/>
              <a:t>o designer no papel de emissor de uma mensagem </a:t>
            </a:r>
          </a:p>
          <a:p>
            <a:pPr lvl="1"/>
            <a:r>
              <a:rPr lang="pt-BR" dirty="0"/>
              <a:t>para os usuários dos sistemas por ele criados.</a:t>
            </a:r>
          </a:p>
          <a:p>
            <a:r>
              <a:rPr lang="pt-BR" dirty="0"/>
              <a:t>Para que a comunicação entre duas pessoas aconteça, é preciso que </a:t>
            </a:r>
          </a:p>
          <a:p>
            <a:pPr lvl="1"/>
            <a:r>
              <a:rPr lang="pt-BR" dirty="0"/>
              <a:t>o emissor da mensagem a expresse em um código que tanto ele quanto o receptor conheçam.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Esta mensagem tem como objetivo comunicar ao usuário a resposta para duas perguntas fundamentais:	</a:t>
            </a:r>
          </a:p>
          <a:p>
            <a:pPr lvl="1"/>
            <a:r>
              <a:rPr lang="pt-BR" dirty="0"/>
              <a:t>Qual a interpretação do designer sobre o problema do usuário?</a:t>
            </a:r>
          </a:p>
          <a:p>
            <a:pPr lvl="1"/>
            <a:r>
              <a:rPr lang="pt-BR" dirty="0"/>
              <a:t>Como o usuário pode interagir com a aplicação para resolver estes problemas?</a:t>
            </a:r>
          </a:p>
          <a:p>
            <a:r>
              <a:rPr lang="pt-BR" dirty="0"/>
              <a:t>O usuário concebe a resposta a estas perguntas à medida que interage com a aplicação.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comunicação da Engenharia Semiótica</a:t>
            </a:r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7490" y="1785926"/>
            <a:ext cx="82868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DD7261-CE37-4EA3-AB8D-FFF2BC0F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36" y="1988840"/>
            <a:ext cx="3578727" cy="2660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340768"/>
            <a:ext cx="7262654" cy="276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80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340768"/>
            <a:ext cx="7262654" cy="276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115616" y="4437112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pt-BR" dirty="0"/>
              <a:t>Perguntas da Engenharia Semiótica:</a:t>
            </a:r>
          </a:p>
          <a:p>
            <a:pPr marL="971550" lvl="1" indent="-514350"/>
            <a:r>
              <a:rPr lang="pt-BR" dirty="0"/>
              <a:t>Quais informações você considera importantes para esta tarefa?</a:t>
            </a:r>
          </a:p>
          <a:p>
            <a:pPr marL="971550" lvl="1" indent="-514350"/>
            <a:r>
              <a:rPr lang="pt-BR" dirty="0"/>
              <a:t>Que mensagem você pretende passar ao usuário?</a:t>
            </a:r>
          </a:p>
        </p:txBody>
      </p:sp>
    </p:spTree>
    <p:extLst>
      <p:ext uri="{BB962C8B-B14F-4D97-AF65-F5344CB8AC3E}">
        <p14:creationId xmlns:p14="http://schemas.microsoft.com/office/powerpoint/2010/main" val="3126507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1349ADD42FAF41B6AD2DC1F42CB871" ma:contentTypeVersion="4" ma:contentTypeDescription="Create a new document." ma:contentTypeScope="" ma:versionID="ac69b6ddc0f782995fe4ac640deed7f3">
  <xsd:schema xmlns:xsd="http://www.w3.org/2001/XMLSchema" xmlns:xs="http://www.w3.org/2001/XMLSchema" xmlns:p="http://schemas.microsoft.com/office/2006/metadata/properties" xmlns:ns2="6cdeb7ae-0afd-4037-9b25-22b632991c3d" targetNamespace="http://schemas.microsoft.com/office/2006/metadata/properties" ma:root="true" ma:fieldsID="af423da533c883b071695b8367aca7e9" ns2:_="">
    <xsd:import namespace="6cdeb7ae-0afd-4037-9b25-22b632991c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48DA8-6AC2-4F5D-996D-FFFA4AB3D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1D630-DE39-4E59-A00D-452290BEE578}"/>
</file>

<file path=customXml/itemProps3.xml><?xml version="1.0" encoding="utf-8"?>
<ds:datastoreItem xmlns:ds="http://schemas.openxmlformats.org/officeDocument/2006/customXml" ds:itemID="{5676FD30-2C8F-4C0E-AE9D-296FFE4F1069}"/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477</Words>
  <Application>Microsoft Office PowerPoint</Application>
  <PresentationFormat>Apresentação na tela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IHC Engenharia Semiótica</vt:lpstr>
      <vt:lpstr>Conceitos</vt:lpstr>
      <vt:lpstr>                      Conceito (cont.)  Signo é algo que representa alguma coisa para alguém.          Dog           Cachorro        Au Au           狗  </vt:lpstr>
      <vt:lpstr>Conceito (cont.)</vt:lpstr>
      <vt:lpstr>Conceito (cont.)</vt:lpstr>
      <vt:lpstr>Modelo de comunicação da Engenharia Semiótica</vt:lpstr>
      <vt:lpstr>Exemplo 1</vt:lpstr>
      <vt:lpstr>Exemplo 1</vt:lpstr>
      <vt:lpstr>Exemplo 1</vt:lpstr>
      <vt:lpstr>Exemplo 2</vt:lpstr>
      <vt:lpstr>Exemplo 3</vt:lpstr>
      <vt:lpstr>Engenharia Cognitiva X Engenharia Semiótica</vt:lpstr>
      <vt:lpstr>Engenharia Cognitiva X Engenharia Semiótica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Cognitiva</dc:title>
  <dc:creator>Patricia</dc:creator>
  <cp:lastModifiedBy>Patricia de Bassi</cp:lastModifiedBy>
  <cp:revision>41</cp:revision>
  <dcterms:created xsi:type="dcterms:W3CDTF">2014-02-25T20:13:03Z</dcterms:created>
  <dcterms:modified xsi:type="dcterms:W3CDTF">2024-03-26T22:14:01Z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0x010100211349ADD42FAF41B6AD2DC1F42CB871</vt:lpwstr>
  </property>
</Properties>
</file>