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2" r:id="rId7"/>
    <p:sldId id="272" r:id="rId8"/>
    <p:sldId id="295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4" r:id="rId21"/>
    <p:sldId id="265" r:id="rId22"/>
    <p:sldId id="263" r:id="rId23"/>
    <p:sldId id="266" r:id="rId24"/>
    <p:sldId id="271" r:id="rId25"/>
    <p:sldId id="267" r:id="rId26"/>
    <p:sldId id="268" r:id="rId27"/>
    <p:sldId id="296" r:id="rId28"/>
    <p:sldId id="269" r:id="rId29"/>
    <p:sldId id="297" r:id="rId30"/>
    <p:sldId id="270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11DFF-0C81-4B2A-8C6A-6D2ADA55A685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7E400-C003-49CB-BA71-7AB501E14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85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39-0DF5-4E6B-8889-8F18D55A400D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0C5-2715-4B1D-93D4-6F64D98AEC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39-0DF5-4E6B-8889-8F18D55A400D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0C5-2715-4B1D-93D4-6F64D98AEC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39-0DF5-4E6B-8889-8F18D55A400D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0C5-2715-4B1D-93D4-6F64D98AEC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39-0DF5-4E6B-8889-8F18D55A400D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0C5-2715-4B1D-93D4-6F64D98AEC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39-0DF5-4E6B-8889-8F18D55A400D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0C5-2715-4B1D-93D4-6F64D98AEC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39-0DF5-4E6B-8889-8F18D55A400D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0C5-2715-4B1D-93D4-6F64D98AEC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39-0DF5-4E6B-8889-8F18D55A400D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0C5-2715-4B1D-93D4-6F64D98AEC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39-0DF5-4E6B-8889-8F18D55A400D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0C5-2715-4B1D-93D4-6F64D98AEC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39-0DF5-4E6B-8889-8F18D55A400D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0C5-2715-4B1D-93D4-6F64D98AEC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39-0DF5-4E6B-8889-8F18D55A400D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0C5-2715-4B1D-93D4-6F64D98AEC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39-0DF5-4E6B-8889-8F18D55A400D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0C5-2715-4B1D-93D4-6F64D98AEC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8E39-0DF5-4E6B-8889-8F18D55A400D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1B0C5-2715-4B1D-93D4-6F64D98AEC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1" y="3985"/>
            <a:ext cx="7329573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1796" y="1764407"/>
            <a:ext cx="4320635" cy="23103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800" dirty="0">
                <a:solidFill>
                  <a:schemeClr val="tx2"/>
                </a:solidFill>
              </a:rPr>
              <a:t>Interface Humano-Computador</a:t>
            </a:r>
            <a:br>
              <a:rPr lang="pt-BR" sz="3800" dirty="0">
                <a:solidFill>
                  <a:schemeClr val="tx2"/>
                </a:solidFill>
              </a:rPr>
            </a:br>
            <a:r>
              <a:rPr lang="pt-BR" sz="3200" dirty="0">
                <a:solidFill>
                  <a:schemeClr val="tx2"/>
                </a:solidFill>
              </a:rPr>
              <a:t>Estilos de Interação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96" y="4165152"/>
            <a:ext cx="4320635" cy="68207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pt-BR" sz="1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pt-BR" sz="1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2000" dirty="0">
                <a:solidFill>
                  <a:schemeClr val="tx2"/>
                </a:solidFill>
              </a:rPr>
              <a:t>Profa. Patricia Rucker de Bassi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010400" cy="762000"/>
          </a:xfrm>
          <a:ln cap="flat"/>
        </p:spPr>
        <p:txBody>
          <a:bodyPr/>
          <a:lstStyle/>
          <a:p>
            <a:r>
              <a:rPr lang="en-US" altLang="en-US"/>
              <a:t>Pop-Up / Drop Down</a:t>
            </a:r>
          </a:p>
        </p:txBody>
      </p:sp>
      <p:pic>
        <p:nvPicPr>
          <p:cNvPr id="12291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100" y="1231900"/>
            <a:ext cx="7683500" cy="5245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2292" name="Line 4"/>
          <p:cNvSpPr>
            <a:spLocks noChangeShapeType="1"/>
          </p:cNvSpPr>
          <p:nvPr/>
        </p:nvSpPr>
        <p:spPr bwMode="auto">
          <a:xfrm flipH="1">
            <a:off x="5181600" y="1143000"/>
            <a:ext cx="685800" cy="266700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934200" cy="838200"/>
          </a:xfrm>
          <a:ln cap="flat"/>
        </p:spPr>
        <p:txBody>
          <a:bodyPr/>
          <a:lstStyle/>
          <a:p>
            <a:r>
              <a:rPr lang="en-US" altLang="en-US"/>
              <a:t>Option</a:t>
            </a:r>
          </a:p>
        </p:txBody>
      </p:sp>
      <p:pic>
        <p:nvPicPr>
          <p:cNvPr id="13315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100" y="1397000"/>
            <a:ext cx="2895600" cy="447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4100" y="1587500"/>
            <a:ext cx="2444750" cy="488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609600" y="1828800"/>
            <a:ext cx="114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7391400" y="2133600"/>
            <a:ext cx="114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762000" y="3200400"/>
            <a:ext cx="114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85800" y="3505200"/>
            <a:ext cx="114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>
            <a:off x="7391400" y="1752600"/>
            <a:ext cx="114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>
          <a:xfrm>
            <a:off x="2000232" y="304800"/>
            <a:ext cx="4857784" cy="762000"/>
          </a:xfrm>
          <a:ln cap="flat"/>
        </p:spPr>
        <p:txBody>
          <a:bodyPr>
            <a:normAutofit/>
          </a:bodyPr>
          <a:lstStyle/>
          <a:p>
            <a:r>
              <a:rPr lang="en-US" altLang="en-US" dirty="0"/>
              <a:t>Toggle - </a:t>
            </a:r>
            <a:r>
              <a:rPr lang="en-US" altLang="en-US" dirty="0" err="1"/>
              <a:t>alternância</a:t>
            </a:r>
            <a:endParaRPr lang="en-US" altLang="en-US" dirty="0"/>
          </a:p>
        </p:txBody>
      </p:sp>
      <p:pic>
        <p:nvPicPr>
          <p:cNvPr id="14339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7900" y="1358900"/>
            <a:ext cx="2620963" cy="519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3276600"/>
            <a:ext cx="34671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3200400"/>
            <a:ext cx="3124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585913" y="27289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400">
                <a:solidFill>
                  <a:srgbClr val="063DE8"/>
                </a:solidFill>
              </a:rPr>
              <a:t>1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7300913" y="27289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400">
                <a:solidFill>
                  <a:srgbClr val="063DE8"/>
                </a:solidFill>
              </a:rPr>
              <a:t>2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5181600" cy="685800"/>
          </a:xfrm>
          <a:ln cap="flat"/>
        </p:spPr>
        <p:txBody>
          <a:bodyPr>
            <a:normAutofit fontScale="90000"/>
          </a:bodyPr>
          <a:lstStyle/>
          <a:p>
            <a:r>
              <a:rPr lang="en-US" altLang="en-US" dirty="0"/>
              <a:t>Cascading - </a:t>
            </a:r>
            <a:r>
              <a:rPr lang="en-US" altLang="en-US" dirty="0" err="1"/>
              <a:t>cascata</a:t>
            </a:r>
            <a:endParaRPr lang="en-US" altLang="en-US" dirty="0"/>
          </a:p>
        </p:txBody>
      </p:sp>
      <p:pic>
        <p:nvPicPr>
          <p:cNvPr id="15363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2501900"/>
            <a:ext cx="3644900" cy="359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066800"/>
            <a:ext cx="4800600" cy="289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500" y="3657600"/>
            <a:ext cx="4533900" cy="289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3276600" y="3505200"/>
            <a:ext cx="990600" cy="0"/>
          </a:xfrm>
          <a:prstGeom prst="line">
            <a:avLst/>
          </a:prstGeom>
          <a:noFill/>
          <a:ln w="101600">
            <a:solidFill>
              <a:srgbClr val="F6BF6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3276600" y="5562600"/>
            <a:ext cx="990600" cy="0"/>
          </a:xfrm>
          <a:prstGeom prst="line">
            <a:avLst/>
          </a:prstGeom>
          <a:noFill/>
          <a:ln w="101600">
            <a:solidFill>
              <a:srgbClr val="F6BF6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0" y="381000"/>
            <a:ext cx="3733800" cy="685800"/>
          </a:xfrm>
          <a:ln cap="flat"/>
        </p:spPr>
        <p:txBody>
          <a:bodyPr>
            <a:normAutofit fontScale="90000"/>
          </a:bodyPr>
          <a:lstStyle/>
          <a:p>
            <a:r>
              <a:rPr lang="en-US" altLang="en-US" dirty="0"/>
              <a:t>Pie</a:t>
            </a:r>
          </a:p>
        </p:txBody>
      </p:sp>
      <p:pic>
        <p:nvPicPr>
          <p:cNvPr id="16387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3058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>
          <a:xfrm>
            <a:off x="2743200" y="381000"/>
            <a:ext cx="4648200" cy="762000"/>
          </a:xfrm>
          <a:ln cap="flat"/>
        </p:spPr>
        <p:txBody>
          <a:bodyPr/>
          <a:lstStyle/>
          <a:p>
            <a:r>
              <a:rPr lang="en-US" altLang="en-US"/>
              <a:t>Tool Palette</a:t>
            </a:r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1346200"/>
            <a:ext cx="3594100" cy="429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371600"/>
            <a:ext cx="5003800" cy="433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4724400" cy="762000"/>
          </a:xfrm>
          <a:ln cap="flat"/>
        </p:spPr>
        <p:txBody>
          <a:bodyPr/>
          <a:lstStyle/>
          <a:p>
            <a:r>
              <a:rPr lang="en-US" altLang="en-US"/>
              <a:t>Embedded</a:t>
            </a:r>
          </a:p>
        </p:txBody>
      </p:sp>
      <p:pic>
        <p:nvPicPr>
          <p:cNvPr id="18435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3820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86200"/>
            <a:ext cx="8534400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3962400" cy="762000"/>
          </a:xfrm>
          <a:ln cap="flat"/>
        </p:spPr>
        <p:txBody>
          <a:bodyPr/>
          <a:lstStyle/>
          <a:p>
            <a:r>
              <a:rPr lang="en-US" altLang="en-US"/>
              <a:t>Dynamic</a:t>
            </a:r>
          </a:p>
        </p:txBody>
      </p:sp>
      <p:pic>
        <p:nvPicPr>
          <p:cNvPr id="19459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600" y="1193800"/>
            <a:ext cx="2662238" cy="535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2600" y="1219200"/>
            <a:ext cx="28702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>
          <a:ln cap="flat"/>
        </p:spPr>
        <p:txBody>
          <a:bodyPr/>
          <a:lstStyle/>
          <a:p>
            <a:r>
              <a:rPr lang="en-US" altLang="en-US" dirty="0"/>
              <a:t>Pictorial -  </a:t>
            </a:r>
            <a:r>
              <a:rPr lang="en-US" altLang="en-US" dirty="0" err="1"/>
              <a:t>ilustrado</a:t>
            </a:r>
            <a:endParaRPr lang="en-US" altLang="en-US" dirty="0"/>
          </a:p>
        </p:txBody>
      </p:sp>
      <p:pic>
        <p:nvPicPr>
          <p:cNvPr id="20483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2700" y="1422400"/>
            <a:ext cx="6081713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Picture 3" descr="&#10;Picture 17                                                     00000002Macintosh HD                   ABA7815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4313" y="1485900"/>
            <a:ext cx="6173787" cy="38862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Pictorial</a:t>
            </a:r>
            <a:r>
              <a:rPr lang="pt-BR" dirty="0"/>
              <a:t> - ilustrado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>
            <a:normAutofit/>
          </a:bodyPr>
          <a:lstStyle/>
          <a:p>
            <a:r>
              <a:rPr lang="pt-BR" dirty="0"/>
              <a:t>Estilo de interação é um termo genérico que inclui todas as formas como os usuários se comunicam ou interagem com sistemas computacionais. </a:t>
            </a:r>
            <a:r>
              <a:rPr lang="pt-BR" sz="1200" dirty="0"/>
              <a:t>(</a:t>
            </a:r>
            <a:r>
              <a:rPr lang="pt-BR" sz="1200" dirty="0" err="1"/>
              <a:t>Preece</a:t>
            </a:r>
            <a:r>
              <a:rPr lang="pt-BR" sz="1200" dirty="0"/>
              <a:t> e outros, 1994)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Preenchimento de formulário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5963" y="1547813"/>
            <a:ext cx="5433971" cy="395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Wimp</a:t>
            </a:r>
            <a:r>
              <a:rPr lang="pt-BR" dirty="0"/>
              <a:t> (</a:t>
            </a:r>
            <a:r>
              <a:rPr lang="pt-BR" i="1" dirty="0" err="1"/>
              <a:t>window</a:t>
            </a:r>
            <a:r>
              <a:rPr lang="pt-BR" i="1" dirty="0"/>
              <a:t>, </a:t>
            </a:r>
            <a:r>
              <a:rPr lang="pt-BR" i="1" dirty="0" err="1"/>
              <a:t>icons</a:t>
            </a:r>
            <a:r>
              <a:rPr lang="pt-BR" i="1" dirty="0"/>
              <a:t>, menus </a:t>
            </a:r>
            <a:r>
              <a:rPr lang="pt-BR" i="1" dirty="0" err="1"/>
              <a:t>and</a:t>
            </a:r>
            <a:r>
              <a:rPr lang="pt-BR" i="1" dirty="0"/>
              <a:t> pointers</a:t>
            </a:r>
            <a:r>
              <a:rPr lang="pt-BR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14488"/>
            <a:ext cx="64389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direta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0788" y="1719263"/>
            <a:ext cx="4795856" cy="393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Desktop – metáfora do mundo real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5860"/>
            <a:ext cx="65722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3DUI – 3D </a:t>
            </a:r>
            <a:r>
              <a:rPr lang="pt-BR" dirty="0" err="1"/>
              <a:t>User</a:t>
            </a:r>
            <a:r>
              <a:rPr lang="pt-BR" dirty="0"/>
              <a:t> Interface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3962" y="1610519"/>
            <a:ext cx="669607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3538" y="976313"/>
            <a:ext cx="58769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150" y="819150"/>
            <a:ext cx="67437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3dui">
            <a:extLst>
              <a:ext uri="{FF2B5EF4-FFF2-40B4-BE49-F238E27FC236}">
                <a16:creationId xmlns:a16="http://schemas.microsoft.com/office/drawing/2014/main" id="{B2D52ECD-84E9-448B-8C0F-3DACFD6A0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481465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3dui">
            <a:extLst>
              <a:ext uri="{FF2B5EF4-FFF2-40B4-BE49-F238E27FC236}">
                <a16:creationId xmlns:a16="http://schemas.microsoft.com/office/drawing/2014/main" id="{9E1139F3-B21F-4776-8CA0-080700AC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14" y="3645024"/>
            <a:ext cx="4744312" cy="266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3dui">
            <a:extLst>
              <a:ext uri="{FF2B5EF4-FFF2-40B4-BE49-F238E27FC236}">
                <a16:creationId xmlns:a16="http://schemas.microsoft.com/office/drawing/2014/main" id="{C09872E1-2997-4992-A59C-040DAC112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85789"/>
            <a:ext cx="2808276" cy="280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317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4488" y="1033463"/>
            <a:ext cx="5915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jogos rpg assassin creed">
            <a:extLst>
              <a:ext uri="{FF2B5EF4-FFF2-40B4-BE49-F238E27FC236}">
                <a16:creationId xmlns:a16="http://schemas.microsoft.com/office/drawing/2014/main" id="{9CFB9959-D4BC-42D7-A7BD-87FF0D2E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98072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realidade virtual na arqui">
            <a:extLst>
              <a:ext uri="{FF2B5EF4-FFF2-40B4-BE49-F238E27FC236}">
                <a16:creationId xmlns:a16="http://schemas.microsoft.com/office/drawing/2014/main" id="{C8403D98-EEC4-4CEF-9F91-6313E9D8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84984"/>
            <a:ext cx="4908798" cy="327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2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paradigma da interação determina como um usuário interage com o sistema. </a:t>
            </a:r>
          </a:p>
          <a:p>
            <a:r>
              <a:rPr lang="pt-BR" dirty="0"/>
              <a:t>O paradigma indica a ordem em que os elementos envolvidos em uma operação são selecionados ou acionados pelo usuário.</a:t>
            </a:r>
          </a:p>
          <a:p>
            <a:pPr lvl="1"/>
            <a:r>
              <a:rPr lang="pt-BR" dirty="0"/>
              <a:t>Ação + objeto</a:t>
            </a:r>
          </a:p>
          <a:p>
            <a:pPr lvl="1"/>
            <a:r>
              <a:rPr lang="pt-BR" dirty="0"/>
              <a:t>Objeto + ação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025" y="781050"/>
            <a:ext cx="64579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de interação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natural</a:t>
            </a:r>
          </a:p>
          <a:p>
            <a:r>
              <a:rPr lang="pt-BR" dirty="0"/>
              <a:t>Linguagem de comando</a:t>
            </a:r>
          </a:p>
          <a:p>
            <a:r>
              <a:rPr lang="pt-BR" dirty="0"/>
              <a:t>Menus</a:t>
            </a:r>
          </a:p>
          <a:p>
            <a:r>
              <a:rPr lang="pt-BR" dirty="0"/>
              <a:t>Preenchimento de formulário</a:t>
            </a:r>
          </a:p>
          <a:p>
            <a:r>
              <a:rPr lang="pt-BR" dirty="0" err="1"/>
              <a:t>Wimp</a:t>
            </a:r>
            <a:r>
              <a:rPr lang="pt-BR" dirty="0"/>
              <a:t> (</a:t>
            </a:r>
            <a:r>
              <a:rPr lang="pt-BR" i="1" dirty="0" err="1"/>
              <a:t>windows</a:t>
            </a:r>
            <a:r>
              <a:rPr lang="pt-BR" i="1" dirty="0"/>
              <a:t>, </a:t>
            </a:r>
            <a:r>
              <a:rPr lang="pt-BR" i="1" dirty="0" err="1"/>
              <a:t>icons</a:t>
            </a:r>
            <a:r>
              <a:rPr lang="pt-BR" i="1" dirty="0"/>
              <a:t>, menus </a:t>
            </a:r>
            <a:r>
              <a:rPr lang="pt-BR" i="1" dirty="0" err="1"/>
              <a:t>and</a:t>
            </a:r>
            <a:r>
              <a:rPr lang="pt-BR" i="1" dirty="0"/>
              <a:t> pointers</a:t>
            </a:r>
            <a:r>
              <a:rPr lang="pt-BR" dirty="0"/>
              <a:t>)</a:t>
            </a:r>
          </a:p>
          <a:p>
            <a:r>
              <a:rPr lang="pt-BR" dirty="0"/>
              <a:t>Manipulação direta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natural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071678"/>
            <a:ext cx="2677732" cy="31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comando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975" y="1785938"/>
            <a:ext cx="64960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dirty="0"/>
              <a:t>Tipos de Menus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32644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3600" dirty="0" err="1"/>
              <a:t>Botão</a:t>
            </a:r>
            <a:r>
              <a:rPr lang="en-US" altLang="en-US" dirty="0"/>
              <a:t> (Push-Button)</a:t>
            </a:r>
          </a:p>
          <a:p>
            <a:r>
              <a:rPr lang="en-US" altLang="en-US" sz="3600" dirty="0" err="1"/>
              <a:t>Botão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Rádio</a:t>
            </a:r>
            <a:r>
              <a:rPr lang="en-US" altLang="en-US" dirty="0"/>
              <a:t> (Radio-Button)</a:t>
            </a:r>
          </a:p>
          <a:p>
            <a:r>
              <a:rPr lang="en-US" altLang="en-US" dirty="0" err="1"/>
              <a:t>Caixa</a:t>
            </a:r>
            <a:r>
              <a:rPr lang="en-US" altLang="en-US" dirty="0"/>
              <a:t> </a:t>
            </a:r>
            <a:r>
              <a:rPr lang="en-US" altLang="en-US" sz="2400" dirty="0"/>
              <a:t>de</a:t>
            </a:r>
            <a:r>
              <a:rPr lang="en-US" altLang="en-US" dirty="0"/>
              <a:t> </a:t>
            </a:r>
            <a:r>
              <a:rPr lang="en-US" altLang="en-US" dirty="0" err="1"/>
              <a:t>Seleção</a:t>
            </a:r>
            <a:r>
              <a:rPr lang="en-US" altLang="en-US" dirty="0"/>
              <a:t> </a:t>
            </a:r>
            <a:r>
              <a:rPr lang="en-US" altLang="en-US" dirty="0" err="1"/>
              <a:t>Múltipla</a:t>
            </a:r>
            <a:r>
              <a:rPr lang="en-US" altLang="en-US" dirty="0"/>
              <a:t> (</a:t>
            </a:r>
            <a:r>
              <a:rPr lang="en-US" altLang="en-US" sz="2800" dirty="0"/>
              <a:t>Check Box</a:t>
            </a:r>
            <a:r>
              <a:rPr lang="en-US" altLang="en-US" dirty="0"/>
              <a:t> </a:t>
            </a:r>
            <a:r>
              <a:rPr lang="en-US" altLang="en-US" sz="1800" dirty="0" err="1"/>
              <a:t>ou</a:t>
            </a:r>
            <a:r>
              <a:rPr lang="en-US" altLang="en-US" dirty="0"/>
              <a:t> </a:t>
            </a:r>
            <a:r>
              <a:rPr lang="en-US" altLang="en-US" sz="2800" dirty="0"/>
              <a:t>Check List</a:t>
            </a:r>
            <a:r>
              <a:rPr lang="en-US" altLang="en-US" dirty="0"/>
              <a:t>)</a:t>
            </a:r>
          </a:p>
          <a:p>
            <a:r>
              <a:rPr lang="en-US" altLang="en-US" sz="3600" dirty="0"/>
              <a:t>Pull Down</a:t>
            </a:r>
            <a:endParaRPr lang="en-US" altLang="en-US" dirty="0"/>
          </a:p>
          <a:p>
            <a:r>
              <a:rPr lang="en-US" altLang="en-US" sz="3600" dirty="0"/>
              <a:t>Pop-up / Drop-Down</a:t>
            </a:r>
          </a:p>
          <a:p>
            <a:r>
              <a:rPr lang="en-US" altLang="en-US" sz="3600" dirty="0" err="1"/>
              <a:t>Opções</a:t>
            </a:r>
            <a:endParaRPr lang="en-US" altLang="en-US" sz="3600" dirty="0"/>
          </a:p>
          <a:p>
            <a:r>
              <a:rPr lang="en-US" altLang="en-US" sz="3600" dirty="0"/>
              <a:t>Toggle</a:t>
            </a:r>
          </a:p>
          <a:p>
            <a:r>
              <a:rPr lang="en-US" altLang="en-US" sz="3600" dirty="0" err="1"/>
              <a:t>Cascata</a:t>
            </a:r>
            <a:r>
              <a:rPr lang="en-US" altLang="en-US" sz="3600" dirty="0"/>
              <a:t> (Cascading)</a:t>
            </a:r>
          </a:p>
          <a:p>
            <a:r>
              <a:rPr lang="en-US" altLang="en-US" sz="3600" dirty="0"/>
              <a:t>Pie</a:t>
            </a:r>
          </a:p>
          <a:p>
            <a:r>
              <a:rPr lang="en-US" altLang="en-US" sz="3600" dirty="0"/>
              <a:t>Tool Palette</a:t>
            </a:r>
          </a:p>
          <a:p>
            <a:r>
              <a:rPr lang="en-US" altLang="en-US" sz="3600" dirty="0"/>
              <a:t>Embedded</a:t>
            </a:r>
          </a:p>
          <a:p>
            <a:r>
              <a:rPr lang="en-US" altLang="en-US" sz="3600" dirty="0" err="1"/>
              <a:t>Dinâmico</a:t>
            </a:r>
            <a:r>
              <a:rPr lang="en-US" altLang="en-US" sz="3600" dirty="0"/>
              <a:t> (Dynamic)</a:t>
            </a:r>
          </a:p>
          <a:p>
            <a:r>
              <a:rPr lang="en-US" altLang="en-US" sz="3600" dirty="0"/>
              <a:t>Pictorial (</a:t>
            </a:r>
            <a:r>
              <a:rPr lang="en-US" altLang="en-US" sz="3600" dirty="0" err="1"/>
              <a:t>Ilustrado</a:t>
            </a:r>
            <a:r>
              <a:rPr lang="en-US" altLang="en-US" sz="3600" dirty="0"/>
              <a:t>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848600" cy="1143000"/>
          </a:xfrm>
          <a:ln cap="flat"/>
        </p:spPr>
        <p:txBody>
          <a:bodyPr>
            <a:normAutofit fontScale="90000"/>
          </a:bodyPr>
          <a:lstStyle/>
          <a:p>
            <a:r>
              <a:rPr lang="en-US" altLang="en-US" sz="3600"/>
              <a:t>Push-Button, Radio-Button, Check List, Pop-Up</a:t>
            </a:r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600" y="1485900"/>
            <a:ext cx="5994400" cy="5051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6248400" y="1981200"/>
            <a:ext cx="1600200" cy="1981200"/>
          </a:xfrm>
          <a:prstGeom prst="roundRect">
            <a:avLst>
              <a:gd name="adj" fmla="val 12495"/>
            </a:avLst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005513" y="4633913"/>
            <a:ext cx="20081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400"/>
              <a:t>Push-Button</a:t>
            </a: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 flipV="1">
            <a:off x="7239000" y="3962400"/>
            <a:ext cx="381000" cy="685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2133600" y="4267200"/>
            <a:ext cx="3048000" cy="1524000"/>
          </a:xfrm>
          <a:prstGeom prst="roundRect">
            <a:avLst>
              <a:gd name="adj" fmla="val 12495"/>
            </a:avLst>
          </a:prstGeom>
          <a:noFill/>
          <a:ln w="76200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2133600" y="2057400"/>
            <a:ext cx="3581400" cy="2133600"/>
          </a:xfrm>
          <a:prstGeom prst="roundRect">
            <a:avLst>
              <a:gd name="adj" fmla="val 12495"/>
            </a:avLst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214313" y="4451350"/>
            <a:ext cx="1790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000"/>
              <a:t>Radio-Button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14313" y="2347913"/>
            <a:ext cx="17399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400"/>
              <a:t>Check-List</a:t>
            </a: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914400" y="2819400"/>
            <a:ext cx="1219200" cy="3810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990600" y="4876800"/>
            <a:ext cx="1143000" cy="30480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5257800" y="5638800"/>
            <a:ext cx="2514600" cy="838200"/>
          </a:xfrm>
          <a:prstGeom prst="roundRect">
            <a:avLst>
              <a:gd name="adj" fmla="val 12495"/>
            </a:avLst>
          </a:prstGeom>
          <a:noFill/>
          <a:ln w="76200">
            <a:solidFill>
              <a:srgbClr val="FE9B03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234113" y="5137150"/>
            <a:ext cx="25257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000"/>
              <a:t>Pop-Up/Drop-Down</a:t>
            </a: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H="1">
            <a:off x="7772400" y="5562600"/>
            <a:ext cx="609600" cy="381000"/>
          </a:xfrm>
          <a:prstGeom prst="line">
            <a:avLst/>
          </a:prstGeom>
          <a:noFill/>
          <a:ln w="76200">
            <a:solidFill>
              <a:srgbClr val="EF91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5562600" cy="685800"/>
          </a:xfrm>
          <a:ln cap="flat"/>
        </p:spPr>
        <p:txBody>
          <a:bodyPr>
            <a:normAutofit fontScale="90000"/>
          </a:bodyPr>
          <a:lstStyle/>
          <a:p>
            <a:r>
              <a:rPr lang="en-US" altLang="en-US" sz="4400"/>
              <a:t>Pull-Down</a:t>
            </a:r>
          </a:p>
        </p:txBody>
      </p:sp>
      <p:pic>
        <p:nvPicPr>
          <p:cNvPr id="11267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914400"/>
            <a:ext cx="8178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743200" y="685800"/>
            <a:ext cx="2971800" cy="68580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1349ADD42FAF41B6AD2DC1F42CB871" ma:contentTypeVersion="4" ma:contentTypeDescription="Crie um novo documento." ma:contentTypeScope="" ma:versionID="c232c07a174bab1953f578347af707d8">
  <xsd:schema xmlns:xsd="http://www.w3.org/2001/XMLSchema" xmlns:xs="http://www.w3.org/2001/XMLSchema" xmlns:p="http://schemas.microsoft.com/office/2006/metadata/properties" xmlns:ns2="6cdeb7ae-0afd-4037-9b25-22b632991c3d" targetNamespace="http://schemas.microsoft.com/office/2006/metadata/properties" ma:root="true" ma:fieldsID="342e3128653bf405aac028ccd9cb7f42" ns2:_="">
    <xsd:import namespace="6cdeb7ae-0afd-4037-9b25-22b632991c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eb7ae-0afd-4037-9b25-22b632991c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62DC35-F0A3-4490-A4FB-01CFF742C919}"/>
</file>

<file path=customXml/itemProps2.xml><?xml version="1.0" encoding="utf-8"?>
<ds:datastoreItem xmlns:ds="http://schemas.openxmlformats.org/officeDocument/2006/customXml" ds:itemID="{D5380D71-272A-452D-9B01-58A0166C57CC}"/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227</Words>
  <Application>Microsoft Office PowerPoint</Application>
  <PresentationFormat>Apresentação na tela (4:3)</PresentationFormat>
  <Paragraphs>57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3" baseType="lpstr">
      <vt:lpstr>Arial</vt:lpstr>
      <vt:lpstr>Calibri</vt:lpstr>
      <vt:lpstr>Tema do Office</vt:lpstr>
      <vt:lpstr>Interface Humano-Computador Estilos de Interação</vt:lpstr>
      <vt:lpstr>Conceito</vt:lpstr>
      <vt:lpstr>Conceito (cont.)</vt:lpstr>
      <vt:lpstr>Estilos de interação</vt:lpstr>
      <vt:lpstr>Linguagem natural</vt:lpstr>
      <vt:lpstr>Linguagem de comando</vt:lpstr>
      <vt:lpstr>Tipos de Menus</vt:lpstr>
      <vt:lpstr>Push-Button, Radio-Button, Check List, Pop-Up</vt:lpstr>
      <vt:lpstr>Pull-Down</vt:lpstr>
      <vt:lpstr>Pop-Up / Drop Down</vt:lpstr>
      <vt:lpstr>Option</vt:lpstr>
      <vt:lpstr>Toggle - alternância</vt:lpstr>
      <vt:lpstr>Cascading - cascata</vt:lpstr>
      <vt:lpstr>Pie</vt:lpstr>
      <vt:lpstr>Tool Palette</vt:lpstr>
      <vt:lpstr>Embedded</vt:lpstr>
      <vt:lpstr>Dynamic</vt:lpstr>
      <vt:lpstr>Pictorial -  ilustrado</vt:lpstr>
      <vt:lpstr>Pictorial - ilustrado</vt:lpstr>
      <vt:lpstr>Preenchimento de formulário</vt:lpstr>
      <vt:lpstr>Wimp (window, icons, menus and pointers)</vt:lpstr>
      <vt:lpstr>Manipulação direta</vt:lpstr>
      <vt:lpstr>Desktop – metáfora do mundo real</vt:lpstr>
      <vt:lpstr>3DUI – 3D User Interface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Estilos de interação</dc:title>
  <dc:creator>Patricia</dc:creator>
  <cp:lastModifiedBy>Patricia Rucker De Bassi</cp:lastModifiedBy>
  <cp:revision>15</cp:revision>
  <dcterms:created xsi:type="dcterms:W3CDTF">2014-03-18T18:49:05Z</dcterms:created>
  <dcterms:modified xsi:type="dcterms:W3CDTF">2021-09-28T01:48:53Z</dcterms:modified>
</cp:coreProperties>
</file>