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6" r:id="rId4"/>
    <p:sldId id="257" r:id="rId5"/>
    <p:sldId id="275" r:id="rId6"/>
    <p:sldId id="27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1" r:id="rId15"/>
    <p:sldId id="265" r:id="rId16"/>
    <p:sldId id="266" r:id="rId17"/>
    <p:sldId id="267" r:id="rId18"/>
    <p:sldId id="268" r:id="rId19"/>
    <p:sldId id="272" r:id="rId20"/>
    <p:sldId id="273" r:id="rId21"/>
    <p:sldId id="274" r:id="rId22"/>
    <p:sldId id="277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>
      <p:cViewPr varScale="1">
        <p:scale>
          <a:sx n="67" d="100"/>
          <a:sy n="67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D1B-F340-4C66-9CFB-CA533887C080}" type="datetimeFigureOut">
              <a:rPr lang="pt-BR" smtClean="0"/>
              <a:pPr/>
              <a:t>21/09/2023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B83F-62B2-4715-8398-29F6377C7F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D1B-F340-4C66-9CFB-CA533887C080}" type="datetimeFigureOut">
              <a:rPr lang="pt-BR" smtClean="0"/>
              <a:pPr/>
              <a:t>21/09/2023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B83F-62B2-4715-8398-29F6377C7F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D1B-F340-4C66-9CFB-CA533887C080}" type="datetimeFigureOut">
              <a:rPr lang="pt-BR" smtClean="0"/>
              <a:pPr/>
              <a:t>21/09/2023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B83F-62B2-4715-8398-29F6377C7F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D1B-F340-4C66-9CFB-CA533887C080}" type="datetimeFigureOut">
              <a:rPr lang="pt-BR" smtClean="0"/>
              <a:pPr/>
              <a:t>21/09/2023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B83F-62B2-4715-8398-29F6377C7F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D1B-F340-4C66-9CFB-CA533887C080}" type="datetimeFigureOut">
              <a:rPr lang="pt-BR" smtClean="0"/>
              <a:pPr/>
              <a:t>21/09/2023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B83F-62B2-4715-8398-29F6377C7F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D1B-F340-4C66-9CFB-CA533887C080}" type="datetimeFigureOut">
              <a:rPr lang="pt-BR" smtClean="0"/>
              <a:pPr/>
              <a:t>21/09/2023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B83F-62B2-4715-8398-29F6377C7F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D1B-F340-4C66-9CFB-CA533887C080}" type="datetimeFigureOut">
              <a:rPr lang="pt-BR" smtClean="0"/>
              <a:pPr/>
              <a:t>21/09/2023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B83F-62B2-4715-8398-29F6377C7F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D1B-F340-4C66-9CFB-CA533887C080}" type="datetimeFigureOut">
              <a:rPr lang="pt-BR" smtClean="0"/>
              <a:pPr/>
              <a:t>21/09/2023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B83F-62B2-4715-8398-29F6377C7F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D1B-F340-4C66-9CFB-CA533887C080}" type="datetimeFigureOut">
              <a:rPr lang="pt-BR" smtClean="0"/>
              <a:pPr/>
              <a:t>21/09/2023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B83F-62B2-4715-8398-29F6377C7F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D1B-F340-4C66-9CFB-CA533887C080}" type="datetimeFigureOut">
              <a:rPr lang="pt-BR" smtClean="0"/>
              <a:pPr/>
              <a:t>21/09/2023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B83F-62B2-4715-8398-29F6377C7F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D1B-F340-4C66-9CFB-CA533887C080}" type="datetimeFigureOut">
              <a:rPr lang="pt-BR" smtClean="0"/>
              <a:pPr/>
              <a:t>21/09/2023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B83F-62B2-4715-8398-29F6377C7F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8BD1B-F340-4C66-9CFB-CA533887C080}" type="datetimeFigureOut">
              <a:rPr lang="pt-BR" smtClean="0"/>
              <a:pPr/>
              <a:t>21/09/2023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B83F-62B2-4715-8398-29F6377C7F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3LCJNMFluM" TargetMode="External"/><Relationship Id="rId2" Type="http://schemas.openxmlformats.org/officeDocument/2006/relationships/hyperlink" Target="https://www.youtube.com/watch?v=NfF8KBy9U6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31yIjn0IMY8" TargetMode="External"/><Relationship Id="rId5" Type="http://schemas.openxmlformats.org/officeDocument/2006/relationships/hyperlink" Target="http://www.usabilidoido.com.br/teclando_perigosamente.html" TargetMode="External"/><Relationship Id="rId4" Type="http://schemas.openxmlformats.org/officeDocument/2006/relationships/hyperlink" Target="https://www.youtube.com/watch?v=cCgMkO2RuXo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xdesign.blog.br/user-experience/don-norman-principios-design/" TargetMode="External"/><Relationship Id="rId2" Type="http://schemas.openxmlformats.org/officeDocument/2006/relationships/hyperlink" Target="http://www.uxdesign.blog.br/design-de-interfaces/oito-regras-de-our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berhaus.com.br/criterios-ergonomicos/" TargetMode="External"/><Relationship Id="rId4" Type="http://schemas.openxmlformats.org/officeDocument/2006/relationships/hyperlink" Target="https://brasil.uxdesign.cc/10-heur%C3%ADsticas-de-nielsen-para-o-design-de-interface-58d78282184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targettrust.com.br/blog/curso-de-avaliacao-de-usabilidade-teoria-e-pratica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41023" y="-934769"/>
            <a:ext cx="2424873" cy="2708393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3756" y="-134088"/>
            <a:ext cx="1635955" cy="1226966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713565" y="311926"/>
            <a:ext cx="4059393" cy="1911083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548980" y="1613994"/>
            <a:ext cx="1185708" cy="88928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327781" y="5494508"/>
            <a:ext cx="2444907" cy="1774587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211282" y="5555951"/>
            <a:ext cx="928467" cy="6963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77311" y="1407983"/>
            <a:ext cx="5389379" cy="4042034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76283" y="882212"/>
            <a:ext cx="6791435" cy="5093576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29724" y="4518923"/>
            <a:ext cx="2484551" cy="1141851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pt-BR" sz="1700">
              <a:solidFill>
                <a:srgbClr val="080808"/>
              </a:solidFill>
            </a:endParaRPr>
          </a:p>
          <a:p>
            <a:pPr>
              <a:lnSpc>
                <a:spcPct val="90000"/>
              </a:lnSpc>
            </a:pPr>
            <a:endParaRPr lang="pt-BR" sz="1700">
              <a:solidFill>
                <a:srgbClr val="080808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1700">
                <a:solidFill>
                  <a:srgbClr val="080808"/>
                </a:solidFill>
              </a:rPr>
              <a:t>Profa. Patricia Rucker de Bassi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03481" y="2353641"/>
            <a:ext cx="4337037" cy="2150719"/>
          </a:xfrm>
          <a:noFill/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080808"/>
                </a:solidFill>
              </a:rPr>
              <a:t>Usabilidade e Comunicabilidade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3393" y="5778692"/>
            <a:ext cx="2231794" cy="1926608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70046" y="5363543"/>
            <a:ext cx="959985" cy="71998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Diretrizes a serem consideradas: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pt-BR" dirty="0"/>
              <a:t>Faça medições sobre o número de funções necessárias para cada tarefa;</a:t>
            </a:r>
          </a:p>
          <a:p>
            <a:pPr lvl="0"/>
            <a:r>
              <a:rPr lang="pt-BR" dirty="0"/>
              <a:t>Verifique se a função retorna resultados adequados para o usuário;</a:t>
            </a:r>
          </a:p>
          <a:p>
            <a:pPr lvl="0"/>
            <a:r>
              <a:rPr lang="pt-BR" dirty="0"/>
              <a:t>A função é flexível? Pode ser personalizada para casos específicos?</a:t>
            </a:r>
          </a:p>
          <a:p>
            <a:pPr lvl="0"/>
            <a:r>
              <a:rPr lang="pt-BR" dirty="0"/>
              <a:t>Verifique o número de erros durante as interações de um comando;</a:t>
            </a:r>
          </a:p>
          <a:p>
            <a:pPr lvl="0"/>
            <a:r>
              <a:rPr lang="pt-BR" dirty="0"/>
              <a:t>Verifique se o usuário fornece todas as informações necessárias para o comando;</a:t>
            </a:r>
          </a:p>
          <a:p>
            <a:pPr lvl="0"/>
            <a:r>
              <a:rPr lang="pt-BR" dirty="0"/>
              <a:t>Verifique se o número de interações básicas é excessivo.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Problemas que podem ocorrer: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dirty="0"/>
              <a:t>Um menu se sobrepõe ao outro;</a:t>
            </a:r>
          </a:p>
          <a:p>
            <a:pPr lvl="0"/>
            <a:r>
              <a:rPr lang="pt-BR" dirty="0"/>
              <a:t>O usuário tem dificuldade em clicar na área de um link ou </a:t>
            </a:r>
            <a:r>
              <a:rPr lang="pt-BR" i="1" dirty="0" err="1"/>
              <a:t>widget</a:t>
            </a:r>
            <a:r>
              <a:rPr lang="pt-BR" dirty="0"/>
              <a:t>? Precisa clicar exatamente na seta dourada;</a:t>
            </a:r>
          </a:p>
          <a:p>
            <a:pPr lvl="0"/>
            <a:r>
              <a:rPr lang="pt-BR" dirty="0"/>
              <a:t>O usuário precisa alternar muito entre teclado, mouse e/ou </a:t>
            </a:r>
            <a:r>
              <a:rPr lang="pt-BR" i="1" dirty="0" err="1"/>
              <a:t>touch</a:t>
            </a:r>
            <a:r>
              <a:rPr lang="pt-BR" dirty="0"/>
              <a:t>?</a:t>
            </a:r>
          </a:p>
          <a:p>
            <a:pPr lvl="0"/>
            <a:r>
              <a:rPr lang="pt-BR" dirty="0"/>
              <a:t>Verifique se o tipo e o tamanho do </a:t>
            </a:r>
            <a:r>
              <a:rPr lang="pt-BR" i="1" dirty="0" err="1"/>
              <a:t>widget</a:t>
            </a:r>
            <a:r>
              <a:rPr lang="pt-BR" i="1" dirty="0"/>
              <a:t> </a:t>
            </a:r>
            <a:r>
              <a:rPr lang="pt-BR" dirty="0"/>
              <a:t>está adequado a informação que o usuário deve fornecer.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Quanto ao </a:t>
            </a:r>
            <a:r>
              <a:rPr lang="pt-BR" i="1" u="sng" dirty="0"/>
              <a:t>feedback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Existe </a:t>
            </a:r>
            <a:r>
              <a:rPr lang="pt-BR" i="1" dirty="0"/>
              <a:t>feedback </a:t>
            </a:r>
            <a:r>
              <a:rPr lang="pt-BR" dirty="0"/>
              <a:t>para todas as ações do usuário?</a:t>
            </a:r>
          </a:p>
          <a:p>
            <a:pPr lvl="0"/>
            <a:r>
              <a:rPr lang="pt-BR" dirty="0"/>
              <a:t>O usuário percebe cada resultado?</a:t>
            </a:r>
          </a:p>
          <a:p>
            <a:pPr lvl="0"/>
            <a:r>
              <a:rPr lang="pt-BR" dirty="0"/>
              <a:t>A mensagem de erro permite ao usuário voltar ao ponto para corrigir?</a:t>
            </a:r>
          </a:p>
          <a:p>
            <a:pPr lvl="0"/>
            <a:r>
              <a:rPr lang="pt-BR" dirty="0"/>
              <a:t>Existem mensagens de aviso para os dados que o sistema não pode processar?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Comunicabilidade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Os sistemas computacionais são artefatos de metacomunicação. </a:t>
            </a:r>
          </a:p>
          <a:p>
            <a:r>
              <a:rPr lang="pt-BR" dirty="0"/>
              <a:t>O designer envia para o usuário uma mensagem interativa e unidirecional. </a:t>
            </a:r>
          </a:p>
          <a:p>
            <a:r>
              <a:rPr lang="pt-BR" dirty="0"/>
              <a:t>O designer precisa comunicar ao usuário qual a sua solução para as necessidades dos usuários. </a:t>
            </a:r>
          </a:p>
          <a:p>
            <a:r>
              <a:rPr lang="pt-BR" dirty="0"/>
              <a:t>A comunicabilidade visa avaliar este processo </a:t>
            </a:r>
            <a:r>
              <a:rPr lang="pt-BR" dirty="0" err="1"/>
              <a:t>metacomunicativo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Quais signos escolher? </a:t>
            </a:r>
          </a:p>
          <a:p>
            <a:pPr lvl="1"/>
            <a:r>
              <a:rPr lang="pt-BR" dirty="0"/>
              <a:t>Quais códigos comunicativos?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u="sng" dirty="0"/>
              <a:t>Comunicabilidade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Diversas técnicas de visualização da informação podem ser empregadas:</a:t>
            </a:r>
          </a:p>
          <a:p>
            <a:pPr lvl="1"/>
            <a:r>
              <a:rPr lang="pt-BR" dirty="0"/>
              <a:t>O layout da página ajuda o usuário a entender a sequência de ações;</a:t>
            </a:r>
          </a:p>
          <a:p>
            <a:pPr lvl="1"/>
            <a:endParaRPr lang="pt-BR" dirty="0"/>
          </a:p>
          <a:p>
            <a:r>
              <a:rPr lang="pt-BR" dirty="0"/>
              <a:t>As técnicas de diagramação orientam o usuário: 	</a:t>
            </a:r>
          </a:p>
          <a:p>
            <a:pPr lvl="1"/>
            <a:r>
              <a:rPr lang="pt-BR" dirty="0"/>
              <a:t>agrupamento, </a:t>
            </a:r>
          </a:p>
          <a:p>
            <a:pPr lvl="1"/>
            <a:r>
              <a:rPr lang="pt-BR" dirty="0"/>
              <a:t>alinhamento, </a:t>
            </a:r>
          </a:p>
          <a:p>
            <a:pPr lvl="1"/>
            <a:r>
              <a:rPr lang="pt-BR" dirty="0"/>
              <a:t>balanceamento, </a:t>
            </a:r>
          </a:p>
          <a:p>
            <a:pPr lvl="1"/>
            <a:r>
              <a:rPr lang="pt-BR" dirty="0"/>
              <a:t>repetição, </a:t>
            </a:r>
          </a:p>
          <a:p>
            <a:pPr lvl="1"/>
            <a:r>
              <a:rPr lang="pt-BR" dirty="0"/>
              <a:t>contraste e </a:t>
            </a:r>
          </a:p>
          <a:p>
            <a:pPr lvl="1"/>
            <a:r>
              <a:rPr lang="pt-BR" dirty="0"/>
              <a:t>subordinação.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44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Diretrizes: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pt-BR" u="sng" dirty="0"/>
              <a:t>Naturalidade</a:t>
            </a:r>
            <a:r>
              <a:rPr lang="pt-BR" dirty="0"/>
              <a:t>: organize a sequência de interações da maneira mais natural para o usuário</a:t>
            </a:r>
          </a:p>
          <a:p>
            <a:pPr lvl="0"/>
            <a:r>
              <a:rPr lang="pt-BR" u="sng" dirty="0"/>
              <a:t>Flexibilidade</a:t>
            </a:r>
            <a:r>
              <a:rPr lang="pt-BR" dirty="0"/>
              <a:t>: permite alternativas de interações para um mesmo comando</a:t>
            </a:r>
          </a:p>
          <a:p>
            <a:pPr lvl="0"/>
            <a:r>
              <a:rPr lang="pt-BR" u="sng" dirty="0"/>
              <a:t>Não-modal</a:t>
            </a:r>
            <a:r>
              <a:rPr lang="pt-BR" dirty="0"/>
              <a:t>: permite ao usuário consultar outras informações durante o comando e depois retornar ao ponto onde estava</a:t>
            </a:r>
          </a:p>
          <a:p>
            <a:pPr lvl="0"/>
            <a:r>
              <a:rPr lang="pt-BR" u="sng" dirty="0"/>
              <a:t>Perdão</a:t>
            </a:r>
            <a:r>
              <a:rPr lang="pt-BR" dirty="0"/>
              <a:t>: permite ao usuário corrigir ou voltar atrás</a:t>
            </a:r>
          </a:p>
          <a:p>
            <a:pPr lvl="0"/>
            <a:r>
              <a:rPr lang="pt-BR" u="sng" dirty="0"/>
              <a:t>Unidade: </a:t>
            </a:r>
            <a:r>
              <a:rPr lang="pt-BR" dirty="0"/>
              <a:t>procure colocar os comandos em uma única janela. Se tiver mais de um comando na mesma janela, construa grupos separados.</a:t>
            </a:r>
          </a:p>
          <a:p>
            <a:endParaRPr lang="pt-BR" dirty="0"/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Usuário acha que é um menu; </a:t>
            </a:r>
          </a:p>
          <a:p>
            <a:pPr lvl="1"/>
            <a:r>
              <a:rPr lang="pt-BR" dirty="0"/>
              <a:t>usuário não sabe se deve clicar ou não;</a:t>
            </a:r>
          </a:p>
          <a:p>
            <a:pPr lvl="1"/>
            <a:r>
              <a:rPr lang="pt-BR" dirty="0"/>
              <a:t> áreas de clicar muito pequenas.</a:t>
            </a:r>
          </a:p>
          <a:p>
            <a:pPr lvl="0"/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Atentar para: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dirty="0"/>
              <a:t>Aplicação correta do </a:t>
            </a:r>
            <a:r>
              <a:rPr lang="pt-BR" i="1" dirty="0" err="1"/>
              <a:t>affordance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Botão</a:t>
            </a:r>
            <a:r>
              <a:rPr lang="pt-BR" b="1" dirty="0"/>
              <a:t> </a:t>
            </a:r>
            <a:r>
              <a:rPr lang="pt-BR" dirty="0"/>
              <a:t>tem como significado preferencial ativar comandos</a:t>
            </a:r>
          </a:p>
          <a:p>
            <a:pPr lvl="1"/>
            <a:r>
              <a:rPr lang="pt-BR" i="1" dirty="0"/>
              <a:t>Radio </a:t>
            </a:r>
            <a:r>
              <a:rPr lang="pt-BR" i="1" dirty="0" err="1"/>
              <a:t>button</a:t>
            </a:r>
            <a:r>
              <a:rPr lang="pt-BR" i="1" dirty="0"/>
              <a:t> </a:t>
            </a:r>
            <a:r>
              <a:rPr lang="pt-BR" dirty="0"/>
              <a:t>tem como significado uma só seleção</a:t>
            </a:r>
          </a:p>
          <a:p>
            <a:pPr lvl="1"/>
            <a:r>
              <a:rPr lang="pt-BR" i="1" dirty="0" err="1"/>
              <a:t>Check</a:t>
            </a:r>
            <a:r>
              <a:rPr lang="pt-BR" i="1" dirty="0"/>
              <a:t> box </a:t>
            </a:r>
            <a:r>
              <a:rPr lang="pt-BR" dirty="0"/>
              <a:t>tem como significado uma ou mais seleções</a:t>
            </a:r>
          </a:p>
          <a:p>
            <a:pPr lvl="1"/>
            <a:r>
              <a:rPr lang="pt-BR" dirty="0"/>
              <a:t>Entre outros</a:t>
            </a:r>
          </a:p>
          <a:p>
            <a:pPr lvl="0"/>
            <a:r>
              <a:rPr lang="pt-BR" dirty="0"/>
              <a:t>Link deve ser usado para navegação;</a:t>
            </a:r>
          </a:p>
          <a:p>
            <a:pPr lvl="0"/>
            <a:r>
              <a:rPr lang="pt-BR" dirty="0"/>
              <a:t>Escolha o objeto de interação adequado para a ação que o usuário deve fazer;</a:t>
            </a:r>
          </a:p>
          <a:p>
            <a:pPr lvl="0"/>
            <a:r>
              <a:rPr lang="pt-BR" dirty="0"/>
              <a:t>Objeto adequado é aquele com o qual o usuário está familiarizado;</a:t>
            </a:r>
          </a:p>
          <a:p>
            <a:pPr lvl="0"/>
            <a:r>
              <a:rPr lang="pt-BR" dirty="0"/>
              <a:t>Use rotulação para comunicar a ação que o usuário deve fazer.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Quanto ao </a:t>
            </a:r>
            <a:r>
              <a:rPr lang="pt-BR" i="1" u="sng" dirty="0"/>
              <a:t>feedback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pt-BR" dirty="0"/>
              <a:t>Deixar o usuário ciente do que está acontecendo;</a:t>
            </a:r>
          </a:p>
          <a:p>
            <a:pPr lvl="0"/>
            <a:r>
              <a:rPr lang="pt-BR" dirty="0"/>
              <a:t>Use o vocabulário do domínio do usuário. Evite termos técnicos de TI;</a:t>
            </a:r>
          </a:p>
          <a:p>
            <a:pPr lvl="0"/>
            <a:r>
              <a:rPr lang="pt-BR" dirty="0"/>
              <a:t>Resultados devem  fazer referência as informações passadas no comando;</a:t>
            </a:r>
          </a:p>
          <a:p>
            <a:pPr lvl="0"/>
            <a:r>
              <a:rPr lang="pt-BR" dirty="0"/>
              <a:t>Advertências e avisos devem  ser colocados em primeiro plano para chamar atenção  do usuário;</a:t>
            </a:r>
          </a:p>
          <a:p>
            <a:pPr lvl="0"/>
            <a:r>
              <a:rPr lang="pt-BR" dirty="0"/>
              <a:t>Cores fortes e diferenciadas de outros elementos chamam atenção. Sons também podem ser utilizados;</a:t>
            </a:r>
          </a:p>
          <a:p>
            <a:pPr lvl="0"/>
            <a:r>
              <a:rPr lang="pt-BR" dirty="0"/>
              <a:t>Os resultados de função devem ser destacados de outros elementos da página.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interessantes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Acessibilidade na web – custo ou benefício</a:t>
            </a:r>
          </a:p>
          <a:p>
            <a:pPr lvl="1"/>
            <a:r>
              <a:rPr lang="pt-BR" sz="1950" dirty="0">
                <a:hlinkClick r:id="rId2"/>
              </a:rPr>
              <a:t>https://www.youtube.com/watch?v=NfF8KBy9U6I</a:t>
            </a:r>
            <a:r>
              <a:rPr lang="pt-BR" sz="1950" dirty="0"/>
              <a:t> </a:t>
            </a:r>
          </a:p>
          <a:p>
            <a:r>
              <a:rPr lang="pt-BR" dirty="0"/>
              <a:t>10 Dicas de usabilidade</a:t>
            </a:r>
          </a:p>
          <a:p>
            <a:pPr lvl="1"/>
            <a:r>
              <a:rPr lang="pt-BR" sz="2200" dirty="0">
                <a:hlinkClick r:id="rId3"/>
              </a:rPr>
              <a:t>https://www.youtube.com/watch?v=x3LCJNMFluM</a:t>
            </a:r>
            <a:r>
              <a:rPr lang="pt-BR" sz="2200" dirty="0"/>
              <a:t> </a:t>
            </a:r>
          </a:p>
          <a:p>
            <a:r>
              <a:rPr lang="pt-BR" dirty="0"/>
              <a:t>Teste de usabilidade para mobile e desenvolvimento centrado no usuário </a:t>
            </a:r>
            <a:r>
              <a:rPr lang="pt-BR" sz="1500" dirty="0"/>
              <a:t> de 39 até 41 minutos</a:t>
            </a:r>
          </a:p>
          <a:p>
            <a:pPr lvl="1"/>
            <a:r>
              <a:rPr lang="pt-BR" sz="2200" dirty="0">
                <a:hlinkClick r:id="rId4"/>
              </a:rPr>
              <a:t>https://www.youtube.com/watch?v=cCgMkO2RuXo</a:t>
            </a:r>
            <a:endParaRPr lang="pt-BR" sz="2200" dirty="0"/>
          </a:p>
          <a:p>
            <a:r>
              <a:rPr lang="pt-BR" dirty="0"/>
              <a:t>Teclando perigosamente</a:t>
            </a:r>
          </a:p>
          <a:p>
            <a:pPr lvl="1"/>
            <a:r>
              <a:rPr lang="pt-BR" sz="2200" dirty="0">
                <a:hlinkClick r:id="rId5"/>
              </a:rPr>
              <a:t>http://www.usabilidoido.com.br/teclando_perigosamente.html</a:t>
            </a:r>
            <a:endParaRPr lang="pt-BR" sz="2200" dirty="0"/>
          </a:p>
          <a:p>
            <a:r>
              <a:rPr lang="pt-BR" dirty="0"/>
              <a:t>Teste de usabilidade ao vivo e o seu aplicativo orientado ao usuário – Horácio Soares </a:t>
            </a:r>
            <a:r>
              <a:rPr lang="pt-BR" sz="2000" dirty="0"/>
              <a:t>– aos 8 minutos e aos 22:20 minutos</a:t>
            </a:r>
          </a:p>
          <a:p>
            <a:pPr lvl="1"/>
            <a:r>
              <a:rPr lang="pt-BR" dirty="0">
                <a:hlinkClick r:id="rId6"/>
              </a:rPr>
              <a:t>https://www.youtube.com/watch?v=31yIjn0IMY8</a:t>
            </a:r>
            <a:r>
              <a:rPr lang="pt-BR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509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Estudos sobre Critérios de 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538790"/>
            <a:ext cx="7859216" cy="4626514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“8 regras de ouro do design de diálogo” – Ben </a:t>
            </a:r>
            <a:r>
              <a:rPr lang="pt-BR" dirty="0" err="1"/>
              <a:t>Shneiderman</a:t>
            </a:r>
            <a:r>
              <a:rPr lang="pt-BR" dirty="0"/>
              <a:t> (1986) </a:t>
            </a:r>
          </a:p>
          <a:p>
            <a:pPr lvl="1"/>
            <a:r>
              <a:rPr lang="pt-BR" sz="1400" dirty="0">
                <a:hlinkClick r:id="rId2"/>
              </a:rPr>
              <a:t>http://www.uxdesign.blog.br/design-de-interfaces/oito-regras-de-ouro/</a:t>
            </a:r>
            <a:r>
              <a:rPr lang="pt-BR" sz="1400" dirty="0"/>
              <a:t> </a:t>
            </a:r>
          </a:p>
          <a:p>
            <a:r>
              <a:rPr lang="pt-BR" dirty="0"/>
              <a:t>“Princípios de orientação” – Donald Norman (1988)</a:t>
            </a:r>
          </a:p>
          <a:p>
            <a:pPr lvl="1"/>
            <a:r>
              <a:rPr lang="pt-BR" dirty="0"/>
              <a:t> </a:t>
            </a:r>
            <a:r>
              <a:rPr lang="pt-BR" sz="1550" dirty="0">
                <a:hlinkClick r:id="rId3"/>
              </a:rPr>
              <a:t>http://www.uxdesign.blog.br/user-experience/don-norman-principios-design/</a:t>
            </a:r>
            <a:r>
              <a:rPr lang="pt-BR" sz="1550" dirty="0"/>
              <a:t> </a:t>
            </a:r>
          </a:p>
          <a:p>
            <a:r>
              <a:rPr lang="pt-BR" dirty="0"/>
              <a:t>“Heurísticas de usabilidade” – Jakob Nielsen (1993)</a:t>
            </a:r>
          </a:p>
          <a:p>
            <a:pPr lvl="1"/>
            <a:r>
              <a:rPr lang="pt-BR" dirty="0"/>
              <a:t> </a:t>
            </a:r>
            <a:r>
              <a:rPr lang="pt-BR" sz="1400" dirty="0">
                <a:hlinkClick r:id="rId4"/>
              </a:rPr>
              <a:t>https://brasil.uxdesign.cc/10-heur%C3%ADsticas-de-nielsen-para-o-design-de-interface-58d782821840</a:t>
            </a:r>
            <a:r>
              <a:rPr lang="pt-BR" sz="1400" dirty="0"/>
              <a:t> </a:t>
            </a:r>
          </a:p>
          <a:p>
            <a:r>
              <a:rPr lang="pt-BR" dirty="0"/>
              <a:t>“Critérios ergonômicos para avaliação de interface humano-computador”- Christien Bastien &amp; Dominique Scapin (1993)</a:t>
            </a:r>
          </a:p>
          <a:p>
            <a:pPr lvl="1"/>
            <a:r>
              <a:rPr lang="pt-BR" sz="1600" dirty="0">
                <a:hlinkClick r:id="rId5"/>
              </a:rPr>
              <a:t>https://www.faberhaus.com.br/criterios-ergonomicos/</a:t>
            </a:r>
            <a:r>
              <a:rPr lang="pt-BR" sz="1600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375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http://www.targettrust.com.br/blog/wp-content/uploads/2011/07/Curso-de-Avaliacao-de-Usabilidade-Teoria-e-Pratica.jp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147887"/>
            <a:ext cx="7416823" cy="344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393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788024" y="1603849"/>
            <a:ext cx="41148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Identificar na tela:</a:t>
            </a:r>
          </a:p>
          <a:p>
            <a:pPr lvl="1"/>
            <a:r>
              <a:rPr lang="pt-BR" dirty="0"/>
              <a:t>2 itens de boa/ruim  usabilidade</a:t>
            </a:r>
          </a:p>
          <a:p>
            <a:pPr lvl="1"/>
            <a:r>
              <a:rPr lang="pt-BR" dirty="0"/>
              <a:t>2 itens de boa/ruim comunicabilidade</a:t>
            </a:r>
          </a:p>
          <a:p>
            <a:endParaRPr lang="pt-BR" sz="2400" dirty="0"/>
          </a:p>
          <a:p>
            <a:r>
              <a:rPr lang="pt-BR" sz="2400" dirty="0"/>
              <a:t>Justificar cada uma das escolhas.</a:t>
            </a:r>
          </a:p>
          <a:p>
            <a:r>
              <a:rPr lang="pt-BR" sz="2400" dirty="0"/>
              <a:t>Pode ser em grupo, uma postagem por grupo.</a:t>
            </a:r>
          </a:p>
          <a:p>
            <a:r>
              <a:rPr lang="pt-BR" sz="2400" dirty="0"/>
              <a:t>Postar resposta na aba Arquivos do Teams até o final da aula de hoje.</a:t>
            </a:r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05A443-6E84-4E6A-B2FE-800DA63CF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Acesse o link de uma companhia aérea e verifique os itens ao lado referente a atividade de reservar uma passagem aérea.</a:t>
            </a:r>
          </a:p>
          <a:p>
            <a:r>
              <a:rPr lang="pt-BR" sz="2400" dirty="0"/>
              <a:t>Gol, Latam, Azul ou outra de sua preferência.</a:t>
            </a:r>
          </a:p>
        </p:txBody>
      </p:sp>
    </p:spTree>
    <p:extLst>
      <p:ext uri="{BB962C8B-B14F-4D97-AF65-F5344CB8AC3E}">
        <p14:creationId xmlns:p14="http://schemas.microsoft.com/office/powerpoint/2010/main" val="400209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Resumo das Justificativas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94720" cy="4525963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Usabilidade</a:t>
            </a:r>
          </a:p>
          <a:p>
            <a:pPr lvl="1"/>
            <a:r>
              <a:rPr lang="pt-BR" dirty="0"/>
              <a:t>Percepção da ação e do feedback</a:t>
            </a:r>
          </a:p>
          <a:p>
            <a:pPr lvl="1"/>
            <a:r>
              <a:rPr lang="pt-BR" dirty="0"/>
              <a:t>Segurança</a:t>
            </a:r>
          </a:p>
          <a:p>
            <a:pPr lvl="1"/>
            <a:r>
              <a:rPr lang="pt-BR" dirty="0"/>
              <a:t>Facilidade de aprendizado</a:t>
            </a:r>
          </a:p>
          <a:p>
            <a:pPr lvl="1"/>
            <a:r>
              <a:rPr lang="pt-BR" dirty="0"/>
              <a:t>Eficiência</a:t>
            </a:r>
          </a:p>
          <a:p>
            <a:pPr lvl="1"/>
            <a:r>
              <a:rPr lang="pt-BR" dirty="0"/>
              <a:t>Facilidade de memorização </a:t>
            </a:r>
          </a:p>
          <a:p>
            <a:pPr lvl="1"/>
            <a:r>
              <a:rPr lang="pt-BR" dirty="0"/>
              <a:t>Satisfação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635896" y="1600200"/>
            <a:ext cx="5050904" cy="4525963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Comunicabilidade</a:t>
            </a:r>
          </a:p>
          <a:p>
            <a:pPr lvl="1"/>
            <a:r>
              <a:rPr lang="pt-BR" dirty="0"/>
              <a:t>Layout</a:t>
            </a:r>
          </a:p>
          <a:p>
            <a:pPr lvl="1"/>
            <a:r>
              <a:rPr lang="pt-BR" dirty="0"/>
              <a:t>Técnica de diagramação (agrupamento, alinhamento, balanceamento, repetição, contraste, subordinação)</a:t>
            </a:r>
          </a:p>
          <a:p>
            <a:pPr lvl="1"/>
            <a:r>
              <a:rPr lang="pt-BR" dirty="0"/>
              <a:t>Naturalidade (reflete o mundo real)</a:t>
            </a:r>
          </a:p>
          <a:p>
            <a:pPr lvl="1"/>
            <a:r>
              <a:rPr lang="pt-BR" dirty="0"/>
              <a:t>Flexibilidade</a:t>
            </a:r>
          </a:p>
          <a:p>
            <a:pPr lvl="1"/>
            <a:r>
              <a:rPr lang="pt-BR" dirty="0"/>
              <a:t>Não-modal</a:t>
            </a:r>
          </a:p>
          <a:p>
            <a:pPr lvl="1"/>
            <a:r>
              <a:rPr lang="pt-BR" dirty="0"/>
              <a:t>Perdão</a:t>
            </a:r>
          </a:p>
          <a:p>
            <a:pPr lvl="1"/>
            <a:r>
              <a:rPr lang="pt-BR" dirty="0"/>
              <a:t>Unidade</a:t>
            </a:r>
          </a:p>
          <a:p>
            <a:pPr lvl="1"/>
            <a:r>
              <a:rPr lang="pt-BR" dirty="0"/>
              <a:t>Vocabulário utilizado</a:t>
            </a:r>
          </a:p>
          <a:p>
            <a:pPr lvl="1"/>
            <a:r>
              <a:rPr lang="pt-BR" dirty="0"/>
              <a:t>Feedback da ação do usuário</a:t>
            </a:r>
          </a:p>
          <a:p>
            <a:pPr lvl="1"/>
            <a:r>
              <a:rPr lang="pt-BR" dirty="0"/>
              <a:t>Construção dos feedbacks (resultados, advertência e avisos)</a:t>
            </a:r>
          </a:p>
          <a:p>
            <a:pPr lvl="1"/>
            <a:r>
              <a:rPr lang="pt-BR" dirty="0"/>
              <a:t>Posicionamento dos feedbacks</a:t>
            </a:r>
          </a:p>
          <a:p>
            <a:pPr lvl="1"/>
            <a:r>
              <a:rPr lang="pt-BR" dirty="0"/>
              <a:t>Cores e sons</a:t>
            </a:r>
          </a:p>
        </p:txBody>
      </p:sp>
    </p:spTree>
    <p:extLst>
      <p:ext uri="{BB962C8B-B14F-4D97-AF65-F5344CB8AC3E}">
        <p14:creationId xmlns:p14="http://schemas.microsoft.com/office/powerpoint/2010/main" val="468028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F4A9C83-6684-422F-895A-48613DE2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48680"/>
            <a:ext cx="8028384" cy="20329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3BC27EE-1F20-4CAB-A444-0C098E2A9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7" y="2996952"/>
            <a:ext cx="8111835" cy="308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1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Ergonomia x IHC x 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07" y="1556792"/>
            <a:ext cx="8229600" cy="4525963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60848"/>
            <a:ext cx="6299736" cy="275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7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Usabilidade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77500" lnSpcReduction="20000"/>
          </a:bodyPr>
          <a:lstStyle/>
          <a:p>
            <a:pPr lvl="1"/>
            <a:endParaRPr lang="pt-BR" dirty="0"/>
          </a:p>
          <a:p>
            <a:r>
              <a:rPr lang="pt-BR" dirty="0"/>
              <a:t>“A capacidade de um sistema interativo oferecer a um usuário, em um </a:t>
            </a:r>
            <a:r>
              <a:rPr lang="pt-BR" dirty="0">
                <a:solidFill>
                  <a:srgbClr val="FFC000"/>
                </a:solidFill>
              </a:rPr>
              <a:t>determinado contexto de operação</a:t>
            </a:r>
            <a:r>
              <a:rPr lang="pt-BR" dirty="0"/>
              <a:t>, a </a:t>
            </a:r>
            <a:r>
              <a:rPr lang="pt-BR" dirty="0">
                <a:solidFill>
                  <a:srgbClr val="FFC000"/>
                </a:solidFill>
              </a:rPr>
              <a:t>realização de tarefas de maneira eficaz, eficiente e agradável</a:t>
            </a:r>
            <a:r>
              <a:rPr lang="pt-BR" dirty="0"/>
              <a:t>.”</a:t>
            </a:r>
          </a:p>
          <a:p>
            <a:endParaRPr lang="pt-BR" dirty="0"/>
          </a:p>
          <a:p>
            <a:r>
              <a:rPr lang="pt-BR" dirty="0"/>
              <a:t>É a capacidade, em termos funcionais humanos, de um </a:t>
            </a:r>
            <a:r>
              <a:rPr lang="pt-BR" dirty="0">
                <a:solidFill>
                  <a:srgbClr val="FFC000"/>
                </a:solidFill>
              </a:rPr>
              <a:t>sistema ser usado facilmente e com eficiência pelo usuário</a:t>
            </a:r>
            <a:r>
              <a:rPr lang="pt-BR" dirty="0"/>
              <a:t>.(</a:t>
            </a:r>
            <a:r>
              <a:rPr lang="pt-BR" dirty="0" err="1"/>
              <a:t>Shackel</a:t>
            </a:r>
            <a:r>
              <a:rPr lang="pt-BR" dirty="0"/>
              <a:t>, 1992)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Usabilidade está diretamente ligada ao diálogo na interface. É a capacidade do software em permitir que o </a:t>
            </a:r>
            <a:r>
              <a:rPr lang="pt-BR" dirty="0">
                <a:solidFill>
                  <a:srgbClr val="FFC000"/>
                </a:solidFill>
              </a:rPr>
              <a:t>usuário alcance suas metas de interação com o sistema</a:t>
            </a:r>
            <a:r>
              <a:rPr lang="pt-BR" dirty="0"/>
              <a:t>. (</a:t>
            </a:r>
            <a:r>
              <a:rPr lang="pt-BR" dirty="0" err="1"/>
              <a:t>Scapin</a:t>
            </a:r>
            <a:r>
              <a:rPr lang="pt-BR" dirty="0"/>
              <a:t>, 1993)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É a qualidade que avalia a utilização do sistema: </a:t>
            </a:r>
          </a:p>
          <a:p>
            <a:pPr lvl="1"/>
            <a:r>
              <a:rPr lang="pt-BR" dirty="0"/>
              <a:t>o que fazer? </a:t>
            </a:r>
          </a:p>
          <a:p>
            <a:pPr lvl="1"/>
            <a:r>
              <a:rPr lang="pt-BR" dirty="0"/>
              <a:t>como fazer?</a:t>
            </a:r>
          </a:p>
          <a:p>
            <a:r>
              <a:rPr lang="pt-BR" dirty="0"/>
              <a:t>Refere-se à qualidade ou capacidade de um sistema ou software de ser </a:t>
            </a:r>
            <a:r>
              <a:rPr lang="pt-BR" dirty="0">
                <a:solidFill>
                  <a:srgbClr val="FFC000"/>
                </a:solidFill>
              </a:rPr>
              <a:t>compreendido</a:t>
            </a:r>
            <a:r>
              <a:rPr lang="pt-BR" dirty="0"/>
              <a:t>, </a:t>
            </a:r>
            <a:r>
              <a:rPr lang="pt-BR" dirty="0">
                <a:solidFill>
                  <a:srgbClr val="FFC000"/>
                </a:solidFill>
              </a:rPr>
              <a:t>aprendido</a:t>
            </a:r>
            <a:r>
              <a:rPr lang="pt-BR" dirty="0"/>
              <a:t>, </a:t>
            </a:r>
            <a:r>
              <a:rPr lang="pt-BR" dirty="0">
                <a:solidFill>
                  <a:srgbClr val="FFC000"/>
                </a:solidFill>
              </a:rPr>
              <a:t>utilizado</a:t>
            </a:r>
            <a:r>
              <a:rPr lang="pt-BR" dirty="0"/>
              <a:t> e de ser </a:t>
            </a:r>
            <a:r>
              <a:rPr lang="pt-BR" dirty="0">
                <a:solidFill>
                  <a:srgbClr val="FFC000"/>
                </a:solidFill>
              </a:rPr>
              <a:t>atrativo </a:t>
            </a:r>
            <a:r>
              <a:rPr lang="pt-BR" dirty="0"/>
              <a:t>ao usuário, em </a:t>
            </a:r>
            <a:r>
              <a:rPr lang="pt-BR" dirty="0">
                <a:solidFill>
                  <a:srgbClr val="FFC000"/>
                </a:solidFill>
              </a:rPr>
              <a:t>condições específicas de utilização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5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u="sng" dirty="0"/>
              <a:t>Usabilidade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Itens a serem avaliados: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Segurança: </a:t>
            </a:r>
            <a:r>
              <a:rPr lang="pt-BR" dirty="0"/>
              <a:t>o sistema deve prever erros, evitar que os usuários os cometam e, se o cometerem permitir fácil recuperação ao estado anterior.</a:t>
            </a:r>
          </a:p>
          <a:p>
            <a:pPr lvl="2"/>
            <a:r>
              <a:rPr lang="pt-BR" dirty="0"/>
              <a:t>o usuário comete poucos erros durante a interação?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Facilidade de aprendizado</a:t>
            </a:r>
            <a:r>
              <a:rPr lang="pt-BR" dirty="0"/>
              <a:t>: o sistema deve ser fácil de assimilar pelo usuário, para que ele possa começar a trabalhar rapidamente.</a:t>
            </a:r>
          </a:p>
          <a:p>
            <a:pPr lvl="2"/>
            <a:r>
              <a:rPr lang="pt-BR" dirty="0"/>
              <a:t>o usuário aprende rápido? 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Eficiência</a:t>
            </a:r>
            <a:r>
              <a:rPr lang="pt-BR" dirty="0"/>
              <a:t>: o sistema deve ser eficiente para que o usuário, depois de saber usar, possa atingir uma boa produtividade.</a:t>
            </a:r>
          </a:p>
          <a:p>
            <a:pPr lvl="2"/>
            <a:r>
              <a:rPr lang="pt-BR" dirty="0"/>
              <a:t>o usuário faz suas tarefas com rapidez?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Facilidade de memorização: </a:t>
            </a:r>
            <a:r>
              <a:rPr lang="pt-BR" dirty="0"/>
              <a:t>o sistema deve ser facilmente memorizado, para que depois de algum tempo sem utilizar, o usuário se recorde como usá-lo. </a:t>
            </a:r>
          </a:p>
          <a:p>
            <a:pPr lvl="2"/>
            <a:r>
              <a:rPr lang="pt-BR" dirty="0"/>
              <a:t>O usuário memoriza o que aprendeu?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Satisfação: </a:t>
            </a:r>
            <a:r>
              <a:rPr lang="pt-BR" dirty="0"/>
              <a:t>o sistema deve ser usado de uma forma agradável, para que os usuários fiquem satisfeitos com a sua utilização.</a:t>
            </a:r>
          </a:p>
          <a:p>
            <a:pPr lvl="2"/>
            <a:r>
              <a:rPr lang="pt-BR" dirty="0"/>
              <a:t>o usuário gosta de utilizar o sistema?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68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Problemas de usabilidade: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dirty="0"/>
              <a:t>O sistema tem a informação ou serviço que eu preciso?</a:t>
            </a:r>
          </a:p>
          <a:p>
            <a:pPr lvl="0"/>
            <a:r>
              <a:rPr lang="pt-BR" dirty="0"/>
              <a:t>Onde posso encontrar a informação ou serviço?</a:t>
            </a:r>
          </a:p>
          <a:p>
            <a:pPr lvl="0"/>
            <a:r>
              <a:rPr lang="pt-BR" dirty="0"/>
              <a:t>Como posso solicitar este serviço? Quais informações devo fornecer?</a:t>
            </a:r>
          </a:p>
          <a:p>
            <a:pPr lvl="0"/>
            <a:r>
              <a:rPr lang="pt-BR" dirty="0"/>
              <a:t>Qual foi o resultado? Era o que eu queria?</a:t>
            </a:r>
          </a:p>
          <a:p>
            <a:pPr lvl="0"/>
            <a:r>
              <a:rPr lang="pt-BR" dirty="0"/>
              <a:t>Para que serve este elemento?</a:t>
            </a:r>
          </a:p>
          <a:p>
            <a:pPr lvl="0"/>
            <a:r>
              <a:rPr lang="pt-BR" dirty="0"/>
              <a:t>O que significa esta figura?</a:t>
            </a:r>
          </a:p>
          <a:p>
            <a:r>
              <a:rPr lang="pt-BR" dirty="0"/>
              <a:t>Para onde leva este link?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Problemas que </a:t>
            </a:r>
            <a:r>
              <a:rPr lang="pt-BR" u="sng" dirty="0"/>
              <a:t>afetam</a:t>
            </a:r>
            <a:r>
              <a:rPr lang="pt-BR" dirty="0"/>
              <a:t> a usabilidade: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92500"/>
          </a:bodyPr>
          <a:lstStyle/>
          <a:p>
            <a:pPr lvl="0"/>
            <a:r>
              <a:rPr lang="pt-BR" dirty="0"/>
              <a:t>Desempenho: 	</a:t>
            </a:r>
          </a:p>
          <a:p>
            <a:pPr lvl="1"/>
            <a:r>
              <a:rPr lang="pt-BR" dirty="0"/>
              <a:t>a página demora a carregar! </a:t>
            </a:r>
          </a:p>
          <a:p>
            <a:pPr lvl="1"/>
            <a:r>
              <a:rPr lang="pt-BR" dirty="0"/>
              <a:t>O servidor não responde em tempo! </a:t>
            </a:r>
          </a:p>
          <a:p>
            <a:pPr lvl="1"/>
            <a:r>
              <a:rPr lang="pt-BR" dirty="0"/>
              <a:t>A página demora a ser exibida!</a:t>
            </a:r>
          </a:p>
          <a:p>
            <a:pPr lvl="0"/>
            <a:r>
              <a:rPr lang="pt-BR" dirty="0"/>
              <a:t>Portabilidade: </a:t>
            </a:r>
          </a:p>
          <a:p>
            <a:pPr lvl="1"/>
            <a:r>
              <a:rPr lang="pt-BR" dirty="0"/>
              <a:t>não é exibido corretamente neste browser! </a:t>
            </a:r>
          </a:p>
          <a:p>
            <a:pPr lvl="1"/>
            <a:r>
              <a:rPr lang="pt-BR" dirty="0"/>
              <a:t>A linguagem script não funciona neste browser ou servidor!</a:t>
            </a:r>
          </a:p>
          <a:p>
            <a:pPr lvl="0"/>
            <a:r>
              <a:rPr lang="pt-BR" dirty="0"/>
              <a:t>Funcionamento: </a:t>
            </a:r>
          </a:p>
          <a:p>
            <a:pPr lvl="1"/>
            <a:r>
              <a:rPr lang="pt-BR" dirty="0"/>
              <a:t>eu mandei os dados, mas o sistema processou errado!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Como resolver os problemas de usabilidade: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 lnSpcReduction="10000"/>
          </a:bodyPr>
          <a:lstStyle/>
          <a:p>
            <a:pPr lvl="0"/>
            <a:r>
              <a:rPr lang="pt-BR" dirty="0"/>
              <a:t>Uso de métricas teóricas de IHC;</a:t>
            </a:r>
          </a:p>
          <a:p>
            <a:pPr lvl="0"/>
            <a:r>
              <a:rPr lang="pt-BR" dirty="0"/>
              <a:t>Princípios, métodos e técnicas de design centrado no usuário;</a:t>
            </a:r>
          </a:p>
          <a:p>
            <a:pPr lvl="0"/>
            <a:r>
              <a:rPr lang="pt-BR" dirty="0"/>
              <a:t>Técnicas de interação adequadas às tarefas e aos usuários;</a:t>
            </a:r>
          </a:p>
          <a:p>
            <a:pPr lvl="0"/>
            <a:r>
              <a:rPr lang="pt-BR" dirty="0"/>
              <a:t>Tecnologias de interface apropriadas;</a:t>
            </a:r>
          </a:p>
          <a:p>
            <a:pPr lvl="0"/>
            <a:r>
              <a:rPr lang="pt-BR" dirty="0"/>
              <a:t>Métodos e técnicas de avaliação da usabilidade.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1349ADD42FAF41B6AD2DC1F42CB871" ma:contentTypeVersion="11" ma:contentTypeDescription="Crie um novo documento." ma:contentTypeScope="" ma:versionID="e53749ae8251059431cc4aca9d080512">
  <xsd:schema xmlns:xsd="http://www.w3.org/2001/XMLSchema" xmlns:xs="http://www.w3.org/2001/XMLSchema" xmlns:p="http://schemas.microsoft.com/office/2006/metadata/properties" xmlns:ns2="6cdeb7ae-0afd-4037-9b25-22b632991c3d" xmlns:ns3="e5441529-50c7-42e5-a17d-134b0c7286e9" targetNamespace="http://schemas.microsoft.com/office/2006/metadata/properties" ma:root="true" ma:fieldsID="285e5d1fac48338b23caa42585c948ed" ns2:_="" ns3:_="">
    <xsd:import namespace="6cdeb7ae-0afd-4037-9b25-22b632991c3d"/>
    <xsd:import namespace="e5441529-50c7-42e5-a17d-134b0c7286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eb7ae-0afd-4037-9b25-22b632991c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255d74b-686f-417b-ab58-35fdb1a558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41529-50c7-42e5-a17d-134b0c7286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73b44a-8968-4b17-80ac-cd5edaf4eeaa}" ma:internalName="TaxCatchAll" ma:showField="CatchAllData" ma:web="e5441529-50c7-42e5-a17d-134b0c7286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2E347B-5FE7-471D-9868-02E69404340B}"/>
</file>

<file path=customXml/itemProps2.xml><?xml version="1.0" encoding="utf-8"?>
<ds:datastoreItem xmlns:ds="http://schemas.openxmlformats.org/officeDocument/2006/customXml" ds:itemID="{58083E41-FAEB-44E6-AC6D-8C1318704F58}"/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1441</Words>
  <Application>Microsoft Office PowerPoint</Application>
  <PresentationFormat>Apresentação na tela (4:3)</PresentationFormat>
  <Paragraphs>169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Usabilidade e Comunicabilidade</vt:lpstr>
      <vt:lpstr>Apresentação do PowerPoint</vt:lpstr>
      <vt:lpstr>Ergonomia x IHC x Usabilidade</vt:lpstr>
      <vt:lpstr>Usabilidade </vt:lpstr>
      <vt:lpstr>Usabilidade</vt:lpstr>
      <vt:lpstr>Usabilidade </vt:lpstr>
      <vt:lpstr>Problemas de usabilidade: </vt:lpstr>
      <vt:lpstr>Problemas que afetam a usabilidade: </vt:lpstr>
      <vt:lpstr> Como resolver os problemas de usabilidade: </vt:lpstr>
      <vt:lpstr>Diretrizes a serem consideradas: </vt:lpstr>
      <vt:lpstr>Problemas que podem ocorrer: </vt:lpstr>
      <vt:lpstr>Quanto ao feedback: </vt:lpstr>
      <vt:lpstr>Comunicabilidade </vt:lpstr>
      <vt:lpstr>Comunicabilidade </vt:lpstr>
      <vt:lpstr>Diretrizes: </vt:lpstr>
      <vt:lpstr>Atentar para:</vt:lpstr>
      <vt:lpstr>Quanto ao feedback: </vt:lpstr>
      <vt:lpstr>Links interessantes</vt:lpstr>
      <vt:lpstr>Estudos sobre Critérios de Usabilidade</vt:lpstr>
      <vt:lpstr>Atividade</vt:lpstr>
      <vt:lpstr>Resumo das Justificativas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Usabilidade e Comunicabilidade</dc:title>
  <dc:creator>Patricia</dc:creator>
  <cp:lastModifiedBy>Patricia de Bassi</cp:lastModifiedBy>
  <cp:revision>43</cp:revision>
  <dcterms:created xsi:type="dcterms:W3CDTF">2014-04-04T20:18:41Z</dcterms:created>
  <dcterms:modified xsi:type="dcterms:W3CDTF">2023-09-21T22:33:01Z</dcterms:modified>
</cp:coreProperties>
</file>