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A51EF3-88CC-4D44-8967-AD27DBC14817}" v="4" dt="2024-05-15T00:29:20.1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UNA PORTO DE LIMA" userId="S::bruna.lima3@utp.edu.br::7ff0f363-49a0-4191-a113-02ecbef61360" providerId="AD" clId="Web-{B5A51EF3-88CC-4D44-8967-AD27DBC14817}"/>
    <pc:docChg chg="addSld delSld">
      <pc:chgData name="BRUNA PORTO DE LIMA" userId="S::bruna.lima3@utp.edu.br::7ff0f363-49a0-4191-a113-02ecbef61360" providerId="AD" clId="Web-{B5A51EF3-88CC-4D44-8967-AD27DBC14817}" dt="2024-05-15T00:29:20.121" v="3"/>
      <pc:docMkLst>
        <pc:docMk/>
      </pc:docMkLst>
      <pc:sldChg chg="new del">
        <pc:chgData name="BRUNA PORTO DE LIMA" userId="S::bruna.lima3@utp.edu.br::7ff0f363-49a0-4191-a113-02ecbef61360" providerId="AD" clId="Web-{B5A51EF3-88CC-4D44-8967-AD27DBC14817}" dt="2024-05-15T00:29:18.121" v="2"/>
        <pc:sldMkLst>
          <pc:docMk/>
          <pc:sldMk cId="49814197" sldId="261"/>
        </pc:sldMkLst>
      </pc:sldChg>
      <pc:sldChg chg="new del">
        <pc:chgData name="BRUNA PORTO DE LIMA" userId="S::bruna.lima3@utp.edu.br::7ff0f363-49a0-4191-a113-02ecbef61360" providerId="AD" clId="Web-{B5A51EF3-88CC-4D44-8967-AD27DBC14817}" dt="2024-05-15T00:29:20.121" v="3"/>
        <pc:sldMkLst>
          <pc:docMk/>
          <pc:sldMk cId="2889322693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711A-981E-48EF-A068-11906827DCCE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87CC-E37A-4F4C-8F9E-E72247D2C51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4557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711A-981E-48EF-A068-11906827DCCE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87CC-E37A-4F4C-8F9E-E72247D2C51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4432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711A-981E-48EF-A068-11906827DCCE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87CC-E37A-4F4C-8F9E-E72247D2C51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1257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711A-981E-48EF-A068-11906827DCCE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87CC-E37A-4F4C-8F9E-E72247D2C51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73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711A-981E-48EF-A068-11906827DCCE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87CC-E37A-4F4C-8F9E-E72247D2C51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2330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711A-981E-48EF-A068-11906827DCCE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87CC-E37A-4F4C-8F9E-E72247D2C51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3442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711A-981E-48EF-A068-11906827DCCE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87CC-E37A-4F4C-8F9E-E72247D2C51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832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711A-981E-48EF-A068-11906827DCCE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87CC-E37A-4F4C-8F9E-E72247D2C51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2925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711A-981E-48EF-A068-11906827DCCE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87CC-E37A-4F4C-8F9E-E72247D2C51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327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711A-981E-48EF-A068-11906827DCCE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87CC-E37A-4F4C-8F9E-E72247D2C51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4122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711A-981E-48EF-A068-11906827DCCE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87CC-E37A-4F4C-8F9E-E72247D2C51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790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C711A-981E-48EF-A068-11906827DCCE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887CC-E37A-4F4C-8F9E-E72247D2C51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267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/>
              <a:t>Metodologia de Desenvolvimento De Interface</a:t>
            </a:r>
            <a:br>
              <a:rPr lang="pt-BR"/>
            </a:br>
            <a:br>
              <a:rPr lang="pt-BR"/>
            </a:br>
            <a:r>
              <a:rPr lang="pt-BR" sz="3600"/>
              <a:t>Etapa 1 – análise do perfil do usuário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  <a:p>
            <a:endParaRPr lang="pt-BR"/>
          </a:p>
          <a:p>
            <a:r>
              <a:rPr lang="pt-BR"/>
              <a:t>Profa. Patricia Rucker de Bassi</a:t>
            </a:r>
          </a:p>
        </p:txBody>
      </p:sp>
    </p:spTree>
    <p:extLst>
      <p:ext uri="{BB962C8B-B14F-4D97-AF65-F5344CB8AC3E}">
        <p14:creationId xmlns:p14="http://schemas.microsoft.com/office/powerpoint/2010/main" val="2662927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Análise do Perfil do Usuário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pt-BR"/>
              <a:t>Fatores  básicos a serem considerados:</a:t>
            </a:r>
          </a:p>
          <a:p>
            <a:pPr>
              <a:buNone/>
            </a:pPr>
            <a:r>
              <a:rPr lang="pt-BR" b="1">
                <a:solidFill>
                  <a:srgbClr val="0070C0"/>
                </a:solidFill>
              </a:rPr>
              <a:t>Papel</a:t>
            </a:r>
            <a:r>
              <a:rPr lang="pt-BR" b="1"/>
              <a:t> </a:t>
            </a:r>
            <a:r>
              <a:rPr lang="pt-BR"/>
              <a:t>(ou função) que o usuário realiza enquanto interage com a tarefa que está sendo informatizada.</a:t>
            </a:r>
          </a:p>
          <a:p>
            <a:pPr>
              <a:buNone/>
            </a:pPr>
            <a:r>
              <a:rPr lang="pt-BR" b="1">
                <a:solidFill>
                  <a:srgbClr val="0070C0"/>
                </a:solidFill>
              </a:rPr>
              <a:t>Familiaridade com computadores</a:t>
            </a:r>
            <a:r>
              <a:rPr lang="pt-BR">
                <a:solidFill>
                  <a:srgbClr val="0070C0"/>
                </a:solidFill>
              </a:rPr>
              <a:t>: </a:t>
            </a:r>
          </a:p>
          <a:p>
            <a:pPr>
              <a:buNone/>
            </a:pPr>
            <a:r>
              <a:rPr lang="pt-BR" sz="2600"/>
              <a:t>iniciante </a:t>
            </a:r>
            <a:r>
              <a:rPr lang="pt-BR" sz="2600">
                <a:sym typeface="Symbol"/>
              </a:rPr>
              <a:t></a:t>
            </a:r>
            <a:r>
              <a:rPr lang="pt-BR" sz="2600"/>
              <a:t> intermediário  </a:t>
            </a:r>
            <a:r>
              <a:rPr lang="pt-BR" sz="2600">
                <a:sym typeface="Symbol"/>
              </a:rPr>
              <a:t></a:t>
            </a:r>
            <a:r>
              <a:rPr lang="pt-BR" sz="2600"/>
              <a:t> experiente no uso de computador</a:t>
            </a:r>
          </a:p>
          <a:p>
            <a:pPr>
              <a:buNone/>
            </a:pPr>
            <a:r>
              <a:rPr lang="pt-BR" b="1">
                <a:solidFill>
                  <a:srgbClr val="0070C0"/>
                </a:solidFill>
              </a:rPr>
              <a:t>Nível de conhecimento do domínio da aplicação</a:t>
            </a:r>
            <a:r>
              <a:rPr lang="pt-BR">
                <a:solidFill>
                  <a:srgbClr val="0070C0"/>
                </a:solidFill>
              </a:rPr>
              <a:t>: </a:t>
            </a:r>
          </a:p>
          <a:p>
            <a:pPr>
              <a:buNone/>
            </a:pPr>
            <a:r>
              <a:rPr lang="pt-BR" sz="2600"/>
              <a:t>novato </a:t>
            </a:r>
            <a:r>
              <a:rPr lang="pt-BR" sz="2600">
                <a:sym typeface="Symbol"/>
              </a:rPr>
              <a:t></a:t>
            </a:r>
            <a:r>
              <a:rPr lang="pt-BR" sz="2600"/>
              <a:t> intermediário  </a:t>
            </a:r>
            <a:r>
              <a:rPr lang="pt-BR" sz="2600">
                <a:sym typeface="Symbol"/>
              </a:rPr>
              <a:t></a:t>
            </a:r>
            <a:r>
              <a:rPr lang="pt-BR" sz="2600"/>
              <a:t> especialista no domínio da aplicação</a:t>
            </a:r>
          </a:p>
          <a:p>
            <a:pPr>
              <a:buNone/>
            </a:pPr>
            <a:r>
              <a:rPr lang="pt-BR" b="1">
                <a:solidFill>
                  <a:srgbClr val="0070C0"/>
                </a:solidFill>
              </a:rPr>
              <a:t>Frequência de uso da aplicação</a:t>
            </a:r>
            <a:r>
              <a:rPr lang="pt-BR">
                <a:solidFill>
                  <a:srgbClr val="0070C0"/>
                </a:solidFill>
              </a:rPr>
              <a:t>: </a:t>
            </a:r>
            <a:r>
              <a:rPr lang="pt-BR"/>
              <a:t>ocasional ou frequente  </a:t>
            </a:r>
          </a:p>
          <a:p>
            <a:pPr>
              <a:buNone/>
            </a:pPr>
            <a:r>
              <a:rPr lang="pt-BR" b="1">
                <a:solidFill>
                  <a:srgbClr val="0070C0"/>
                </a:solidFill>
              </a:rPr>
              <a:t>Contexto sócio-cultural</a:t>
            </a:r>
            <a:r>
              <a:rPr lang="pt-BR">
                <a:solidFill>
                  <a:srgbClr val="0070C0"/>
                </a:solidFill>
              </a:rPr>
              <a:t>: </a:t>
            </a:r>
            <a:r>
              <a:rPr lang="pt-BR"/>
              <a:t>dialeto, palavras com significado diferente em regiões diferentes (mexerica, mimosa, tangerina), idioma.</a:t>
            </a:r>
          </a:p>
          <a:p>
            <a:endParaRPr lang="pt-BR"/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1168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 fontScale="90000"/>
          </a:bodyPr>
          <a:lstStyle/>
          <a:p>
            <a:br>
              <a:rPr lang="pt-BR" b="1"/>
            </a:br>
            <a:r>
              <a:rPr lang="pt-BR" sz="3100"/>
              <a:t>Procedimento para condução da análise de usuários</a:t>
            </a:r>
            <a:br>
              <a:rPr lang="pt-BR"/>
            </a:b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286412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pt-BR"/>
              <a:t>A análise de usuários pode ser dividida em cinco etapas:</a:t>
            </a:r>
          </a:p>
          <a:p>
            <a:pPr>
              <a:buNone/>
            </a:pPr>
            <a:r>
              <a:rPr lang="pt-BR" b="1">
                <a:solidFill>
                  <a:srgbClr val="0070C0"/>
                </a:solidFill>
              </a:rPr>
              <a:t>1. Identificar fatores de análise críticos centrais para a aplicação</a:t>
            </a:r>
            <a:r>
              <a:rPr lang="pt-BR">
                <a:solidFill>
                  <a:srgbClr val="0070C0"/>
                </a:solidFill>
              </a:rPr>
              <a:t>. </a:t>
            </a:r>
            <a:r>
              <a:rPr lang="pt-BR"/>
              <a:t>Em relação aos fatores acima </a:t>
            </a:r>
            <a:r>
              <a:rPr lang="pt-BR" u="sng"/>
              <a:t>colocar pesos </a:t>
            </a:r>
            <a:r>
              <a:rPr lang="pt-BR"/>
              <a:t>para cada item levando em conta o papel do usuário que realizará a tarefa a ser informatizada.</a:t>
            </a:r>
          </a:p>
          <a:p>
            <a:pPr>
              <a:buNone/>
            </a:pPr>
            <a:r>
              <a:rPr lang="pt-BR">
                <a:solidFill>
                  <a:srgbClr val="0070C0"/>
                </a:solidFill>
              </a:rPr>
              <a:t>2. </a:t>
            </a:r>
            <a:r>
              <a:rPr lang="pt-BR" b="1">
                <a:solidFill>
                  <a:srgbClr val="0070C0"/>
                </a:solidFill>
              </a:rPr>
              <a:t>Explorar outros fatores críticos adicionais para a aplicação</a:t>
            </a:r>
            <a:r>
              <a:rPr lang="pt-BR">
                <a:solidFill>
                  <a:srgbClr val="0070C0"/>
                </a:solidFill>
              </a:rPr>
              <a:t>. </a:t>
            </a:r>
            <a:r>
              <a:rPr lang="pt-BR"/>
              <a:t>Avaliar existência de fator crítico adicional para a tarefa a ser informatizada (</a:t>
            </a:r>
            <a:r>
              <a:rPr lang="pt-BR" u="sng"/>
              <a:t>plataforma de desenvolvimento, comunicação dos dados, segurança, acessibilidade, entre outros</a:t>
            </a:r>
            <a:r>
              <a:rPr lang="pt-BR"/>
              <a:t>). Também colocar </a:t>
            </a:r>
            <a:r>
              <a:rPr lang="pt-BR" u="sng"/>
              <a:t>pesos para os novos </a:t>
            </a:r>
            <a:r>
              <a:rPr lang="pt-BR"/>
              <a:t>fatores encontrados.</a:t>
            </a:r>
          </a:p>
          <a:p>
            <a:pPr>
              <a:buNone/>
            </a:pPr>
            <a:r>
              <a:rPr lang="pt-BR">
                <a:solidFill>
                  <a:srgbClr val="0070C0"/>
                </a:solidFill>
              </a:rPr>
              <a:t>3. </a:t>
            </a:r>
            <a:r>
              <a:rPr lang="pt-BR" b="1">
                <a:solidFill>
                  <a:srgbClr val="0070C0"/>
                </a:solidFill>
              </a:rPr>
              <a:t>Estimar a distribuição de usuários para cada fator</a:t>
            </a:r>
            <a:r>
              <a:rPr lang="pt-BR">
                <a:solidFill>
                  <a:srgbClr val="0070C0"/>
                </a:solidFill>
              </a:rPr>
              <a:t>. </a:t>
            </a:r>
            <a:r>
              <a:rPr lang="pt-BR"/>
              <a:t>Dentro de cada fator estimar o </a:t>
            </a:r>
            <a:r>
              <a:rPr lang="pt-BR" u="sng"/>
              <a:t>% de usuários dentro de cada faixa citada </a:t>
            </a:r>
            <a:r>
              <a:rPr lang="pt-BR"/>
              <a:t>(novato, experiente) sempre fechando 100% em cada fator analisado.</a:t>
            </a:r>
          </a:p>
          <a:p>
            <a:pPr>
              <a:buNone/>
            </a:pPr>
            <a:r>
              <a:rPr lang="pt-BR">
                <a:solidFill>
                  <a:srgbClr val="0070C0"/>
                </a:solidFill>
              </a:rPr>
              <a:t>4. </a:t>
            </a:r>
            <a:r>
              <a:rPr lang="pt-BR" b="1">
                <a:solidFill>
                  <a:srgbClr val="0070C0"/>
                </a:solidFill>
              </a:rPr>
              <a:t>Identificar grupos majoritários de usuários</a:t>
            </a:r>
            <a:r>
              <a:rPr lang="pt-BR">
                <a:solidFill>
                  <a:srgbClr val="0070C0"/>
                </a:solidFill>
              </a:rPr>
              <a:t>. </a:t>
            </a:r>
            <a:r>
              <a:rPr lang="pt-BR"/>
              <a:t>Para determinar o grupo majoritário multiplicar o peso do fator pelo % em cada item. Daí identificar o </a:t>
            </a:r>
            <a:r>
              <a:rPr lang="pt-BR" u="sng"/>
              <a:t>maior grupo.</a:t>
            </a:r>
          </a:p>
          <a:p>
            <a:pPr>
              <a:buNone/>
            </a:pPr>
            <a:r>
              <a:rPr lang="pt-BR">
                <a:solidFill>
                  <a:srgbClr val="0070C0"/>
                </a:solidFill>
              </a:rPr>
              <a:t>5. </a:t>
            </a:r>
            <a:r>
              <a:rPr lang="pt-BR" b="1">
                <a:solidFill>
                  <a:srgbClr val="0070C0"/>
                </a:solidFill>
              </a:rPr>
              <a:t>Analisar a implicação coletiva da distribuição de usuários</a:t>
            </a:r>
            <a:r>
              <a:rPr lang="pt-BR">
                <a:solidFill>
                  <a:srgbClr val="0070C0"/>
                </a:solidFill>
              </a:rPr>
              <a:t>. </a:t>
            </a:r>
            <a:r>
              <a:rPr lang="pt-BR"/>
              <a:t>Cada fator crítico determina um detalhe a ser levado em consideração na construção da interface, o grupo majoritário encontrado irá determinar detalhes referentes a </a:t>
            </a:r>
            <a:r>
              <a:rPr lang="pt-BR" i="1"/>
              <a:t>help, </a:t>
            </a:r>
            <a:r>
              <a:rPr lang="pt-BR" i="1" err="1"/>
              <a:t>hint</a:t>
            </a:r>
            <a:r>
              <a:rPr lang="pt-BR"/>
              <a:t>, assistente, tutorial, entre outros.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453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pt-BR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5720" y="1357298"/>
            <a:ext cx="8401080" cy="5096038"/>
          </a:xfrm>
        </p:spPr>
        <p:txBody>
          <a:bodyPr/>
          <a:lstStyle/>
          <a:p>
            <a:pPr>
              <a:buNone/>
            </a:pPr>
            <a:r>
              <a:rPr lang="pt-BR"/>
              <a:t>Realizando a análise do perfil do usuário que utiliza o terminal de consulta ao saldo bancário (ATM). </a:t>
            </a:r>
          </a:p>
          <a:p>
            <a:endParaRPr lang="pt-BR"/>
          </a:p>
        </p:txBody>
      </p:sp>
      <p:pic>
        <p:nvPicPr>
          <p:cNvPr id="4" name="Picture 2" descr="Resultado de imagem para atm bancario">
            <a:extLst>
              <a:ext uri="{FF2B5EF4-FFF2-40B4-BE49-F238E27FC236}">
                <a16:creationId xmlns:a16="http://schemas.microsoft.com/office/drawing/2014/main" id="{AA482E58-6302-4E07-8C06-91541D1CC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251" y="3283434"/>
            <a:ext cx="4092001" cy="302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8185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Atividade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Realizar a análise do perfil do usuário da atividade de consulta notas/faltas do sistema </a:t>
            </a:r>
            <a:r>
              <a:rPr lang="pt-BR" err="1"/>
              <a:t>Totvs</a:t>
            </a:r>
            <a:r>
              <a:rPr lang="pt-BR"/>
              <a:t>.</a:t>
            </a:r>
          </a:p>
          <a:p>
            <a:r>
              <a:rPr lang="pt-BR"/>
              <a:t>Postar a resposta nas Tarefas do Teams </a:t>
            </a:r>
            <a:r>
              <a:rPr lang="pt-BR">
                <a:solidFill>
                  <a:srgbClr val="FF0000"/>
                </a:solidFill>
              </a:rPr>
              <a:t>até 21/05 às 23:55.</a:t>
            </a:r>
          </a:p>
        </p:txBody>
      </p:sp>
    </p:spTree>
    <p:extLst>
      <p:ext uri="{BB962C8B-B14F-4D97-AF65-F5344CB8AC3E}">
        <p14:creationId xmlns:p14="http://schemas.microsoft.com/office/powerpoint/2010/main" val="39848262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1349ADD42FAF41B6AD2DC1F42CB871" ma:contentTypeVersion="11" ma:contentTypeDescription="Create a new document." ma:contentTypeScope="" ma:versionID="2ce7e70c53d6d09ae5fc1cc8ec5ce741">
  <xsd:schema xmlns:xsd="http://www.w3.org/2001/XMLSchema" xmlns:xs="http://www.w3.org/2001/XMLSchema" xmlns:p="http://schemas.microsoft.com/office/2006/metadata/properties" xmlns:ns2="6cdeb7ae-0afd-4037-9b25-22b632991c3d" xmlns:ns3="e5441529-50c7-42e5-a17d-134b0c7286e9" targetNamespace="http://schemas.microsoft.com/office/2006/metadata/properties" ma:root="true" ma:fieldsID="8d2a999611c9f2cd8131546bffd3dacc" ns2:_="" ns3:_="">
    <xsd:import namespace="6cdeb7ae-0afd-4037-9b25-22b632991c3d"/>
    <xsd:import namespace="e5441529-50c7-42e5-a17d-134b0c7286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deb7ae-0afd-4037-9b25-22b632991c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c255d74b-686f-417b-ab58-35fdb1a558b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441529-50c7-42e5-a17d-134b0c7286e9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673b44a-8968-4b17-80ac-cd5edaf4eeaa}" ma:internalName="TaxCatchAll" ma:showField="CatchAllData" ma:web="e5441529-50c7-42e5-a17d-134b0c7286e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cdeb7ae-0afd-4037-9b25-22b632991c3d">
      <Terms xmlns="http://schemas.microsoft.com/office/infopath/2007/PartnerControls"/>
    </lcf76f155ced4ddcb4097134ff3c332f>
    <TaxCatchAll xmlns="e5441529-50c7-42e5-a17d-134b0c7286e9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ADC28DB-D208-48C3-8111-1933AFBA6D8C}">
  <ds:schemaRefs>
    <ds:schemaRef ds:uri="6cdeb7ae-0afd-4037-9b25-22b632991c3d"/>
    <ds:schemaRef ds:uri="e5441529-50c7-42e5-a17d-134b0c7286e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5F67EFF-EF55-4868-A5E0-C1F88AB0E548}">
  <ds:schemaRefs>
    <ds:schemaRef ds:uri="6cdeb7ae-0afd-4037-9b25-22b632991c3d"/>
    <ds:schemaRef ds:uri="e5441529-50c7-42e5-a17d-134b0c7286e9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C234A46-AD27-4817-B22A-53007C25A66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Tema do Office</vt:lpstr>
      <vt:lpstr>Metodologia de Desenvolvimento De Interface  Etapa 1 – análise do perfil do usuário</vt:lpstr>
      <vt:lpstr>Análise do Perfil do Usuário</vt:lpstr>
      <vt:lpstr> Procedimento para condução da análise de usuários </vt:lpstr>
      <vt:lpstr>Exemplo</vt:lpstr>
      <vt:lpstr>Atividade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Metodologia de Desenvolvimento De Interface Etapa 1 – analise do perfil do usuário</dc:title>
  <dc:creator>ideapad</dc:creator>
  <cp:revision>1</cp:revision>
  <dcterms:created xsi:type="dcterms:W3CDTF">2015-04-13T23:06:06Z</dcterms:created>
  <dcterms:modified xsi:type="dcterms:W3CDTF">2024-05-15T00:29:52Z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0x010100211349ADD42FAF41B6AD2DC1F42CB871</vt:lpwstr>
  </property>
  <property fmtid="{D5CDD505-2E9C-101B-9397-08002B2CF9AE}" pid="3" name="MediaServiceImageTags">
    <vt:lpwstr/>
  </property>
</Properties>
</file>