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74" r:id="rId7"/>
    <p:sldId id="259" r:id="rId8"/>
    <p:sldId id="287" r:id="rId9"/>
    <p:sldId id="271" r:id="rId10"/>
    <p:sldId id="268" r:id="rId11"/>
    <p:sldId id="288" r:id="rId12"/>
    <p:sldId id="260" r:id="rId13"/>
    <p:sldId id="269" r:id="rId14"/>
    <p:sldId id="270" r:id="rId15"/>
    <p:sldId id="277" r:id="rId16"/>
    <p:sldId id="278" r:id="rId17"/>
    <p:sldId id="291" r:id="rId18"/>
    <p:sldId id="261" r:id="rId19"/>
    <p:sldId id="262" r:id="rId20"/>
    <p:sldId id="263" r:id="rId21"/>
    <p:sldId id="264" r:id="rId22"/>
    <p:sldId id="265" r:id="rId23"/>
    <p:sldId id="272" r:id="rId24"/>
    <p:sldId id="292" r:id="rId25"/>
    <p:sldId id="293" r:id="rId26"/>
    <p:sldId id="267" r:id="rId27"/>
    <p:sldId id="280" r:id="rId28"/>
    <p:sldId id="282" r:id="rId29"/>
    <p:sldId id="283" r:id="rId30"/>
    <p:sldId id="284" r:id="rId31"/>
    <p:sldId id="285" r:id="rId32"/>
    <p:sldId id="286" r:id="rId33"/>
    <p:sldId id="29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BA7F-A5D4-4505-A6C0-B03ED797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4FDA8-8EB5-4D9E-AF80-09D19F15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7FF3E-544B-4813-A4AA-DE6EA2AE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D6014-11A9-4175-A57A-F7F06A00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DA9D6-D68C-4D36-A385-BED4A7D7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2AE45-BF25-468C-A1FF-474A9540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19D9C7-AAA7-4782-9519-4986E4AA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4DD12-85BF-46C4-9B21-24743D20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99FE4-47A8-4369-B8CA-C2C87F49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8CBE5-0EA6-41E9-A10D-470C7A2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2B11D7-09E8-4444-8919-E1A28DF54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F999FD-EB9C-45A9-AB09-87CB5C1E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E6862-FB94-4F9B-A8DF-3DB1E47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03807-5628-4B0D-B7C4-358F49BD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70A5D-3B5D-4423-9626-4BADD57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44E34-E73E-40C4-B5EB-D8B18981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4BE99C-2396-4733-AABB-49476E0B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FDCEE-B108-4DAD-828F-74ABFE3B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90A7C-2D9E-4FE2-B02C-D6E52D02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AB6AC-C161-415B-87E9-D54A9E5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6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CD25-F6D8-42DE-B74B-347DBF1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05E0B0-5A37-4E01-8245-20F489E8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4CBD7-894A-4A76-947A-91A76FCD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73C22-95DF-4563-BCF6-650081FE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945B7-DF28-4079-85B0-C04119CA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5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DD3E8-1A1E-4334-A187-0613C822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2403A-DF9D-4D0C-B56A-2B57AE95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D1EF2-6001-473C-893D-98704A55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0F0521-2F7F-461A-BB91-0D51A538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CC4863-31FB-45D9-922F-CA314798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EC632-372E-48AC-8AA9-F4B856B0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703E3-2B70-4D9F-A508-CEDFF7C2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5E70A-65C8-4910-A0ED-A02C8FFE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C9359-C00D-4B04-BD29-6EB564991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33A49C-7F73-4E25-94B9-1142350F3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5A12DE-0330-42F3-A38D-EDE2F789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8E2DC0-F089-4AC9-99D6-4960BB2E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62D1A3-CF90-4D6E-B23D-301787E3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D68592-12DD-44FD-92E1-6283E6A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BAA0-8839-4BE8-9983-CDB1C3A8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53F43F-A64E-4F21-85E7-474A4BF0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EC970D-2D82-4532-8FC5-411DFD02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0DB4ED-8C13-4598-9A4B-F425A077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FA839C-E2A6-423F-946C-73CDF84B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6434F-EAED-4537-BAD2-C5141B09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7962B7-762D-486A-9894-897C4FCD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5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16A1F-F130-4F62-AF8B-6C6595B1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17506-662A-4AC0-9EAE-1F648B66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66E81C-5A7F-4DC1-AF4D-E0ACEDC8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A04DD-7A51-4DD7-B5FA-42A273E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F234C4-6296-4132-A3EF-7B714ACA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78F78-40D6-448B-B0B7-5AF016E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D18A7-B520-4DE9-9B21-20B84054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745AD4-13A7-4419-BDAF-4F5AE60B5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61A19D-2562-4CD6-8C59-51791E09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5144F-E9A1-49D3-B6F9-77D52004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F8CF2F-580C-4F04-9988-976FA9C3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E7D0D-9BBC-42E3-BAD4-788B765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81A69-9E70-4F5D-A7E7-5602FB7A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849B9-F4BA-47C3-BF6C-B3AF6749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B19B3-B56E-4385-AA11-A7F8B2FE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E7A0-9B5E-4AD8-8497-5654F2273B91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7BCCA-446D-4B83-A592-7A8146A43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AEEE5-8406-4663-959F-D02C16844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F0CE-7470-45F2-B16E-838B58875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53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01" y="1721807"/>
            <a:ext cx="2820356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dirty="0">
                <a:solidFill>
                  <a:srgbClr val="FFFFFF"/>
                </a:solidFill>
              </a:rPr>
              <a:t> </a:t>
            </a: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>
                <a:solidFill>
                  <a:srgbClr val="FFFFFF"/>
                </a:solidFill>
              </a:rPr>
              <a:t>Profa. Patricia Rucker de Bassi</a:t>
            </a: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algn="l" defTabSz="914400"/>
            <a:r>
              <a:rPr lang="en-US" sz="3600" kern="1200" dirty="0">
                <a:latin typeface="+mj-lt"/>
                <a:ea typeface="+mj-ea"/>
                <a:cs typeface="+mj-cs"/>
              </a:rPr>
              <a:t>IHC 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latin typeface="+mj-lt"/>
                <a:ea typeface="+mj-ea"/>
                <a:cs typeface="+mj-cs"/>
              </a:rPr>
              <a:t>Interação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Humano-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Computador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latin typeface="+mj-lt"/>
                <a:ea typeface="+mj-ea"/>
                <a:cs typeface="+mj-cs"/>
              </a:rPr>
              <a:t>Conceitos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iniciais</a:t>
            </a:r>
            <a:endParaRPr lang="en-US" sz="3600" dirty="0"/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06688" cy="4525963"/>
          </a:xfrm>
        </p:spPr>
        <p:txBody>
          <a:bodyPr>
            <a:normAutofit/>
          </a:bodyPr>
          <a:lstStyle/>
          <a:p>
            <a:r>
              <a:rPr lang="pt-BR" sz="2400" dirty="0"/>
              <a:t>Interação </a:t>
            </a:r>
          </a:p>
          <a:p>
            <a:pPr lvl="1"/>
            <a:r>
              <a:rPr lang="pt-BR" sz="2000" dirty="0"/>
              <a:t>é um processo que engloba as </a:t>
            </a:r>
            <a:r>
              <a:rPr lang="pt-BR" sz="2000" dirty="0">
                <a:solidFill>
                  <a:srgbClr val="FFC000"/>
                </a:solidFill>
              </a:rPr>
              <a:t>ações do usuário</a:t>
            </a:r>
            <a:r>
              <a:rPr lang="pt-BR" sz="2000" dirty="0"/>
              <a:t> sobre a interface de um sistema e</a:t>
            </a:r>
          </a:p>
          <a:p>
            <a:pPr lvl="1"/>
            <a:r>
              <a:rPr lang="pt-BR" sz="2000" dirty="0">
                <a:solidFill>
                  <a:srgbClr val="FFC000"/>
                </a:solidFill>
              </a:rPr>
              <a:t>suas interpretações </a:t>
            </a:r>
            <a:r>
              <a:rPr lang="pt-BR" sz="2000" dirty="0"/>
              <a:t>sobre as respostas reveladas por esta interface.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06688" cy="4525963"/>
          </a:xfrm>
        </p:spPr>
        <p:txBody>
          <a:bodyPr>
            <a:normAutofit/>
          </a:bodyPr>
          <a:lstStyle/>
          <a:p>
            <a:r>
              <a:rPr lang="pt-BR" sz="2400" dirty="0"/>
              <a:t>Interação </a:t>
            </a:r>
          </a:p>
          <a:p>
            <a:pPr lvl="1"/>
            <a:r>
              <a:rPr lang="pt-BR" sz="2000" dirty="0"/>
              <a:t>é um processo que engloba as </a:t>
            </a:r>
            <a:r>
              <a:rPr lang="pt-BR" sz="2000" dirty="0">
                <a:solidFill>
                  <a:srgbClr val="FFC000"/>
                </a:solidFill>
              </a:rPr>
              <a:t>ações do usuário</a:t>
            </a:r>
            <a:r>
              <a:rPr lang="pt-BR" sz="2000" dirty="0"/>
              <a:t> sobre a interface de um sistema e</a:t>
            </a:r>
          </a:p>
          <a:p>
            <a:pPr lvl="1"/>
            <a:r>
              <a:rPr lang="pt-BR" sz="2000" dirty="0">
                <a:solidFill>
                  <a:srgbClr val="FFC000"/>
                </a:solidFill>
              </a:rPr>
              <a:t>suas interpretações </a:t>
            </a:r>
            <a:r>
              <a:rPr lang="pt-BR" sz="2000" dirty="0"/>
              <a:t>sobre as respostas reveladas por esta interface.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732" y="3170387"/>
            <a:ext cx="565246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770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Sistema de comunicação</a:t>
            </a:r>
          </a:p>
          <a:p>
            <a:pPr lvl="1"/>
            <a:r>
              <a:rPr lang="pt-BR" dirty="0"/>
              <a:t>a interface é tanto </a:t>
            </a:r>
          </a:p>
          <a:p>
            <a:pPr lvl="2"/>
            <a:r>
              <a:rPr lang="pt-BR" dirty="0"/>
              <a:t>um </a:t>
            </a:r>
            <a:r>
              <a:rPr lang="pt-BR" i="1" dirty="0"/>
              <a:t>meio </a:t>
            </a:r>
            <a:r>
              <a:rPr lang="pt-BR" dirty="0"/>
              <a:t>para a interação usuário-sistema,</a:t>
            </a:r>
          </a:p>
          <a:p>
            <a:pPr lvl="2"/>
            <a:r>
              <a:rPr lang="pt-BR" dirty="0"/>
              <a:t>quanto uma </a:t>
            </a:r>
            <a:r>
              <a:rPr lang="pt-BR" i="1" dirty="0"/>
              <a:t>ferramenta </a:t>
            </a:r>
            <a:r>
              <a:rPr lang="pt-BR" dirty="0"/>
              <a:t>que oferece os instrumentos </a:t>
            </a:r>
          </a:p>
          <a:p>
            <a:pPr lvl="1"/>
            <a:r>
              <a:rPr lang="pt-BR" dirty="0"/>
              <a:t>para este processo comunicativo.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72452" cy="2185990"/>
          </a:xfrm>
        </p:spPr>
        <p:txBody>
          <a:bodyPr>
            <a:normAutofit/>
          </a:bodyPr>
          <a:lstStyle/>
          <a:p>
            <a:r>
              <a:rPr lang="pt-BR" i="1" dirty="0" err="1"/>
              <a:t>Affordance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é um termo que se refere às propriedades percebidas e reais de um artefato, </a:t>
            </a:r>
          </a:p>
          <a:p>
            <a:pPr lvl="1"/>
            <a:r>
              <a:rPr lang="pt-BR" dirty="0"/>
              <a:t>em particular as propriedades fundamentais que determinam </a:t>
            </a:r>
            <a:r>
              <a:rPr lang="pt-BR" dirty="0">
                <a:solidFill>
                  <a:srgbClr val="FFC000"/>
                </a:solidFill>
              </a:rPr>
              <a:t>como este artefato pode ser utilizado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canetas Maçanetas de Portas Preço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2276872"/>
            <a:ext cx="15359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canetas Maçanetas de Portas Preço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0727" y="857232"/>
            <a:ext cx="15359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l_fi" descr="http://www.acharapido.com/wp-content/uploads/2012/03/ma%C3%A7anetas-para-porta-ou-puxador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3356992"/>
            <a:ext cx="185738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91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l_fi" descr="http://pl.all.biz/img/pl/catalog/7703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16832"/>
            <a:ext cx="2736304" cy="427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macanetas Maçanetas de Portas Preço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48680"/>
            <a:ext cx="15359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l_fi" descr="http://www.acharapido.com/wp-content/uploads/2012/03/ma%C3%A7anetas-para-porta-ou-puxadores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4208" y="2996952"/>
            <a:ext cx="185738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134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l_fi" descr="http://pl.all.biz/img/pl/catalog/7703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392" y="781628"/>
            <a:ext cx="15121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macanetas Maçanetas de Portas Preço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136" y="980728"/>
            <a:ext cx="15359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l_fi" descr="http://www.acharapido.com/wp-content/uploads/2012/03/ma%C3%A7anetas-para-porta-ou-puxadores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12" y="856092"/>
            <a:ext cx="185738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45046"/>
            <a:ext cx="5372689" cy="40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IHC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0100" y="1772816"/>
            <a:ext cx="7886700" cy="4209331"/>
          </a:xfrm>
        </p:spPr>
        <p:txBody>
          <a:bodyPr>
            <a:normAutofit/>
          </a:bodyPr>
          <a:lstStyle/>
          <a:p>
            <a:r>
              <a:rPr lang="pt-BR" dirty="0"/>
              <a:t>de software  - parte do sistema que </a:t>
            </a:r>
            <a:r>
              <a:rPr lang="pt-BR" dirty="0">
                <a:solidFill>
                  <a:srgbClr val="FFC000"/>
                </a:solidFill>
              </a:rPr>
              <a:t>implementa os processos computacionais</a:t>
            </a:r>
            <a:r>
              <a:rPr lang="pt-BR" dirty="0"/>
              <a:t> necessários </a:t>
            </a:r>
          </a:p>
          <a:p>
            <a:pPr lvl="1"/>
            <a:r>
              <a:rPr lang="pt-BR" dirty="0"/>
              <a:t>para controle dos dispositivos de hardware, </a:t>
            </a:r>
          </a:p>
          <a:p>
            <a:pPr lvl="1"/>
            <a:r>
              <a:rPr lang="pt-BR" dirty="0"/>
              <a:t>para a construção dos dispositivos virtuais (os </a:t>
            </a:r>
            <a:r>
              <a:rPr lang="pt-BR" i="1" dirty="0" err="1"/>
              <a:t>widgets</a:t>
            </a:r>
            <a:r>
              <a:rPr lang="pt-BR" dirty="0"/>
              <a:t>),  </a:t>
            </a:r>
          </a:p>
          <a:p>
            <a:pPr lvl="1"/>
            <a:r>
              <a:rPr lang="pt-BR" dirty="0"/>
              <a:t>para a geração dos símbolos e mensagens e </a:t>
            </a:r>
          </a:p>
          <a:p>
            <a:pPr lvl="1"/>
            <a:r>
              <a:rPr lang="pt-BR" dirty="0"/>
              <a:t>para a interpretação dos comandos dos usuários; </a:t>
            </a:r>
          </a:p>
          <a:p>
            <a:r>
              <a:rPr lang="pt-BR" dirty="0"/>
              <a:t>de hardware - compreendem os dispositivos com os quais os </a:t>
            </a:r>
            <a:r>
              <a:rPr lang="pt-BR" dirty="0">
                <a:solidFill>
                  <a:srgbClr val="FFC000"/>
                </a:solidFill>
              </a:rPr>
              <a:t>usuários realizam as atividades motoras e perceptivas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0100" y="1844824"/>
            <a:ext cx="7886700" cy="4281339"/>
          </a:xfrm>
        </p:spPr>
        <p:txBody>
          <a:bodyPr>
            <a:normAutofit/>
          </a:bodyPr>
          <a:lstStyle/>
          <a:p>
            <a:r>
              <a:rPr lang="pt-BR" dirty="0"/>
              <a:t>É um conceito que se refere à </a:t>
            </a:r>
            <a:r>
              <a:rPr lang="pt-BR" dirty="0">
                <a:solidFill>
                  <a:srgbClr val="FFC000"/>
                </a:solidFill>
              </a:rPr>
              <a:t>qualidade da interação de sistemas com os usuários </a:t>
            </a:r>
            <a:r>
              <a:rPr lang="pt-BR" dirty="0"/>
              <a:t>e depende de vários fatores. </a:t>
            </a:r>
          </a:p>
          <a:p>
            <a:r>
              <a:rPr lang="pt-BR" dirty="0"/>
              <a:t>Alguns destes fatores são: </a:t>
            </a:r>
          </a:p>
          <a:p>
            <a:pPr lvl="1"/>
            <a:r>
              <a:rPr lang="pt-BR" dirty="0"/>
              <a:t>facilidade de aprendizado do sistema; </a:t>
            </a:r>
          </a:p>
          <a:p>
            <a:pPr lvl="1"/>
            <a:r>
              <a:rPr lang="pt-BR" dirty="0"/>
              <a:t>facilidade de uso; </a:t>
            </a:r>
          </a:p>
          <a:p>
            <a:pPr lvl="1"/>
            <a:r>
              <a:rPr lang="pt-BR" dirty="0"/>
              <a:t>satisfação do usuário; </a:t>
            </a:r>
          </a:p>
          <a:p>
            <a:pPr lvl="1"/>
            <a:r>
              <a:rPr lang="pt-BR" dirty="0"/>
              <a:t>flexibilidade; </a:t>
            </a:r>
          </a:p>
          <a:p>
            <a:pPr lvl="1"/>
            <a:r>
              <a:rPr lang="pt-BR" dirty="0"/>
              <a:t>produtividade.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Fornecer aos pesquisadores e desenvolvedores de sistemas </a:t>
            </a:r>
          </a:p>
          <a:p>
            <a:pPr lvl="1"/>
            <a:r>
              <a:rPr lang="pt-BR" i="1" dirty="0"/>
              <a:t>explicações e previsões para </a:t>
            </a:r>
            <a:r>
              <a:rPr lang="pt-BR" i="1" dirty="0">
                <a:solidFill>
                  <a:srgbClr val="FFC000"/>
                </a:solidFill>
              </a:rPr>
              <a:t>fenômenos de interação usuário-sistema</a:t>
            </a:r>
            <a:r>
              <a:rPr lang="pt-BR" i="1" dirty="0"/>
              <a:t> e </a:t>
            </a:r>
          </a:p>
          <a:p>
            <a:pPr lvl="1"/>
            <a:r>
              <a:rPr lang="pt-BR" i="1" dirty="0"/>
              <a:t>resultados práticos para o </a:t>
            </a:r>
            <a:r>
              <a:rPr lang="pt-BR" i="1" dirty="0">
                <a:solidFill>
                  <a:srgbClr val="FFC000"/>
                </a:solidFill>
              </a:rPr>
              <a:t>design da interface de usuário</a:t>
            </a:r>
            <a:r>
              <a:rPr lang="pt-BR" dirty="0">
                <a:solidFill>
                  <a:srgbClr val="FFC000"/>
                </a:solidFill>
              </a:rPr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8058150" cy="443547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designer </a:t>
            </a:r>
            <a:r>
              <a:rPr lang="pt-BR" dirty="0"/>
              <a:t>deve identificar quais destes fatores têm prioridade sobre quais outros, uma vez que </a:t>
            </a:r>
            <a:r>
              <a:rPr lang="pt-BR" dirty="0">
                <a:solidFill>
                  <a:srgbClr val="FFC000"/>
                </a:solidFill>
              </a:rPr>
              <a:t>dificilmente se consegue alcançar todos </a:t>
            </a:r>
            <a:r>
              <a:rPr lang="pt-BR" dirty="0"/>
              <a:t>de forma equivalente. </a:t>
            </a:r>
          </a:p>
          <a:p>
            <a:r>
              <a:rPr lang="pt-BR" dirty="0"/>
              <a:t>Porém é preciso cuidar para não desenvolver sistemas anti-idiotas (</a:t>
            </a:r>
            <a:r>
              <a:rPr lang="pt-BR" i="1" dirty="0" err="1"/>
              <a:t>idiot-proof</a:t>
            </a:r>
            <a:r>
              <a:rPr lang="pt-BR" dirty="0"/>
              <a:t>), pois atualmente procura-se projetar interfaces voltadas para </a:t>
            </a:r>
            <a:r>
              <a:rPr lang="pt-BR" dirty="0">
                <a:solidFill>
                  <a:srgbClr val="FFC000"/>
                </a:solidFill>
              </a:rPr>
              <a:t>aumentar as capacidades dos usuários</a:t>
            </a:r>
            <a:r>
              <a:rPr lang="pt-BR" dirty="0"/>
              <a:t>, ao invés de substituir. Ajudando as pessoas a serem mais espertas, eficientes e inteligentes.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de novas tecnologias que buscam explorar ao máximo as capacidades dos usuários na criação de </a:t>
            </a:r>
            <a:r>
              <a:rPr lang="pt-BR" dirty="0">
                <a:solidFill>
                  <a:srgbClr val="FFC000"/>
                </a:solidFill>
              </a:rPr>
              <a:t>ambientes de trabalho mais eficazes e produtivos</a:t>
            </a:r>
            <a:r>
              <a:rPr lang="pt-BR" dirty="0"/>
              <a:t>. </a:t>
            </a:r>
          </a:p>
          <a:p>
            <a:r>
              <a:rPr lang="pt-BR" dirty="0"/>
              <a:t>A interface deve funcionar como um instrumento para o usuário e não presumir que o usuário é quem deve atender às exigências de peculiaridades tecnológicas.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pt-BR" dirty="0"/>
              <a:t>É a  propriedade de transmitir ao usuário de forma eficaz e eficiente as intenções e princípios de interação que guiaram o seu </a:t>
            </a:r>
            <a:r>
              <a:rPr lang="pt-BR" i="1" dirty="0"/>
              <a:t>design</a:t>
            </a:r>
            <a:r>
              <a:rPr lang="pt-BR" dirty="0"/>
              <a:t>. </a:t>
            </a:r>
          </a:p>
          <a:p>
            <a:r>
              <a:rPr lang="pt-BR" dirty="0"/>
              <a:t>O objetivo da comunicabilidade é permitir que o usuário, através da sua interação com a aplicação, seja capaz de </a:t>
            </a:r>
            <a:r>
              <a:rPr lang="pt-BR" dirty="0">
                <a:solidFill>
                  <a:srgbClr val="FFC000"/>
                </a:solidFill>
              </a:rPr>
              <a:t>compreender as premissas, intenções e decisões tomadas pelo projetista durante o processo de </a:t>
            </a:r>
            <a:r>
              <a:rPr lang="pt-BR" i="1" dirty="0">
                <a:solidFill>
                  <a:srgbClr val="FFC000"/>
                </a:solidFill>
              </a:rPr>
              <a:t>design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 (cont.)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3783860" cy="2160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54" y="3501008"/>
            <a:ext cx="3734176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 (cont.)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8277430-ADEF-4EDD-B318-F362CA6B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21" y="2132856"/>
            <a:ext cx="2466975" cy="1847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C4E263-E0E7-4E1A-A4AD-D6145B01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151" y="2015526"/>
            <a:ext cx="2466975" cy="18478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9E03C4-3E3D-4827-9FD5-8BF6A4C0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10" y="1700808"/>
            <a:ext cx="2095500" cy="20859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F1548C-45B3-4BBA-9269-8AD2F1AA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571" y="4384671"/>
            <a:ext cx="3362325" cy="13620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055652-FB6F-4DDD-B577-4278FE071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096" y="4208458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1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 (cont.)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84A6DC-0601-4AB3-A09F-6663B600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54" y="4480666"/>
            <a:ext cx="2619375" cy="1743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E27AD3A-8653-42C1-8EC1-C10C66B0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83531"/>
            <a:ext cx="3190875" cy="14287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B5F5920-4F02-4A3B-B561-5A24C9AA9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707107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i="1" dirty="0"/>
            </a:br>
            <a:r>
              <a:rPr lang="pt-BR" dirty="0"/>
              <a:t>Comunicabilidade (cont.)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Junto com a usabilidade, a comunicabilidade pretende aumentar a </a:t>
            </a:r>
            <a:r>
              <a:rPr lang="pt-BR" dirty="0">
                <a:solidFill>
                  <a:srgbClr val="FFC000"/>
                </a:solidFill>
              </a:rPr>
              <a:t>aplicabilidade</a:t>
            </a:r>
            <a:r>
              <a:rPr lang="pt-BR" dirty="0"/>
              <a:t> do software.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66597"/>
            <a:ext cx="5102054" cy="31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Perspectivas de interação usuário-sistema </a:t>
            </a:r>
            <a:r>
              <a:rPr lang="pt-BR" sz="3100" dirty="0"/>
              <a:t>(Karmmergaard-1988)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4 perspectivas: </a:t>
            </a:r>
          </a:p>
          <a:p>
            <a:pPr lvl="1"/>
            <a:r>
              <a:rPr lang="pt-BR" dirty="0"/>
              <a:t>de sistema, </a:t>
            </a:r>
          </a:p>
          <a:p>
            <a:pPr lvl="1"/>
            <a:r>
              <a:rPr lang="pt-BR" dirty="0"/>
              <a:t>parceiro de discurso, </a:t>
            </a:r>
          </a:p>
          <a:p>
            <a:pPr lvl="1"/>
            <a:r>
              <a:rPr lang="pt-BR" dirty="0"/>
              <a:t>ferramenta e </a:t>
            </a:r>
          </a:p>
          <a:p>
            <a:pPr lvl="1"/>
            <a:r>
              <a:rPr lang="pt-BR" dirty="0"/>
              <a:t>mídia.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90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usuário é considerado como </a:t>
            </a:r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dirty="0">
                <a:solidFill>
                  <a:srgbClr val="FFC000"/>
                </a:solidFill>
              </a:rPr>
              <a:t>sistema computacional</a:t>
            </a:r>
            <a:r>
              <a:rPr lang="pt-BR" dirty="0"/>
              <a:t>, e a </a:t>
            </a:r>
          </a:p>
          <a:p>
            <a:pPr marL="0" indent="0">
              <a:buNone/>
            </a:pPr>
            <a:r>
              <a:rPr lang="pt-BR" dirty="0"/>
              <a:t>interação humano-computador </a:t>
            </a:r>
          </a:p>
          <a:p>
            <a:pPr marL="0" indent="0">
              <a:buNone/>
            </a:pPr>
            <a:r>
              <a:rPr lang="pt-BR" dirty="0"/>
              <a:t>aproxima-se da interação entre </a:t>
            </a:r>
          </a:p>
          <a:p>
            <a:pPr marL="0" indent="0">
              <a:buNone/>
            </a:pPr>
            <a:r>
              <a:rPr lang="pt-BR" dirty="0"/>
              <a:t>sistemas computacionais.</a:t>
            </a:r>
          </a:p>
          <a:p>
            <a:pPr lvl="1"/>
            <a:r>
              <a:rPr lang="pt-BR" dirty="0"/>
              <a:t>é vista como uma mera transmissão de dados entre pessoas e sistemas computacionais análoga à transmissão de dados entre sistemas. 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emprego de terminais de comando de sistemas operacionais (DOS e Linux), </a:t>
            </a:r>
          </a:p>
          <a:p>
            <a:pPr lvl="2"/>
            <a:r>
              <a:rPr lang="pt-BR" dirty="0"/>
              <a:t>como também em linguagem de programação.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12776"/>
            <a:ext cx="2989387" cy="1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21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 de parceiro do discurso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84784"/>
            <a:ext cx="7365504" cy="48139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Surgiu na área de Inteligência Artificial </a:t>
            </a:r>
          </a:p>
          <a:p>
            <a:pPr marL="0" indent="0">
              <a:buNone/>
            </a:pPr>
            <a:r>
              <a:rPr lang="pt-BR" dirty="0"/>
              <a:t>uma proposta de transformar o sistema </a:t>
            </a:r>
          </a:p>
          <a:p>
            <a:pPr marL="0" indent="0">
              <a:buNone/>
            </a:pPr>
            <a:r>
              <a:rPr lang="pt-BR" dirty="0"/>
              <a:t>interativo em parceiro do discurso.</a:t>
            </a:r>
          </a:p>
          <a:p>
            <a:r>
              <a:rPr lang="pt-BR" dirty="0"/>
              <a:t>Nessa perspectiva, o sistema interativo </a:t>
            </a:r>
          </a:p>
          <a:p>
            <a:pPr marL="0" indent="0">
              <a:buNone/>
            </a:pPr>
            <a:r>
              <a:rPr lang="pt-BR" dirty="0"/>
              <a:t>deve participar da interação </a:t>
            </a:r>
            <a:r>
              <a:rPr lang="pt-BR" dirty="0">
                <a:solidFill>
                  <a:srgbClr val="FFC000"/>
                </a:solidFill>
              </a:rPr>
              <a:t>assumindo 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papel à altura de um ser humano</a:t>
            </a:r>
            <a:r>
              <a:rPr lang="pt-BR" dirty="0"/>
              <a:t>, sendo </a:t>
            </a:r>
          </a:p>
          <a:p>
            <a:pPr marL="0" indent="0">
              <a:buNone/>
            </a:pPr>
            <a:r>
              <a:rPr lang="pt-BR" dirty="0"/>
              <a:t>capaz de raciocinar, fazer referências, tomar </a:t>
            </a:r>
          </a:p>
          <a:p>
            <a:pPr marL="0" indent="0">
              <a:buNone/>
            </a:pPr>
            <a:r>
              <a:rPr lang="pt-BR" dirty="0"/>
              <a:t>decisões, adquirir informação. </a:t>
            </a:r>
          </a:p>
          <a:p>
            <a:pPr lvl="1"/>
            <a:r>
              <a:rPr lang="pt-BR" dirty="0"/>
              <a:t>O sistema deve ser capaz de se comportar de forma semelhante aos seus usuários.</a:t>
            </a:r>
          </a:p>
          <a:p>
            <a:r>
              <a:rPr lang="pt-BR" dirty="0"/>
              <a:t>Como exemplos: </a:t>
            </a:r>
          </a:p>
          <a:p>
            <a:pPr lvl="1"/>
            <a:r>
              <a:rPr lang="pt-BR" dirty="0"/>
              <a:t>tradutores automáticos de texto e </a:t>
            </a:r>
          </a:p>
          <a:p>
            <a:pPr lvl="1"/>
            <a:r>
              <a:rPr lang="pt-BR" dirty="0"/>
              <a:t>simulação de diálogo com uso de Inteligência Artificial. </a:t>
            </a:r>
          </a:p>
          <a:p>
            <a:r>
              <a:rPr lang="pt-BR" dirty="0"/>
              <a:t>Esta perspectiva deve ter grande evolução no futuro.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00808"/>
            <a:ext cx="2667000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8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pt-BR" dirty="0"/>
              <a:t>Objetivos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556792"/>
            <a:ext cx="8147248" cy="4872604"/>
          </a:xfrm>
        </p:spPr>
        <p:txBody>
          <a:bodyPr>
            <a:normAutofit/>
          </a:bodyPr>
          <a:lstStyle/>
          <a:p>
            <a:r>
              <a:rPr lang="pt-BR" dirty="0"/>
              <a:t>Estudos de IHC visam </a:t>
            </a:r>
            <a:r>
              <a:rPr lang="pt-BR" dirty="0">
                <a:solidFill>
                  <a:srgbClr val="FFC000"/>
                </a:solidFill>
              </a:rPr>
              <a:t>desenvolver modelos</a:t>
            </a:r>
            <a:r>
              <a:rPr lang="pt-BR" dirty="0"/>
              <a:t> teóricos de desempenho e cognição humanos, bem como técnicas efetivas para </a:t>
            </a:r>
            <a:r>
              <a:rPr lang="pt-BR" dirty="0">
                <a:solidFill>
                  <a:srgbClr val="FFC000"/>
                </a:solidFill>
              </a:rPr>
              <a:t>avaliar a usabilidade</a:t>
            </a:r>
            <a:r>
              <a:rPr lang="pt-BR" dirty="0"/>
              <a:t>. </a:t>
            </a:r>
          </a:p>
          <a:p>
            <a:r>
              <a:rPr lang="pt-BR" dirty="0"/>
              <a:t>As aplicações devem buscar atingir </a:t>
            </a:r>
          </a:p>
          <a:p>
            <a:pPr lvl="1"/>
            <a:r>
              <a:rPr lang="pt-BR" dirty="0"/>
              <a:t>Usabilidade,</a:t>
            </a:r>
          </a:p>
          <a:p>
            <a:pPr lvl="1"/>
            <a:r>
              <a:rPr lang="pt-BR" dirty="0"/>
              <a:t>Comunicabilidade e</a:t>
            </a:r>
          </a:p>
          <a:p>
            <a:pPr lvl="1"/>
            <a:r>
              <a:rPr lang="pt-BR" dirty="0"/>
              <a:t>Aplicabilidade </a:t>
            </a:r>
          </a:p>
          <a:p>
            <a:r>
              <a:rPr lang="pt-BR" dirty="0"/>
              <a:t>Oferecendo ao usuário artefatos fáceis de usar, aplicar e comunicar.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72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 de ferramenta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sistema interativo é considerado </a:t>
            </a:r>
          </a:p>
          <a:p>
            <a:pPr marL="0" indent="0">
              <a:buNone/>
            </a:pPr>
            <a:r>
              <a:rPr lang="pt-BR" dirty="0"/>
              <a:t>um instrumento que </a:t>
            </a:r>
            <a:r>
              <a:rPr lang="pt-BR" dirty="0">
                <a:solidFill>
                  <a:srgbClr val="FFC000"/>
                </a:solidFill>
              </a:rPr>
              <a:t>auxilia o usuário a 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realizar suas tarefas.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processo de interação é descrito principalmente pelo encadeamento de ações e reações empregando tal ferramenta (um sistema interativo). </a:t>
            </a:r>
          </a:p>
          <a:p>
            <a:r>
              <a:rPr lang="pt-BR" dirty="0"/>
              <a:t>O sucesso da interação depende do conhecimento do usuário sobre a ferramenta e de sua capacidade de manipulá-la com destreza.</a:t>
            </a:r>
          </a:p>
          <a:p>
            <a:endParaRPr lang="pt-BR" dirty="0"/>
          </a:p>
          <a:p>
            <a:r>
              <a:rPr lang="pt-BR" dirty="0"/>
              <a:t>Um exemplo é o uso de suítes de aplicativos para escritório, como o Microsoft Office ou </a:t>
            </a:r>
            <a:r>
              <a:rPr lang="pt-BR" dirty="0" err="1"/>
              <a:t>BrOffice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68759"/>
            <a:ext cx="2845941" cy="170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24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pt-BR" dirty="0"/>
              <a:t>Perspectiva de mídia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582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Onde o sistema interativo é visto como </a:t>
            </a:r>
          </a:p>
          <a:p>
            <a:pPr marL="0" indent="0">
              <a:buNone/>
            </a:pPr>
            <a:r>
              <a:rPr lang="pt-BR" dirty="0"/>
              <a:t>uma mídia. </a:t>
            </a:r>
          </a:p>
          <a:p>
            <a:endParaRPr lang="pt-BR" dirty="0"/>
          </a:p>
          <a:p>
            <a:r>
              <a:rPr lang="pt-BR" dirty="0"/>
              <a:t>O foco nesse caso, é a comunicação entre </a:t>
            </a:r>
          </a:p>
          <a:p>
            <a:pPr marL="0" indent="0">
              <a:buNone/>
            </a:pPr>
            <a:r>
              <a:rPr lang="pt-BR" dirty="0"/>
              <a:t>usuários.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comunicação entre usuários mediada por sistemas interativos</a:t>
            </a:r>
            <a:r>
              <a:rPr lang="pt-BR" dirty="0"/>
              <a:t>, como ocorre em sistemas de e-mail, fórum, chats e redes sociais,</a:t>
            </a:r>
          </a:p>
          <a:p>
            <a:pPr lvl="1"/>
            <a:r>
              <a:rPr lang="pt-BR" dirty="0"/>
              <a:t>comunicação unilateral dos designers do sistema para os usuários:</a:t>
            </a:r>
          </a:p>
          <a:p>
            <a:pPr lvl="2"/>
            <a:r>
              <a:rPr lang="pt-BR" dirty="0"/>
              <a:t>explícita na ajuda on-line, nas instruções na interface e na documentação do sistema, </a:t>
            </a:r>
          </a:p>
          <a:p>
            <a:pPr lvl="2"/>
            <a:r>
              <a:rPr lang="pt-BR" dirty="0"/>
              <a:t>ou implícita através da seleção e disposição dos elementos de interface em si.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2" y="1268760"/>
            <a:ext cx="278013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4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Perspectiva do discurso X de mídia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perspectiva de discurso, </a:t>
            </a:r>
          </a:p>
          <a:p>
            <a:pPr lvl="1"/>
            <a:r>
              <a:rPr lang="pt-BR" dirty="0"/>
              <a:t>o sistema é um dos interlocutores buscando conversar como um ser humano. </a:t>
            </a:r>
          </a:p>
          <a:p>
            <a:pPr marL="514350" indent="-457200"/>
            <a:r>
              <a:rPr lang="pt-BR" dirty="0"/>
              <a:t>Na perspectiva de mídia, </a:t>
            </a:r>
          </a:p>
          <a:p>
            <a:pPr marL="914400" lvl="1" indent="-457200"/>
            <a:r>
              <a:rPr lang="pt-BR" dirty="0"/>
              <a:t>o sistema é apenas um meio através do qual outros interlocutores (usuários e designer) podem se comunicar.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27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432E4-A6DD-49BC-9932-A89EFDB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AA4DE-CCE9-4B6F-9D59-A7ED77F3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Indique </a:t>
            </a:r>
            <a:r>
              <a:rPr lang="pt-BR" i="1" dirty="0"/>
              <a:t>links</a:t>
            </a:r>
            <a:r>
              <a:rPr lang="pt-BR" dirty="0"/>
              <a:t> da web onde é possível perceber as 4 perspectivas de IHC indicadas.</a:t>
            </a:r>
          </a:p>
          <a:p>
            <a:pPr lvl="1"/>
            <a:r>
              <a:rPr lang="pt-BR" dirty="0"/>
              <a:t>Citar qual é a perspectiva, como e onde ela ocorre na interface indicada.</a:t>
            </a:r>
          </a:p>
          <a:p>
            <a:r>
              <a:rPr lang="pt-BR" dirty="0"/>
              <a:t>Pode ser realizado em equipe de até </a:t>
            </a:r>
            <a:r>
              <a:rPr lang="pt-BR"/>
              <a:t>3 alunos.</a:t>
            </a:r>
            <a:endParaRPr lang="pt-BR" dirty="0"/>
          </a:p>
          <a:p>
            <a:r>
              <a:rPr lang="pt-BR" dirty="0"/>
              <a:t>Postar na aba arquivos do Teams até o </a:t>
            </a:r>
            <a:r>
              <a:rPr lang="pt-BR" dirty="0">
                <a:solidFill>
                  <a:srgbClr val="FF0000"/>
                </a:solidFill>
              </a:rPr>
              <a:t>dia 12/03.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60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2A51-01CA-4080-AA7E-68B085D5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básicos: </a:t>
            </a:r>
          </a:p>
          <a:p>
            <a:pPr lvl="1"/>
            <a:r>
              <a:rPr lang="pt-BR" i="1" dirty="0"/>
              <a:t>o sistema, </a:t>
            </a:r>
          </a:p>
          <a:p>
            <a:pPr lvl="1"/>
            <a:r>
              <a:rPr lang="pt-BR" i="1" dirty="0"/>
              <a:t>os usuários, </a:t>
            </a:r>
          </a:p>
          <a:p>
            <a:pPr lvl="1"/>
            <a:r>
              <a:rPr lang="pt-BR" i="1" dirty="0"/>
              <a:t>os desenvolvedores e </a:t>
            </a:r>
          </a:p>
          <a:p>
            <a:pPr lvl="1"/>
            <a:r>
              <a:rPr lang="pt-BR" i="1" dirty="0"/>
              <a:t>o ambiente de uso </a:t>
            </a:r>
            <a:r>
              <a:rPr lang="pt-BR" dirty="0"/>
              <a:t>(domínio de aplicação).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3B01E-3C06-4F98-B0DB-E9D037DF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 (cont.)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Processos importantes: </a:t>
            </a:r>
          </a:p>
          <a:p>
            <a:pPr lvl="1"/>
            <a:r>
              <a:rPr lang="pt-BR" dirty="0"/>
              <a:t>a </a:t>
            </a:r>
            <a:r>
              <a:rPr lang="pt-BR" i="1" dirty="0"/>
              <a:t>interação usuário-sistema </a:t>
            </a:r>
            <a:r>
              <a:rPr lang="pt-BR" dirty="0"/>
              <a:t>e </a:t>
            </a:r>
          </a:p>
          <a:p>
            <a:pPr lvl="1"/>
            <a:r>
              <a:rPr lang="pt-BR" dirty="0"/>
              <a:t>o </a:t>
            </a:r>
            <a:r>
              <a:rPr lang="pt-BR" i="1" dirty="0"/>
              <a:t>desenvolvimento do sistema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93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 é multidisciplinar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8959" y="1785925"/>
            <a:ext cx="6277106" cy="36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0100" y="1690689"/>
            <a:ext cx="7886700" cy="4435474"/>
          </a:xfrm>
        </p:spPr>
        <p:txBody>
          <a:bodyPr>
            <a:normAutofit/>
          </a:bodyPr>
          <a:lstStyle/>
          <a:p>
            <a:r>
              <a:rPr lang="pt-BR" i="1" dirty="0"/>
              <a:t>Interface</a:t>
            </a:r>
            <a:r>
              <a:rPr lang="pt-BR" dirty="0"/>
              <a:t> é o combinado de </a:t>
            </a:r>
            <a:r>
              <a:rPr lang="pt-BR" dirty="0">
                <a:solidFill>
                  <a:srgbClr val="FFC000"/>
                </a:solidFill>
              </a:rPr>
              <a:t>software e hardware </a:t>
            </a:r>
            <a:r>
              <a:rPr lang="pt-BR" dirty="0"/>
              <a:t>necessário para viabilizar e facilitar os processos de </a:t>
            </a:r>
            <a:r>
              <a:rPr lang="pt-BR" dirty="0">
                <a:solidFill>
                  <a:srgbClr val="FFC000"/>
                </a:solidFill>
              </a:rPr>
              <a:t>comunicação</a:t>
            </a:r>
            <a:r>
              <a:rPr lang="pt-BR" dirty="0"/>
              <a:t> entre o </a:t>
            </a:r>
            <a:r>
              <a:rPr lang="pt-BR" dirty="0">
                <a:solidFill>
                  <a:srgbClr val="FFC000"/>
                </a:solidFill>
              </a:rPr>
              <a:t>usuário e a aplicação.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pic>
        <p:nvPicPr>
          <p:cNvPr id="4" name="rg_hi" descr="https://encrypted-tbn3.google.com/images?q=tbn:ANd9GcR2psct4-f-kCKAb2e1cTYXQAA_J9Gg93O0ievfZfsE5iMML2XBd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442" y="1229776"/>
            <a:ext cx="3340486" cy="219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rg_hi" descr="https://encrypted-tbn0.google.com/images?q=tbn:ANd9GcSzqPaIDge053BrsOb_4oR4v1aLah7-9h7okakTSZbhapRzH8y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645024"/>
            <a:ext cx="3168352" cy="246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rg_hi" descr="https://encrypted-tbn1.google.com/images?q=tbn:ANd9GcRxCUEgleUiMiP9ROUvOwUeIcOcOCVJCC79ZxTILfTYuVQAhsB1hQ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1700808"/>
            <a:ext cx="33123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69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Modelo conceitual do usuário</a:t>
            </a:r>
            <a:endParaRPr lang="pt-BR" dirty="0"/>
          </a:p>
          <a:p>
            <a:pPr lvl="1"/>
            <a:r>
              <a:rPr lang="pt-BR" dirty="0"/>
              <a:t>é uma perspectiva que define a interface de usuário como tendo:</a:t>
            </a:r>
          </a:p>
          <a:p>
            <a:pPr lvl="2"/>
            <a:r>
              <a:rPr lang="pt-BR" dirty="0"/>
              <a:t> um </a:t>
            </a:r>
            <a:r>
              <a:rPr lang="pt-BR" dirty="0">
                <a:solidFill>
                  <a:srgbClr val="FFC000"/>
                </a:solidFill>
              </a:rPr>
              <a:t>componente físico</a:t>
            </a:r>
            <a:r>
              <a:rPr lang="pt-BR" dirty="0"/>
              <a:t>, que o usuário percebe e manipula, </a:t>
            </a:r>
          </a:p>
          <a:p>
            <a:pPr lvl="2"/>
            <a:r>
              <a:rPr lang="pt-BR" dirty="0"/>
              <a:t>e outro </a:t>
            </a:r>
            <a:r>
              <a:rPr lang="pt-BR" dirty="0">
                <a:solidFill>
                  <a:srgbClr val="FFC000"/>
                </a:solidFill>
              </a:rPr>
              <a:t>conceitual</a:t>
            </a:r>
            <a:r>
              <a:rPr lang="pt-BR" dirty="0"/>
              <a:t>, que o usuário interpreta, processa e raciocina.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4" ma:contentTypeDescription="Crie um novo documento." ma:contentTypeScope="" ma:versionID="c232c07a174bab1953f578347af707d8">
  <xsd:schema xmlns:xsd="http://www.w3.org/2001/XMLSchema" xmlns:xs="http://www.w3.org/2001/XMLSchema" xmlns:p="http://schemas.microsoft.com/office/2006/metadata/properties" xmlns:ns2="6cdeb7ae-0afd-4037-9b25-22b632991c3d" targetNamespace="http://schemas.microsoft.com/office/2006/metadata/properties" ma:root="true" ma:fieldsID="342e3128653bf405aac028ccd9cb7f42" ns2:_="">
    <xsd:import namespace="6cdeb7ae-0afd-4037-9b25-22b632991c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7D3A34-DF21-45FE-8773-7C05C2DBF34C}"/>
</file>

<file path=customXml/itemProps2.xml><?xml version="1.0" encoding="utf-8"?>
<ds:datastoreItem xmlns:ds="http://schemas.openxmlformats.org/officeDocument/2006/customXml" ds:itemID="{CB124F31-38C0-4A2B-BDC2-D31176E0F8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1122</Words>
  <Application>Microsoft Office PowerPoint</Application>
  <PresentationFormat>Apresentação na tela (4:3)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        Profa. Patricia Rucker de Bassi  </vt:lpstr>
      <vt:lpstr>Objetivos </vt:lpstr>
      <vt:lpstr>Objetivos (cont.)</vt:lpstr>
      <vt:lpstr>IHC </vt:lpstr>
      <vt:lpstr>IHC (cont.) </vt:lpstr>
      <vt:lpstr>IHC é multidisciplinar</vt:lpstr>
      <vt:lpstr>Conceitos</vt:lpstr>
      <vt:lpstr>Conceitos</vt:lpstr>
      <vt:lpstr>Conceitos (cont.)</vt:lpstr>
      <vt:lpstr>Conceitos (cont.)</vt:lpstr>
      <vt:lpstr>Conceitos (cont.)</vt:lpstr>
      <vt:lpstr>Conceitos (cont.)</vt:lpstr>
      <vt:lpstr>Conceitos (cont.)</vt:lpstr>
      <vt:lpstr>Apresentação do PowerPoint</vt:lpstr>
      <vt:lpstr>Apresentação do PowerPoint</vt:lpstr>
      <vt:lpstr>Apresentação do PowerPoint</vt:lpstr>
      <vt:lpstr>Apresentação do PowerPoint</vt:lpstr>
      <vt:lpstr>Componentes de IHC </vt:lpstr>
      <vt:lpstr>Usabilidade</vt:lpstr>
      <vt:lpstr>Usabilidade (cont.)</vt:lpstr>
      <vt:lpstr>Desafio de usabilidade</vt:lpstr>
      <vt:lpstr>Comunicabilidade</vt:lpstr>
      <vt:lpstr>Comunicabilidade (cont.)</vt:lpstr>
      <vt:lpstr>Comunicabilidade (cont.)</vt:lpstr>
      <vt:lpstr>Comunicabilidade (cont.)</vt:lpstr>
      <vt:lpstr> Comunicabilidade (cont.) </vt:lpstr>
      <vt:lpstr>Perspectivas de interação usuário-sistema (Karmmergaard-1988)</vt:lpstr>
      <vt:lpstr>Perspectiva de sistema</vt:lpstr>
      <vt:lpstr>Perspectiva de parceiro do discurso</vt:lpstr>
      <vt:lpstr>Perspectiva de ferramenta</vt:lpstr>
      <vt:lpstr>Perspectiva de mídia</vt:lpstr>
      <vt:lpstr>Perspectiva do discurso X de mídia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 – conceitos iniciais</dc:title>
  <dc:creator>Patricia</dc:creator>
  <cp:lastModifiedBy>Patricia de Bassi</cp:lastModifiedBy>
  <cp:revision>42</cp:revision>
  <dcterms:created xsi:type="dcterms:W3CDTF">2014-02-18T20:32:42Z</dcterms:created>
  <dcterms:modified xsi:type="dcterms:W3CDTF">2024-03-05T19:51:00Z</dcterms:modified>
</cp:coreProperties>
</file>