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B75E-52EE-4E3F-9312-04232716F2D9}" type="datetimeFigureOut">
              <a:rPr lang="pt-BR" smtClean="0"/>
              <a:pPr/>
              <a:t>04/06/2024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6588-166E-471B-8212-149AA55D33A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ingwebinterfaces.com/6-tips-for-a-great-flex-ux-part-5" TargetMode="External"/><Relationship Id="rId2" Type="http://schemas.openxmlformats.org/officeDocument/2006/relationships/hyperlink" Target="https://www.nngroup.com/articles/ten-usability-heuri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rasil.uxdesign.cc/10-heur%C3%ADsticas-de-nielsen-para-o-design-de-interface-58d78282184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900" y="1036674"/>
            <a:ext cx="7232476" cy="35143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Metodologia de Desenvolvimento de Interfaces </a:t>
            </a:r>
            <a:br>
              <a:rPr lang="pt-BR" dirty="0"/>
            </a:br>
            <a:br>
              <a:rPr lang="pt-BR" dirty="0"/>
            </a:br>
            <a:r>
              <a:rPr lang="pt-BR" sz="2800" dirty="0"/>
              <a:t>Avaliação de Interfaces</a:t>
            </a:r>
            <a:br>
              <a:rPr lang="pt-BR" sz="2800" dirty="0"/>
            </a:br>
            <a:r>
              <a:rPr lang="pt-BR" sz="2800" dirty="0"/>
              <a:t>Inspeção de Usabilidade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901" y="4582814"/>
            <a:ext cx="3344043" cy="1312657"/>
          </a:xfrm>
        </p:spPr>
        <p:txBody>
          <a:bodyPr anchor="t">
            <a:normAutofit/>
          </a:bodyPr>
          <a:lstStyle/>
          <a:p>
            <a:pPr algn="r"/>
            <a:endParaRPr lang="pt-BR" sz="1700" dirty="0"/>
          </a:p>
          <a:p>
            <a:pPr algn="r"/>
            <a:endParaRPr lang="pt-BR" sz="1700" dirty="0"/>
          </a:p>
          <a:p>
            <a:pPr algn="r"/>
            <a:r>
              <a:rPr lang="pt-BR" sz="1700" dirty="0"/>
              <a:t>Profa. Patricia Rucker de Bassi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DDF6F-F577-4BBE-B497-86AE182E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B1A90-CA5B-42DE-856C-195BFB88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 fontScale="92500"/>
          </a:bodyPr>
          <a:lstStyle/>
          <a:p>
            <a:r>
              <a:rPr lang="pt-BR" dirty="0"/>
              <a:t>Cenário: Você está em um grupo de 3/4 amigos conversando via mensagem do Facebook:</a:t>
            </a:r>
          </a:p>
          <a:p>
            <a:pPr lvl="1"/>
            <a:r>
              <a:rPr lang="pt-BR" dirty="0"/>
              <a:t>Vocês trocam fotos e </a:t>
            </a:r>
            <a:r>
              <a:rPr lang="pt-BR" dirty="0" err="1"/>
              <a:t>emojis</a:t>
            </a:r>
            <a:endParaRPr lang="pt-BR" dirty="0"/>
          </a:p>
          <a:p>
            <a:pPr lvl="1"/>
            <a:r>
              <a:rPr lang="pt-BR" dirty="0"/>
              <a:t>Um dos integrantes sai da conversa sem avisar</a:t>
            </a:r>
          </a:p>
          <a:p>
            <a:pPr lvl="1"/>
            <a:r>
              <a:rPr lang="pt-BR" dirty="0"/>
              <a:t>E o grupo continua conversando </a:t>
            </a:r>
          </a:p>
          <a:p>
            <a:pPr lvl="1"/>
            <a:endParaRPr lang="pt-BR" dirty="0"/>
          </a:p>
          <a:p>
            <a:r>
              <a:rPr lang="pt-BR" dirty="0"/>
              <a:t>Fazer a avaliação de usabilidade entregando ao final o frame </a:t>
            </a:r>
          </a:p>
          <a:p>
            <a:r>
              <a:rPr lang="pt-BR" dirty="0"/>
              <a:t>Postar o frame final no item Tarefas do Teams </a:t>
            </a:r>
            <a:r>
              <a:rPr lang="pt-BR" dirty="0">
                <a:solidFill>
                  <a:srgbClr val="FF0000"/>
                </a:solidFill>
              </a:rPr>
              <a:t>até 11/06.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3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Conjunto de métodos baseados em avaliadores inspecionando ou examinando aspectos de uma interface de usuário relacionados a usabilidade:</a:t>
            </a:r>
          </a:p>
          <a:p>
            <a:pPr lvl="1">
              <a:buNone/>
            </a:pPr>
            <a:r>
              <a:rPr lang="pt-BR" dirty="0"/>
              <a:t>• Facilidade de Aprendizagem;</a:t>
            </a:r>
          </a:p>
          <a:p>
            <a:pPr lvl="1">
              <a:buNone/>
            </a:pPr>
            <a:r>
              <a:rPr lang="pt-BR" dirty="0"/>
              <a:t>• Eficiência;</a:t>
            </a:r>
          </a:p>
          <a:p>
            <a:pPr lvl="1">
              <a:buNone/>
            </a:pPr>
            <a:r>
              <a:rPr lang="pt-BR" dirty="0"/>
              <a:t>• Facilidade de relembrar;</a:t>
            </a:r>
          </a:p>
          <a:p>
            <a:pPr lvl="1">
              <a:buNone/>
            </a:pPr>
            <a:r>
              <a:rPr lang="en-US" dirty="0"/>
              <a:t>• Erros;</a:t>
            </a:r>
            <a:endParaRPr lang="pt-BR" dirty="0"/>
          </a:p>
          <a:p>
            <a:pPr lvl="1">
              <a:buNone/>
            </a:pPr>
            <a:r>
              <a:rPr lang="en-US" dirty="0"/>
              <a:t>• Satisfação subjetiva.</a:t>
            </a:r>
            <a:endParaRPr lang="pt-BR" dirty="0"/>
          </a:p>
          <a:p>
            <a:r>
              <a:rPr lang="en-US" i="1" dirty="0"/>
              <a:t>Discount Usability Engineering </a:t>
            </a:r>
            <a:r>
              <a:rPr lang="en-US" dirty="0"/>
              <a:t>(Nielsen,1989)</a:t>
            </a:r>
            <a:endParaRPr lang="pt-BR" dirty="0"/>
          </a:p>
          <a:p>
            <a:pPr lvl="1">
              <a:buNone/>
            </a:pPr>
            <a:r>
              <a:rPr lang="pt-BR" dirty="0"/>
              <a:t>• Fácil -  pode ser ensinado em 4hs</a:t>
            </a:r>
          </a:p>
          <a:p>
            <a:pPr lvl="1">
              <a:buNone/>
            </a:pPr>
            <a:r>
              <a:rPr lang="pt-BR" dirty="0"/>
              <a:t>• Rápido - 1 dia</a:t>
            </a:r>
          </a:p>
          <a:p>
            <a:pPr lvl="1">
              <a:buNone/>
            </a:pPr>
            <a:r>
              <a:rPr lang="pt-BR" dirty="0"/>
              <a:t>• Barato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de usabilidade: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dirty="0"/>
              <a:t>Facilidade de uso (erros): </a:t>
            </a:r>
          </a:p>
          <a:p>
            <a:pPr lvl="2"/>
            <a:r>
              <a:rPr lang="pt-BR" dirty="0"/>
              <a:t>o usuário comete poucos erros durante a interação?</a:t>
            </a:r>
          </a:p>
          <a:p>
            <a:pPr lvl="2"/>
            <a:r>
              <a:rPr lang="pt-BR" dirty="0"/>
              <a:t>a interface oferece alternativas de interação?</a:t>
            </a:r>
          </a:p>
          <a:p>
            <a:pPr lvl="1"/>
            <a:r>
              <a:rPr lang="pt-BR" dirty="0"/>
              <a:t>Facilidade de aprendizado: </a:t>
            </a:r>
          </a:p>
          <a:p>
            <a:pPr lvl="2"/>
            <a:r>
              <a:rPr lang="pt-BR" dirty="0"/>
              <a:t>o usuário aprende rápido? </a:t>
            </a:r>
          </a:p>
          <a:p>
            <a:pPr lvl="1"/>
            <a:r>
              <a:rPr lang="pt-BR" dirty="0"/>
              <a:t>Facilidade de relembrar:</a:t>
            </a:r>
          </a:p>
          <a:p>
            <a:pPr lvl="2"/>
            <a:r>
              <a:rPr lang="pt-BR" dirty="0"/>
              <a:t>O usuário memoriza o que aprendeu?</a:t>
            </a:r>
          </a:p>
          <a:p>
            <a:pPr lvl="1"/>
            <a:r>
              <a:rPr lang="pt-BR" dirty="0"/>
              <a:t>Produtividade e eficiência: </a:t>
            </a:r>
          </a:p>
          <a:p>
            <a:pPr lvl="2"/>
            <a:r>
              <a:rPr lang="pt-BR" dirty="0"/>
              <a:t>o usuário faz suas tarefas com rapidez?</a:t>
            </a:r>
          </a:p>
          <a:p>
            <a:pPr lvl="1"/>
            <a:r>
              <a:rPr lang="pt-BR" dirty="0"/>
              <a:t>Satisfação subjetiva: </a:t>
            </a:r>
          </a:p>
          <a:p>
            <a:pPr lvl="2"/>
            <a:r>
              <a:rPr lang="pt-BR" dirty="0"/>
              <a:t>o usuário gosta de utilizar o sistema?</a:t>
            </a:r>
          </a:p>
        </p:txBody>
      </p:sp>
    </p:spTree>
    <p:extLst>
      <p:ext uri="{BB962C8B-B14F-4D97-AF65-F5344CB8AC3E}">
        <p14:creationId xmlns:p14="http://schemas.microsoft.com/office/powerpoint/2010/main" val="429370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b="1" dirty="0"/>
              <a:t>Como Conduzir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Parte do processo de design interativo. </a:t>
            </a:r>
          </a:p>
          <a:p>
            <a:r>
              <a:rPr lang="pt-BR" dirty="0"/>
              <a:t>Pequeno conjunto de avaliadores (3 a 5) examinando a interface e analisando o atendimento as Heurísticas de Usabilidade.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Heurísticas de Usabilidade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Visibilidade do status do sistema (H1)</a:t>
            </a:r>
          </a:p>
          <a:p>
            <a:endParaRPr lang="pt-BR" dirty="0"/>
          </a:p>
          <a:p>
            <a:r>
              <a:rPr lang="pt-BR" dirty="0"/>
              <a:t>Compatibilidade do sistema com o mundo real (H2)</a:t>
            </a:r>
          </a:p>
          <a:p>
            <a:endParaRPr lang="pt-BR" dirty="0"/>
          </a:p>
          <a:p>
            <a:r>
              <a:rPr lang="pt-BR" dirty="0"/>
              <a:t>Controle do usuário e liberdade (H5, H7, H8)</a:t>
            </a:r>
          </a:p>
          <a:p>
            <a:pPr>
              <a:buNone/>
            </a:pPr>
            <a:r>
              <a:rPr lang="pt-BR" dirty="0"/>
              <a:t> </a:t>
            </a:r>
          </a:p>
          <a:p>
            <a:r>
              <a:rPr lang="pt-BR" dirty="0"/>
              <a:t>Consistência e padrões (H4)</a:t>
            </a:r>
          </a:p>
          <a:p>
            <a:endParaRPr lang="pt-BR" dirty="0"/>
          </a:p>
          <a:p>
            <a:r>
              <a:rPr lang="pt-BR" dirty="0"/>
              <a:t>Prevenção de erros  (H6)</a:t>
            </a:r>
          </a:p>
          <a:p>
            <a:endParaRPr lang="pt-BR" dirty="0"/>
          </a:p>
          <a:p>
            <a:r>
              <a:rPr lang="pt-BR" dirty="0"/>
              <a:t>Reconhecimento ao invés de relembrança (H9)</a:t>
            </a:r>
          </a:p>
          <a:p>
            <a:endParaRPr lang="pt-BR" dirty="0"/>
          </a:p>
          <a:p>
            <a:r>
              <a:rPr lang="pt-BR" dirty="0"/>
              <a:t>Flexibilidade e eficiência de uso (H10)</a:t>
            </a:r>
          </a:p>
          <a:p>
            <a:pPr>
              <a:buNone/>
            </a:pPr>
            <a:r>
              <a:rPr lang="pt-BR" dirty="0"/>
              <a:t> </a:t>
            </a:r>
          </a:p>
          <a:p>
            <a:r>
              <a:rPr lang="pt-BR" dirty="0"/>
              <a:t>Estética e design minimalista (H11)</a:t>
            </a:r>
          </a:p>
          <a:p>
            <a:endParaRPr lang="pt-BR" dirty="0"/>
          </a:p>
          <a:p>
            <a:r>
              <a:rPr lang="pt-BR" dirty="0"/>
              <a:t>Ajudar os usuários a reconhecer, diagnosticar e corrigir erros (H3)</a:t>
            </a:r>
          </a:p>
          <a:p>
            <a:endParaRPr lang="pt-BR" dirty="0"/>
          </a:p>
          <a:p>
            <a:r>
              <a:rPr lang="pt-BR" dirty="0"/>
              <a:t>Help e documentação (H12)</a:t>
            </a:r>
          </a:p>
          <a:p>
            <a:endParaRPr lang="pt-BR" dirty="0"/>
          </a:p>
          <a:p>
            <a:pPr lvl="1"/>
            <a:r>
              <a:rPr lang="pt-BR" dirty="0">
                <a:hlinkClick r:id="rId2"/>
              </a:rPr>
              <a:t>https://www.nngroup.com/articles/ten-usability-heuristics/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3"/>
              </a:rPr>
              <a:t>http://designingwebinterfaces.com/6-tips-for-a-great-flex-ux-part-5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b="1" dirty="0"/>
              <a:t>Como Aplicar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Usar um observador.</a:t>
            </a:r>
          </a:p>
          <a:p>
            <a:r>
              <a:rPr lang="pt-BR" dirty="0"/>
              <a:t>Duração de uma sessão de avaliação - ~ 2 horas.</a:t>
            </a:r>
          </a:p>
          <a:p>
            <a:r>
              <a:rPr lang="pt-BR" dirty="0"/>
              <a:t>Percorre a interface diversas vezes inspecionando os diferentes componentes do diálogo e comparando-os com a lista de princípios de usabilidade.</a:t>
            </a:r>
          </a:p>
          <a:p>
            <a:endParaRPr lang="pt-BR" dirty="0"/>
          </a:p>
          <a:p>
            <a:r>
              <a:rPr lang="pt-BR" sz="2200" dirty="0"/>
              <a:t>Heurísticas de Nielsen </a:t>
            </a:r>
          </a:p>
          <a:p>
            <a:pPr lvl="1"/>
            <a:r>
              <a:rPr lang="pt-BR" sz="1800" dirty="0">
                <a:hlinkClick r:id="rId2"/>
              </a:rPr>
              <a:t>https://brasil.uxdesign.cc/10-heur%C3%ADsticas-de-nielsen-para-o-design-de-interface-58d782821840</a:t>
            </a:r>
            <a:endParaRPr lang="pt-BR" sz="18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b="1" dirty="0"/>
              <a:t>Resultado da Avaliação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pt-BR" dirty="0"/>
              <a:t>Lista de problemas de usabilidade da interface com referência aos princípios de usabilidade que foram violados.</a:t>
            </a:r>
          </a:p>
          <a:p>
            <a:r>
              <a:rPr lang="pt-BR" dirty="0"/>
              <a:t>Avaliação  heurística </a:t>
            </a:r>
          </a:p>
          <a:p>
            <a:pPr lvl="1"/>
            <a:r>
              <a:rPr lang="pt-BR" dirty="0"/>
              <a:t>não objetiva prover meios de corrigir os problemas em um </a:t>
            </a:r>
            <a:r>
              <a:rPr lang="pt-BR" i="1" dirty="0"/>
              <a:t>redesign e </a:t>
            </a:r>
          </a:p>
          <a:p>
            <a:pPr lvl="1"/>
            <a:r>
              <a:rPr lang="pt-BR" dirty="0"/>
              <a:t>não levantar os aspectos positivos do design.</a:t>
            </a:r>
          </a:p>
          <a:p>
            <a:r>
              <a:rPr lang="pt-BR" dirty="0"/>
              <a:t>D</a:t>
            </a:r>
            <a:r>
              <a:rPr lang="pt-BR" i="1" dirty="0"/>
              <a:t>ebriefing session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b="1" dirty="0"/>
              <a:t>Graus de Severidade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357298"/>
            <a:ext cx="8229600" cy="488315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Combinação de 3 fatores:</a:t>
            </a:r>
          </a:p>
          <a:p>
            <a:pPr lvl="1"/>
            <a:r>
              <a:rPr lang="pt-BR" dirty="0"/>
              <a:t>Frequência - Comum ou raro?</a:t>
            </a:r>
          </a:p>
          <a:p>
            <a:pPr lvl="1"/>
            <a:r>
              <a:rPr lang="pt-BR" dirty="0"/>
              <a:t>Impacto - Fácil ou difícil para o usuário superá-lo?</a:t>
            </a:r>
          </a:p>
          <a:p>
            <a:pPr lvl="1"/>
            <a:r>
              <a:rPr lang="pt-BR" dirty="0"/>
              <a:t>Persistência - Problema de uma única vez que o usuário pode superar desde que saiba que ele existe ou os usuários serão repetidamente incomodados por ele?</a:t>
            </a:r>
          </a:p>
          <a:p>
            <a:r>
              <a:rPr lang="en-US" dirty="0"/>
              <a:t>Graus de severidade – 1 até 5 (máximo)</a:t>
            </a:r>
            <a:endParaRPr lang="pt-BR" dirty="0"/>
          </a:p>
          <a:p>
            <a:pPr lvl="1"/>
            <a:r>
              <a:rPr lang="pt-BR" dirty="0"/>
              <a:t>“Eu não concordo que isso seja um problema de usabilidade” (1)</a:t>
            </a:r>
          </a:p>
          <a:p>
            <a:pPr lvl="1"/>
            <a:r>
              <a:rPr lang="pt-BR" dirty="0"/>
              <a:t> “É um problema cosmético somente” (2) - precisa ser corrigido somente se sobrar algum tempo no projeto.</a:t>
            </a:r>
          </a:p>
          <a:p>
            <a:pPr lvl="1"/>
            <a:r>
              <a:rPr lang="pt-BR" dirty="0"/>
              <a:t>“Problema de usabilidade menor” (3) - corrigi-lo deve ter prioridade baixa.</a:t>
            </a:r>
          </a:p>
          <a:p>
            <a:pPr lvl="1"/>
            <a:r>
              <a:rPr lang="pt-BR" dirty="0"/>
              <a:t> “Problema de usabilidade grave” (4) - importante corrigi-lo, deve ser dada alta prioridade.</a:t>
            </a:r>
          </a:p>
          <a:p>
            <a:pPr lvl="1"/>
            <a:r>
              <a:rPr lang="pt-BR" dirty="0"/>
              <a:t> “Catástrofe de usabilidade” (5) - a sua correção é imperativa antes do produto ser liberado.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b="1" dirty="0"/>
              <a:t>Conclusões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Avaliadores devem percorrer a interface pelo menos duas vezes:</a:t>
            </a:r>
          </a:p>
          <a:p>
            <a:pPr lvl="1"/>
            <a:r>
              <a:rPr lang="pt-BR" dirty="0"/>
              <a:t>Na primeira focalizar no fluxo e na segunda nos componentes individuais do diálogo;</a:t>
            </a:r>
          </a:p>
          <a:p>
            <a:pPr lvl="1"/>
            <a:r>
              <a:rPr lang="pt-BR" dirty="0"/>
              <a:t>Inspecionar a interface com base na lista de princípios de usabilidade - justificar e detalhar ao máximo todos os problemas detectados;</a:t>
            </a:r>
          </a:p>
          <a:p>
            <a:pPr lvl="1"/>
            <a:r>
              <a:rPr lang="pt-BR" dirty="0"/>
              <a:t>Combinar os problemas encontrados por 3 a 5 avaliadores e fazer com que trabalhem individualmente ( sem que um influencie o outro).</a:t>
            </a:r>
          </a:p>
          <a:p>
            <a:r>
              <a:rPr lang="pt-BR" i="1" dirty="0"/>
              <a:t>Debriefing session</a:t>
            </a:r>
            <a:endParaRPr lang="pt-BR" dirty="0"/>
          </a:p>
          <a:p>
            <a:r>
              <a:rPr lang="pt-BR" dirty="0"/>
              <a:t>Coletar graus de severidade.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73470-C430-43A8-920B-57C61695E3F5}"/>
</file>

<file path=customXml/itemProps2.xml><?xml version="1.0" encoding="utf-8"?>
<ds:datastoreItem xmlns:ds="http://schemas.openxmlformats.org/officeDocument/2006/customXml" ds:itemID="{B03D4F99-12C7-4E40-927A-AA137A63CFB3}"/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692</Words>
  <Application>Microsoft Office PowerPoint</Application>
  <PresentationFormat>Apresentação na tela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Metodologia de Desenvolvimento de Interfaces   Avaliação de Interfaces Inspeção de Usabilidade</vt:lpstr>
      <vt:lpstr>Inspeção de Usabilidade</vt:lpstr>
      <vt:lpstr>Itens de usabilidade:</vt:lpstr>
      <vt:lpstr> Como Conduzir </vt:lpstr>
      <vt:lpstr>Heurísticas de Usabilidade </vt:lpstr>
      <vt:lpstr> Como Aplicar </vt:lpstr>
      <vt:lpstr> Resultado da Avaliação </vt:lpstr>
      <vt:lpstr> Graus de Severidade </vt:lpstr>
      <vt:lpstr> Conclusões 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interfaces</dc:title>
  <dc:creator>Patricia</dc:creator>
  <cp:lastModifiedBy>Patricia de Bassi</cp:lastModifiedBy>
  <cp:revision>28</cp:revision>
  <dcterms:created xsi:type="dcterms:W3CDTF">2014-05-13T21:20:49Z</dcterms:created>
  <dcterms:modified xsi:type="dcterms:W3CDTF">2024-06-04T20:37:31Z</dcterms:modified>
</cp:coreProperties>
</file>