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1" r:id="rId9"/>
    <p:sldId id="272" r:id="rId10"/>
    <p:sldId id="261" r:id="rId11"/>
    <p:sldId id="281" r:id="rId12"/>
    <p:sldId id="262" r:id="rId13"/>
    <p:sldId id="279" r:id="rId14"/>
    <p:sldId id="263" r:id="rId15"/>
    <p:sldId id="280" r:id="rId16"/>
    <p:sldId id="264" r:id="rId17"/>
    <p:sldId id="265" r:id="rId18"/>
    <p:sldId id="266" r:id="rId19"/>
    <p:sldId id="267" r:id="rId20"/>
    <p:sldId id="273" r:id="rId21"/>
    <p:sldId id="268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2FC-9E08-4052-9201-06FE8FFB0368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27F-2201-4805-B8AA-7A248DA8CC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2FC-9E08-4052-9201-06FE8FFB0368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27F-2201-4805-B8AA-7A248DA8CC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2FC-9E08-4052-9201-06FE8FFB0368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27F-2201-4805-B8AA-7A248DA8CC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2FC-9E08-4052-9201-06FE8FFB0368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27F-2201-4805-B8AA-7A248DA8CC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2FC-9E08-4052-9201-06FE8FFB0368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27F-2201-4805-B8AA-7A248DA8CC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2FC-9E08-4052-9201-06FE8FFB0368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27F-2201-4805-B8AA-7A248DA8CC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2FC-9E08-4052-9201-06FE8FFB0368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27F-2201-4805-B8AA-7A248DA8CC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2FC-9E08-4052-9201-06FE8FFB0368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27F-2201-4805-B8AA-7A248DA8CC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2FC-9E08-4052-9201-06FE8FFB0368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27F-2201-4805-B8AA-7A248DA8CC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2FC-9E08-4052-9201-06FE8FFB0368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27F-2201-4805-B8AA-7A248DA8CC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2FC-9E08-4052-9201-06FE8FFB0368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27F-2201-4805-B8AA-7A248DA8CC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72FC-9E08-4052-9201-06FE8FFB0368}" type="datetimeFigureOut">
              <a:rPr lang="pt-BR" smtClean="0"/>
              <a:pPr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127F-2201-4805-B8AA-7A248DA8CC6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1826" y="891540"/>
            <a:ext cx="8242174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4620" y="1660121"/>
            <a:ext cx="7217553" cy="330549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3700"/>
              <a:t>Metodologia de Desenvolvimento de Interfaces </a:t>
            </a:r>
            <a:br>
              <a:rPr lang="pt-BR" sz="3700"/>
            </a:br>
            <a:br>
              <a:rPr lang="pt-BR" sz="3700"/>
            </a:br>
            <a:r>
              <a:rPr lang="pt-BR" sz="3700"/>
              <a:t>Etapa 1 – Análise</a:t>
            </a:r>
            <a:br>
              <a:rPr lang="pt-BR" sz="3700"/>
            </a:br>
            <a:br>
              <a:rPr lang="pt-BR" sz="3700"/>
            </a:br>
            <a:r>
              <a:rPr lang="pt-BR" sz="3700"/>
              <a:t>Análise e modelagem de tarefas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4619" y="4965614"/>
            <a:ext cx="7217553" cy="83445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endParaRPr lang="pt-BR" sz="1500"/>
          </a:p>
          <a:p>
            <a:pPr algn="l">
              <a:lnSpc>
                <a:spcPct val="90000"/>
              </a:lnSpc>
            </a:pPr>
            <a:endParaRPr lang="pt-BR" sz="1500"/>
          </a:p>
          <a:p>
            <a:pPr algn="l">
              <a:lnSpc>
                <a:spcPct val="90000"/>
              </a:lnSpc>
            </a:pPr>
            <a:r>
              <a:rPr lang="pt-BR" sz="1500" err="1"/>
              <a:t>Profa</a:t>
            </a:r>
            <a:r>
              <a:rPr lang="pt-BR" sz="1500"/>
              <a:t>. Patricia Rucker de Bassi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pt-BR" dirty="0"/>
              <a:t>Questionamento Sistemático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realizadas diversas questões/perguntas sobre cada componente da narrativa. </a:t>
            </a:r>
          </a:p>
          <a:p>
            <a:r>
              <a:rPr lang="pt-BR" dirty="0"/>
              <a:t>As respostas a estas questões/perguntas servem de ponte entre uma idéia e outra, e revelam novas conexões cruciais para o entendimento preciso da narrativa.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70534A-F62B-44FB-9589-27171ECC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42900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Etapa 1 - Análise</a:t>
            </a:r>
          </a:p>
          <a:p>
            <a:r>
              <a:rPr lang="pt-BR" sz="4000" dirty="0">
                <a:solidFill>
                  <a:schemeClr val="tx1"/>
                </a:solidFill>
              </a:rPr>
              <a:t>Análise e Modelagem de Tarefas</a:t>
            </a:r>
          </a:p>
          <a:p>
            <a:endParaRPr lang="pt-BR" sz="4000" dirty="0">
              <a:solidFill>
                <a:schemeClr val="tx1"/>
              </a:solidFill>
            </a:endParaRPr>
          </a:p>
          <a:p>
            <a:pPr algn="ctr"/>
            <a:r>
              <a:rPr lang="pt-BR" sz="4000" u="sng" dirty="0">
                <a:solidFill>
                  <a:schemeClr val="tx1"/>
                </a:solidFill>
              </a:rPr>
              <a:t>Passos da Técnica</a:t>
            </a:r>
          </a:p>
          <a:p>
            <a:pPr algn="ctr"/>
            <a:r>
              <a:rPr lang="pt-BR" sz="4000" dirty="0">
                <a:solidFill>
                  <a:schemeClr val="tx1"/>
                </a:solidFill>
              </a:rPr>
              <a:t>Cenários + Questionamento Sistemático + GOMS</a:t>
            </a:r>
          </a:p>
        </p:txBody>
      </p:sp>
    </p:spTree>
    <p:extLst>
      <p:ext uri="{BB962C8B-B14F-4D97-AF65-F5344CB8AC3E}">
        <p14:creationId xmlns:p14="http://schemas.microsoft.com/office/powerpoint/2010/main" val="62186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pt-BR" dirty="0"/>
              <a:t>Passos da técnica: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1. </a:t>
            </a:r>
            <a:r>
              <a:rPr lang="pt-BR" b="1" dirty="0">
                <a:solidFill>
                  <a:srgbClr val="FFC000"/>
                </a:solidFill>
              </a:rPr>
              <a:t>Geração do cenário</a:t>
            </a:r>
            <a:r>
              <a:rPr lang="pt-BR" dirty="0">
                <a:solidFill>
                  <a:srgbClr val="FFC000"/>
                </a:solidFill>
              </a:rPr>
              <a:t>. </a:t>
            </a:r>
          </a:p>
          <a:p>
            <a:pPr lvl="1"/>
            <a:r>
              <a:rPr lang="pt-BR" dirty="0"/>
              <a:t>As narrativas que compõem o cenário devem ser escritas pelo especialista no domínio (usuário). </a:t>
            </a:r>
          </a:p>
          <a:p>
            <a:pPr lvl="1"/>
            <a:r>
              <a:rPr lang="pt-BR" dirty="0"/>
              <a:t>O analista pode motivá-lo fazendo perguntas como num processo convencional de entrevista. </a:t>
            </a:r>
          </a:p>
          <a:p>
            <a:pPr>
              <a:buNone/>
            </a:pPr>
            <a:r>
              <a:rPr lang="pt-BR" dirty="0"/>
              <a:t>2. </a:t>
            </a:r>
            <a:r>
              <a:rPr lang="pt-BR" b="1" dirty="0">
                <a:solidFill>
                  <a:srgbClr val="FFC000"/>
                </a:solidFill>
              </a:rPr>
              <a:t>Elaboração da rede de proposições</a:t>
            </a:r>
            <a:r>
              <a:rPr lang="pt-BR" dirty="0">
                <a:solidFill>
                  <a:srgbClr val="FFC000"/>
                </a:solidFill>
              </a:rPr>
              <a:t>. </a:t>
            </a:r>
          </a:p>
          <a:p>
            <a:pPr marL="514350" indent="-514350">
              <a:buNone/>
            </a:pPr>
            <a:r>
              <a:rPr lang="pt-BR" dirty="0"/>
              <a:t>	- </a:t>
            </a:r>
            <a:r>
              <a:rPr lang="pt-BR" sz="2800" dirty="0"/>
              <a:t>As narrativas devem ser simplificadas e expressas através de proposições. </a:t>
            </a:r>
          </a:p>
          <a:p>
            <a:pPr marL="514350" indent="-514350">
              <a:buNone/>
            </a:pPr>
            <a:r>
              <a:rPr lang="pt-BR" sz="2800" dirty="0"/>
              <a:t>	- Frases no formato: 	  Ator + ação + objeto</a:t>
            </a:r>
          </a:p>
          <a:p>
            <a:pPr marL="514350" indent="-514350">
              <a:buNone/>
            </a:pPr>
            <a:r>
              <a:rPr lang="pt-BR" dirty="0"/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1. Geração de cenários</a:t>
            </a:r>
          </a:p>
          <a:p>
            <a:pPr marL="742950" lvl="2" indent="-342900"/>
            <a:r>
              <a:rPr lang="pt-BR" dirty="0"/>
              <a:t>“Eu quero sacar R$100,00. Eu insiro o cartão do banco no caixa eletrônico, pressiono o botão de saque rápido, digito minha senha, retiro o dinheiro e o cartão”.</a:t>
            </a:r>
          </a:p>
          <a:p>
            <a:pPr marL="0" lvl="1" indent="0">
              <a:buNone/>
            </a:pPr>
            <a:r>
              <a:rPr lang="pt-BR" dirty="0"/>
              <a:t>2. Elaboração da rede de proposições</a:t>
            </a:r>
          </a:p>
          <a:p>
            <a:pPr marL="857250" lvl="2" indent="-457200"/>
            <a:r>
              <a:rPr lang="pt-BR" dirty="0"/>
              <a:t>“cliente insere cartão no caixa eletrônico”; </a:t>
            </a:r>
          </a:p>
          <a:p>
            <a:pPr marL="857250" lvl="2" indent="-457200"/>
            <a:r>
              <a:rPr lang="pt-BR" dirty="0"/>
              <a:t>“cliente pressiona botão de saque rápido”; </a:t>
            </a:r>
          </a:p>
          <a:p>
            <a:pPr marL="857250" lvl="2" indent="-457200"/>
            <a:r>
              <a:rPr lang="pt-BR" dirty="0"/>
              <a:t>“cliente digita senha”; </a:t>
            </a:r>
          </a:p>
          <a:p>
            <a:pPr marL="857250" lvl="2" indent="-457200"/>
            <a:r>
              <a:rPr lang="pt-BR" dirty="0"/>
              <a:t>“cliente pega dinheiro”; </a:t>
            </a:r>
          </a:p>
          <a:p>
            <a:pPr marL="857250" lvl="2" indent="-457200"/>
            <a:r>
              <a:rPr lang="pt-BR" dirty="0"/>
              <a:t>“cliente retira cartão”.</a:t>
            </a:r>
          </a:p>
          <a:p>
            <a:pPr marL="457200" lvl="1" indent="-457200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50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da técnica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3. </a:t>
            </a:r>
            <a:r>
              <a:rPr lang="pt-BR" b="1" dirty="0">
                <a:solidFill>
                  <a:srgbClr val="FFC000"/>
                </a:solidFill>
              </a:rPr>
              <a:t>Análise</a:t>
            </a:r>
            <a:r>
              <a:rPr lang="pt-BR" dirty="0">
                <a:solidFill>
                  <a:srgbClr val="FFC000"/>
                </a:solidFill>
              </a:rPr>
              <a:t>. </a:t>
            </a:r>
          </a:p>
          <a:p>
            <a:pPr>
              <a:buNone/>
            </a:pPr>
            <a:r>
              <a:rPr lang="pt-BR" dirty="0"/>
              <a:t>		- A partir das proposições, pode-se determinar o perfil</a:t>
            </a:r>
          </a:p>
          <a:p>
            <a:pPr lvl="2">
              <a:buNone/>
            </a:pPr>
            <a:r>
              <a:rPr lang="pt-BR" u="sng" dirty="0"/>
              <a:t>das tarefas </a:t>
            </a:r>
            <a:r>
              <a:rPr lang="pt-BR" dirty="0"/>
              <a:t>(ações e objetos) e</a:t>
            </a:r>
          </a:p>
          <a:p>
            <a:pPr lvl="2">
              <a:buNone/>
            </a:pPr>
            <a:r>
              <a:rPr lang="pt-BR" u="sng" dirty="0"/>
              <a:t>dos usuários </a:t>
            </a:r>
            <a:r>
              <a:rPr lang="pt-BR" dirty="0"/>
              <a:t>(agentes das ações).</a:t>
            </a:r>
          </a:p>
          <a:p>
            <a:pPr>
              <a:buNone/>
            </a:pPr>
            <a:r>
              <a:rPr lang="pt-BR" dirty="0"/>
              <a:t>4. </a:t>
            </a:r>
            <a:r>
              <a:rPr lang="pt-BR" b="1" dirty="0">
                <a:solidFill>
                  <a:srgbClr val="FFC000"/>
                </a:solidFill>
              </a:rPr>
              <a:t>Questionamento sistemático</a:t>
            </a:r>
            <a:r>
              <a:rPr lang="pt-BR" dirty="0">
                <a:solidFill>
                  <a:srgbClr val="FFC000"/>
                </a:solidFill>
              </a:rPr>
              <a:t>. </a:t>
            </a:r>
          </a:p>
          <a:p>
            <a:pPr>
              <a:buNone/>
            </a:pPr>
            <a:r>
              <a:rPr lang="pt-BR" dirty="0"/>
              <a:t>		- Novas proposições podem ser elaboradas através de questões que são feitas sobre elementos das proposições anteriores, num processo iterativo.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Geração de cenários</a:t>
            </a:r>
          </a:p>
          <a:p>
            <a:pPr marL="400050" lvl="2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“Eu quero sacar R$100,00. Eu insiro o cartão do banco no caixa eletrônico, pressiono o botão de saque rápido, digito minha senha, retiro o dinheiro e o cartão”.</a:t>
            </a:r>
          </a:p>
          <a:p>
            <a:pPr marL="0" lvl="1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2. Elaboração da rede de proposições</a:t>
            </a:r>
          </a:p>
          <a:p>
            <a:pPr marL="400050" lvl="2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“cliente insere cartão no caixa eletrônico”; </a:t>
            </a:r>
          </a:p>
          <a:p>
            <a:pPr marL="400050" lvl="2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“cliente pressiona botão de saque rápido”; </a:t>
            </a:r>
          </a:p>
          <a:p>
            <a:pPr marL="400050" lvl="2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“cliente digita senha”; </a:t>
            </a:r>
          </a:p>
          <a:p>
            <a:pPr marL="400050" lvl="2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“cliente pega dinheiro”; </a:t>
            </a:r>
          </a:p>
          <a:p>
            <a:pPr marL="400050" lvl="2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“cliente retira cartão”.</a:t>
            </a:r>
          </a:p>
          <a:p>
            <a:pPr marL="0" lvl="1" indent="0">
              <a:buNone/>
            </a:pPr>
            <a:r>
              <a:rPr lang="pt-BR" dirty="0"/>
              <a:t>3</a:t>
            </a:r>
            <a:r>
              <a:rPr lang="pt-BR" sz="3100" dirty="0"/>
              <a:t>. Análise</a:t>
            </a:r>
          </a:p>
          <a:p>
            <a:pPr marL="400050" lvl="2" indent="0">
              <a:buNone/>
            </a:pPr>
            <a:r>
              <a:rPr lang="pt-BR" sz="3100" dirty="0"/>
              <a:t>Perfil das tarefas (ações e objetos)</a:t>
            </a:r>
          </a:p>
          <a:p>
            <a:pPr marL="400050" lvl="2" indent="0">
              <a:buNone/>
            </a:pPr>
            <a:r>
              <a:rPr lang="pt-BR" sz="3100" dirty="0"/>
              <a:t>	inserir cartão; pressionar botão; digitar senha; clicar nas   </a:t>
            </a:r>
          </a:p>
          <a:p>
            <a:pPr marL="400050" lvl="2" indent="0">
              <a:buNone/>
            </a:pPr>
            <a:r>
              <a:rPr lang="pt-BR" sz="3100" dirty="0"/>
              <a:t>        opções desejadas; clicar OK</a:t>
            </a:r>
          </a:p>
          <a:p>
            <a:pPr marL="400050" lvl="2" indent="0">
              <a:buNone/>
            </a:pPr>
            <a:r>
              <a:rPr lang="pt-BR" sz="3100" dirty="0"/>
              <a:t>Usuário (agente das ações) </a:t>
            </a:r>
          </a:p>
          <a:p>
            <a:pPr marL="400050" lvl="2" indent="0">
              <a:buNone/>
            </a:pPr>
            <a:r>
              <a:rPr lang="pt-BR" sz="3100" dirty="0"/>
              <a:t>	cliente</a:t>
            </a:r>
          </a:p>
          <a:p>
            <a:pPr marL="0" lvl="1" indent="0">
              <a:buNone/>
            </a:pPr>
            <a:r>
              <a:rPr lang="pt-BR" sz="3100" dirty="0"/>
              <a:t>4. Questionamentos sistemáticos</a:t>
            </a:r>
          </a:p>
          <a:p>
            <a:pPr marL="457200" lvl="1" indent="-457200"/>
            <a:endParaRPr lang="pt-BR" dirty="0"/>
          </a:p>
          <a:p>
            <a:pPr marL="457200" lvl="1" indent="-457200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20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pt-BR" dirty="0"/>
              <a:t>Tipos de questões: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/>
              <a:t>· </a:t>
            </a:r>
            <a:r>
              <a:rPr lang="pt-BR" b="1" dirty="0"/>
              <a:t>Por que… ? </a:t>
            </a:r>
          </a:p>
          <a:p>
            <a:pPr>
              <a:buNone/>
            </a:pPr>
            <a:r>
              <a:rPr lang="pt-BR" b="1" dirty="0"/>
              <a:t>	</a:t>
            </a:r>
            <a:r>
              <a:rPr lang="pt-BR" dirty="0"/>
              <a:t>Estas questões visam revelar </a:t>
            </a:r>
            <a:r>
              <a:rPr lang="pt-BR" u="sng" dirty="0"/>
              <a:t>consequências</a:t>
            </a:r>
            <a:r>
              <a:rPr lang="pt-BR" dirty="0"/>
              <a:t> e </a:t>
            </a:r>
            <a:r>
              <a:rPr lang="pt-BR" u="sng" dirty="0"/>
              <a:t>causas</a:t>
            </a:r>
            <a:r>
              <a:rPr lang="pt-BR" dirty="0"/>
              <a:t> a respeito de eventos da narrativa.</a:t>
            </a:r>
          </a:p>
          <a:p>
            <a:pPr>
              <a:buNone/>
            </a:pPr>
            <a:r>
              <a:rPr lang="pt-BR" dirty="0"/>
              <a:t>· </a:t>
            </a:r>
            <a:r>
              <a:rPr lang="pt-BR" b="1" dirty="0"/>
              <a:t>Como… ? </a:t>
            </a:r>
            <a:endParaRPr lang="pt-BR" dirty="0"/>
          </a:p>
          <a:p>
            <a:pPr>
              <a:buNone/>
            </a:pPr>
            <a:r>
              <a:rPr lang="pt-BR" dirty="0"/>
              <a:t>	Estas questões oferecem </a:t>
            </a:r>
            <a:r>
              <a:rPr lang="pt-BR" u="sng" dirty="0"/>
              <a:t>maiores detalhes </a:t>
            </a:r>
            <a:r>
              <a:rPr lang="pt-BR" dirty="0"/>
              <a:t>a respeito de determinados eventos, permitindo determinar sub-tarefas e maiores detalhes sobre a interação.</a:t>
            </a:r>
          </a:p>
          <a:p>
            <a:pPr>
              <a:buNone/>
            </a:pPr>
            <a:r>
              <a:rPr lang="pt-BR" dirty="0"/>
              <a:t>· </a:t>
            </a:r>
            <a:r>
              <a:rPr lang="pt-BR" b="1" dirty="0"/>
              <a:t>O que é … ? </a:t>
            </a:r>
          </a:p>
          <a:p>
            <a:pPr>
              <a:buNone/>
            </a:pPr>
            <a:r>
              <a:rPr lang="pt-BR" b="1" dirty="0"/>
              <a:t>	</a:t>
            </a:r>
            <a:r>
              <a:rPr lang="pt-BR" dirty="0"/>
              <a:t>Questões deste tipo podem ser feitas sobre objetos, e </a:t>
            </a:r>
            <a:r>
              <a:rPr lang="pt-BR" u="sng" dirty="0"/>
              <a:t>revelam atributos </a:t>
            </a:r>
            <a:r>
              <a:rPr lang="pt-BR" dirty="0"/>
              <a:t>e </a:t>
            </a:r>
            <a:r>
              <a:rPr lang="pt-BR" u="sng" dirty="0"/>
              <a:t>hierarquias de objetos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· </a:t>
            </a:r>
            <a:r>
              <a:rPr lang="pt-BR" b="1" dirty="0"/>
              <a:t>Então “isto é”/”ocorre assim”?</a:t>
            </a:r>
          </a:p>
          <a:p>
            <a:pPr>
              <a:buNone/>
            </a:pPr>
            <a:r>
              <a:rPr lang="pt-BR" b="1" dirty="0"/>
              <a:t>	</a:t>
            </a:r>
            <a:r>
              <a:rPr lang="pt-BR" dirty="0"/>
              <a:t>Perguntas de </a:t>
            </a:r>
            <a:r>
              <a:rPr lang="pt-BR" u="sng" dirty="0"/>
              <a:t>verificação</a:t>
            </a:r>
            <a:r>
              <a:rPr lang="pt-BR" dirty="0"/>
              <a:t> podem ser feitas para saber se as proposições estão sendo entendidas corretamente. </a:t>
            </a:r>
          </a:p>
          <a:p>
            <a:pPr>
              <a:buNone/>
            </a:pPr>
            <a:r>
              <a:rPr lang="pt-BR" dirty="0"/>
              <a:t>	Esta pergunta têm resposta </a:t>
            </a:r>
            <a:r>
              <a:rPr lang="pt-BR" i="1" dirty="0"/>
              <a:t>sim </a:t>
            </a:r>
            <a:r>
              <a:rPr lang="pt-BR" dirty="0"/>
              <a:t>ou </a:t>
            </a:r>
            <a:r>
              <a:rPr lang="pt-BR" i="1" dirty="0"/>
              <a:t>não</a:t>
            </a:r>
            <a:r>
              <a:rPr lang="pt-BR" dirty="0"/>
              <a:t>. 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GOMS </a:t>
            </a:r>
            <a:br>
              <a:rPr lang="pt-BR" b="1" dirty="0"/>
            </a:br>
            <a:r>
              <a:rPr lang="pt-BR" sz="3100" dirty="0"/>
              <a:t>(</a:t>
            </a:r>
            <a:r>
              <a:rPr lang="pt-BR" sz="3100" i="1" dirty="0" err="1"/>
              <a:t>Goals</a:t>
            </a:r>
            <a:r>
              <a:rPr lang="pt-BR" sz="3100" i="1" dirty="0"/>
              <a:t>, </a:t>
            </a:r>
            <a:r>
              <a:rPr lang="pt-BR" sz="3100" i="1" dirty="0" err="1"/>
              <a:t>Operators</a:t>
            </a:r>
            <a:r>
              <a:rPr lang="pt-BR" sz="3100" i="1" dirty="0"/>
              <a:t>, </a:t>
            </a:r>
            <a:r>
              <a:rPr lang="pt-BR" sz="3100" i="1" dirty="0" err="1"/>
              <a:t>Methods</a:t>
            </a:r>
            <a:r>
              <a:rPr lang="pt-BR" sz="3100" i="1" dirty="0"/>
              <a:t>, </a:t>
            </a:r>
            <a:r>
              <a:rPr lang="pt-BR" sz="3100" i="1" dirty="0" err="1"/>
              <a:t>and</a:t>
            </a:r>
            <a:r>
              <a:rPr lang="pt-BR" sz="3100" i="1" dirty="0"/>
              <a:t> </a:t>
            </a:r>
            <a:r>
              <a:rPr lang="pt-BR" sz="3100" i="1" dirty="0" err="1"/>
              <a:t>Selection</a:t>
            </a:r>
            <a:r>
              <a:rPr lang="pt-BR" sz="3100" i="1" dirty="0"/>
              <a:t> </a:t>
            </a:r>
            <a:r>
              <a:rPr lang="pt-BR" sz="3100" i="1" dirty="0" err="1"/>
              <a:t>Rules</a:t>
            </a:r>
            <a:r>
              <a:rPr lang="pt-BR" sz="3100" i="1" dirty="0"/>
              <a:t>)</a:t>
            </a:r>
            <a:endParaRPr lang="pt-BR" sz="3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Este modelo pretende representar o comportamento dinâmico da interação com o computador, com base num modelo do comportamento humano que possui três subsistemas de interação: </a:t>
            </a:r>
          </a:p>
          <a:p>
            <a:pPr lvl="1"/>
            <a:r>
              <a:rPr lang="pt-BR" dirty="0"/>
              <a:t>o </a:t>
            </a:r>
            <a:r>
              <a:rPr lang="pt-BR" b="1" dirty="0"/>
              <a:t>perceptual </a:t>
            </a:r>
            <a:r>
              <a:rPr lang="pt-BR" dirty="0"/>
              <a:t>(auditivo e visual), </a:t>
            </a:r>
          </a:p>
          <a:p>
            <a:pPr lvl="1"/>
            <a:r>
              <a:rPr lang="pt-BR" dirty="0"/>
              <a:t>o </a:t>
            </a:r>
            <a:r>
              <a:rPr lang="pt-BR" b="1" dirty="0"/>
              <a:t>motor </a:t>
            </a:r>
            <a:r>
              <a:rPr lang="pt-BR" dirty="0"/>
              <a:t>(movimentos braço-mão-dedo e cabeça-olho), </a:t>
            </a:r>
          </a:p>
          <a:p>
            <a:pPr lvl="1"/>
            <a:r>
              <a:rPr lang="pt-BR" dirty="0"/>
              <a:t>e </a:t>
            </a:r>
            <a:r>
              <a:rPr lang="pt-BR" b="1" dirty="0"/>
              <a:t>cognitivo </a:t>
            </a:r>
            <a:r>
              <a:rPr lang="pt-BR" dirty="0"/>
              <a:t>(tomadas de decisão e acesso a memória).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pt-BR" sz="2800" dirty="0"/>
              <a:t>Este comportamento é definido por: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§ </a:t>
            </a:r>
            <a:r>
              <a:rPr lang="pt-BR" b="1" dirty="0">
                <a:solidFill>
                  <a:srgbClr val="FFC000"/>
                </a:solidFill>
              </a:rPr>
              <a:t>metas</a:t>
            </a:r>
            <a:r>
              <a:rPr lang="pt-BR" b="1" dirty="0"/>
              <a:t> </a:t>
            </a:r>
            <a:r>
              <a:rPr lang="pt-BR" dirty="0"/>
              <a:t>(</a:t>
            </a:r>
            <a:r>
              <a:rPr lang="pt-BR" i="1" dirty="0" err="1"/>
              <a:t>goals</a:t>
            </a:r>
            <a:r>
              <a:rPr lang="pt-BR" dirty="0"/>
              <a:t>), que podem ser decompostas numa hierarquia de sub-metas;</a:t>
            </a:r>
          </a:p>
          <a:p>
            <a:r>
              <a:rPr lang="pt-BR" dirty="0"/>
              <a:t>§ </a:t>
            </a:r>
            <a:r>
              <a:rPr lang="pt-BR" b="1" dirty="0">
                <a:solidFill>
                  <a:srgbClr val="FFC000"/>
                </a:solidFill>
              </a:rPr>
              <a:t>operadores</a:t>
            </a:r>
            <a:r>
              <a:rPr lang="pt-BR" b="1" dirty="0"/>
              <a:t> </a:t>
            </a:r>
            <a:r>
              <a:rPr lang="pt-BR" dirty="0"/>
              <a:t>(</a:t>
            </a:r>
            <a:r>
              <a:rPr lang="pt-BR" i="1" dirty="0" err="1"/>
              <a:t>operators</a:t>
            </a:r>
            <a:r>
              <a:rPr lang="pt-BR" dirty="0"/>
              <a:t>), que são os atos perceptivos, motores ou cognitivos básicos que os usuários devem executar para afetar o ambiente da tarefa;</a:t>
            </a:r>
          </a:p>
          <a:p>
            <a:r>
              <a:rPr lang="pt-BR" dirty="0"/>
              <a:t>§ </a:t>
            </a:r>
            <a:r>
              <a:rPr lang="pt-BR" b="1" dirty="0">
                <a:solidFill>
                  <a:srgbClr val="FFC000"/>
                </a:solidFill>
              </a:rPr>
              <a:t>métodos</a:t>
            </a:r>
            <a:r>
              <a:rPr lang="pt-BR" b="1" dirty="0"/>
              <a:t> </a:t>
            </a:r>
            <a:r>
              <a:rPr lang="pt-BR" dirty="0"/>
              <a:t>(</a:t>
            </a:r>
            <a:r>
              <a:rPr lang="pt-BR" i="1" dirty="0" err="1"/>
              <a:t>methods</a:t>
            </a:r>
            <a:r>
              <a:rPr lang="pt-BR" dirty="0"/>
              <a:t>), que são sequências de passos para se atingir uma meta; e</a:t>
            </a:r>
          </a:p>
          <a:p>
            <a:r>
              <a:rPr lang="pt-BR" dirty="0"/>
              <a:t>§ </a:t>
            </a:r>
            <a:r>
              <a:rPr lang="pt-BR" b="1" dirty="0">
                <a:solidFill>
                  <a:srgbClr val="FFC000"/>
                </a:solidFill>
              </a:rPr>
              <a:t>regras de seleção </a:t>
            </a:r>
            <a:r>
              <a:rPr lang="pt-BR" dirty="0"/>
              <a:t>(</a:t>
            </a:r>
            <a:r>
              <a:rPr lang="pt-BR" i="1" dirty="0" err="1"/>
              <a:t>selection</a:t>
            </a:r>
            <a:r>
              <a:rPr lang="pt-BR" i="1" dirty="0"/>
              <a:t> </a:t>
            </a:r>
            <a:r>
              <a:rPr lang="pt-BR" i="1" dirty="0" err="1"/>
              <a:t>rules</a:t>
            </a:r>
            <a:r>
              <a:rPr lang="pt-BR" dirty="0"/>
              <a:t>), expressões do tipo “condição–ação”, que devem ser utilizadas para selecionar um determinado método para atingir uma meta, sempre que houver mais de um método disponível para tanto.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pt-BR" sz="2800" dirty="0"/>
              <a:t>Procedimento para condução da análise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1. Faça a análise </a:t>
            </a:r>
            <a:r>
              <a:rPr lang="pt-BR" i="1" dirty="0" err="1"/>
              <a:t>top-down</a:t>
            </a:r>
            <a:r>
              <a:rPr lang="pt-BR" dirty="0"/>
              <a:t>. Comece pelas metas mais gerais, e vá acrescentando detalhes em direção às mais específicas.</a:t>
            </a:r>
          </a:p>
          <a:p>
            <a:pPr>
              <a:buNone/>
            </a:pPr>
            <a:r>
              <a:rPr lang="pt-BR" dirty="0"/>
              <a:t>2. Use termos gerais para descrever metas. Não use termos específicos de interfaces.</a:t>
            </a:r>
          </a:p>
          <a:p>
            <a:pPr>
              <a:buNone/>
            </a:pPr>
            <a:r>
              <a:rPr lang="pt-BR" dirty="0"/>
              <a:t>3. Examine todas as metas antes de subdividi-las. Isto facilita o reuso de metas.</a:t>
            </a:r>
          </a:p>
          <a:p>
            <a:pPr>
              <a:buNone/>
            </a:pPr>
            <a:r>
              <a:rPr lang="pt-BR" dirty="0"/>
              <a:t>4. Considere todos os cenários de tarefas. Utilize regras de seleção para representar alternativas.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da análise de tarefas é fornecer ao designer a visão dos usuários das tarefas que eles precisam realizar. </a:t>
            </a:r>
          </a:p>
          <a:p>
            <a:r>
              <a:rPr lang="pt-BR" dirty="0"/>
              <a:t>A modelagem de tarefas consiste em formalizar estas tarefas de forma a mapeá-las na interface gráfica.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pt-BR" sz="2800" dirty="0"/>
              <a:t>Procedimento para condução da análise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5. Use sentenças simples para especificar as metas. Estruturas complexas indicam a necessidade de decompor uma meta em sub-metas.</a:t>
            </a:r>
          </a:p>
          <a:p>
            <a:pPr>
              <a:buNone/>
            </a:pPr>
            <a:r>
              <a:rPr lang="pt-BR" dirty="0"/>
              <a:t>6. Retire os passos de um método que sejam operadores. Os operadores são dependentes da interface, e não são tratados no modelo GOMS simplificado.</a:t>
            </a:r>
          </a:p>
          <a:p>
            <a:pPr>
              <a:buNone/>
            </a:pPr>
            <a:r>
              <a:rPr lang="pt-BR" dirty="0"/>
              <a:t>7. Pare a decomposição no limite do design da interface. A modelagem GOMS deve terminar quando as descrições estiverem tão detalhadas que os métodos sejam operadores ou envolvam pressuposições de </a:t>
            </a:r>
            <a:r>
              <a:rPr lang="pt-BR" i="1" dirty="0"/>
              <a:t>design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r>
              <a:rPr lang="pt-BR" dirty="0"/>
              <a:t>Para aplicações com múltiplas funções de usuários, temos algumas orientações específicas: </a:t>
            </a:r>
          </a:p>
          <a:p>
            <a:pPr lvl="1"/>
            <a:r>
              <a:rPr lang="pt-BR" dirty="0"/>
              <a:t>Inicie especificando metas de alto nível	 para cada função de usuário.</a:t>
            </a:r>
          </a:p>
          <a:p>
            <a:pPr lvl="1"/>
            <a:r>
              <a:rPr lang="pt-BR" dirty="0"/>
              <a:t>Se uma meta for compartilhada por mais de uma função de usuário, identifique estas funções de usuário ao definir a meta. </a:t>
            </a:r>
          </a:p>
          <a:p>
            <a:pPr lvl="1"/>
            <a:r>
              <a:rPr lang="pt-BR" dirty="0"/>
              <a:t>Isto torna-se desnecessário se a meta for compartilhada por todas as funções de	usuário.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— Modelagem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Cenário - Para o nosso sistema de bibliotecas, um cenário de uso típico seria:</a:t>
            </a:r>
          </a:p>
          <a:p>
            <a:pPr marL="0" indent="0">
              <a:buNone/>
            </a:pPr>
            <a:r>
              <a:rPr lang="pt-BR" sz="3000" dirty="0">
                <a:solidFill>
                  <a:srgbClr val="0070C0"/>
                </a:solidFill>
              </a:rPr>
              <a:t>“Um aluno chega na biblioteca para procurar livros-texto das disciplinas que está frequentando. </a:t>
            </a:r>
            <a:r>
              <a:rPr lang="pt-BR" sz="3000">
                <a:solidFill>
                  <a:srgbClr val="0070C0"/>
                </a:solidFill>
              </a:rPr>
              <a:t>Ele acessa o </a:t>
            </a:r>
            <a:r>
              <a:rPr lang="pt-BR" sz="3000" dirty="0">
                <a:solidFill>
                  <a:srgbClr val="0070C0"/>
                </a:solidFill>
              </a:rPr>
              <a:t>sistema e seleciona </a:t>
            </a:r>
            <a:r>
              <a:rPr lang="pt-BR" sz="3000">
                <a:solidFill>
                  <a:srgbClr val="0070C0"/>
                </a:solidFill>
              </a:rPr>
              <a:t>as disciplinas, </a:t>
            </a:r>
            <a:r>
              <a:rPr lang="pt-BR" sz="3000" dirty="0">
                <a:solidFill>
                  <a:srgbClr val="0070C0"/>
                </a:solidFill>
              </a:rPr>
              <a:t>e obtém uma lista de todos os livros-texto e sua localização na biblioteca. Seleciona a opção de ‘bibliografia complementar’, e uma nova lista de livros e artigos lhe é apresentada. Ele então manda imprimir todas as referências encontradas.”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57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– modelagem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 nosso sistema de biblioteca, teríamos as seguintes funções de usuário (FU): </a:t>
            </a:r>
          </a:p>
          <a:p>
            <a:r>
              <a:rPr lang="pt-BR" dirty="0"/>
              <a:t>FU1 (</a:t>
            </a:r>
            <a:r>
              <a:rPr lang="pt-BR" dirty="0">
                <a:solidFill>
                  <a:schemeClr val="accent6"/>
                </a:solidFill>
              </a:rPr>
              <a:t>usuário da biblioteca</a:t>
            </a:r>
            <a:r>
              <a:rPr lang="pt-BR" dirty="0"/>
              <a:t>), </a:t>
            </a:r>
          </a:p>
          <a:p>
            <a:r>
              <a:rPr lang="pt-BR" dirty="0"/>
              <a:t>FU2 (</a:t>
            </a:r>
            <a:r>
              <a:rPr lang="pt-BR" dirty="0">
                <a:solidFill>
                  <a:schemeClr val="accent6"/>
                </a:solidFill>
              </a:rPr>
              <a:t>funcionário responsável pelo empréstimo</a:t>
            </a:r>
            <a:r>
              <a:rPr lang="pt-BR" dirty="0"/>
              <a:t>), </a:t>
            </a:r>
          </a:p>
          <a:p>
            <a:r>
              <a:rPr lang="pt-BR" dirty="0"/>
              <a:t>FU3 (</a:t>
            </a:r>
            <a:r>
              <a:rPr lang="pt-BR" dirty="0">
                <a:solidFill>
                  <a:schemeClr val="accent6"/>
                </a:solidFill>
              </a:rPr>
              <a:t>funcionário responsável pelo cadastro dos exemplares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936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modelagem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As metas de alto nível poderiam ser:</a:t>
            </a:r>
          </a:p>
          <a:p>
            <a:r>
              <a:rPr lang="pt-BR" dirty="0"/>
              <a:t>*; 1: consultar uma referência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sz="2200" dirty="0">
                <a:solidFill>
                  <a:srgbClr val="0070C0"/>
                </a:solidFill>
              </a:rPr>
              <a:t>(um asterisco ‘*’ representa todas as funções de usuário)</a:t>
            </a:r>
          </a:p>
          <a:p>
            <a:r>
              <a:rPr lang="pt-BR" dirty="0"/>
              <a:t>FU1, FU2; 2: reservar um exemplar</a:t>
            </a:r>
          </a:p>
          <a:p>
            <a:r>
              <a:rPr lang="pt-BR" dirty="0"/>
              <a:t>FU2; 3: registrar um empréstimo</a:t>
            </a:r>
          </a:p>
          <a:p>
            <a:r>
              <a:rPr lang="pt-BR" dirty="0"/>
              <a:t>FU1,FU2; 4: registrar uma renovação de empréstimo</a:t>
            </a:r>
          </a:p>
          <a:p>
            <a:r>
              <a:rPr lang="pt-BR" dirty="0"/>
              <a:t>FU2; 5: registrar uma devolução</a:t>
            </a:r>
          </a:p>
          <a:p>
            <a:r>
              <a:rPr lang="pt-BR" dirty="0"/>
              <a:t>FU3; 6: cadastrar um exemplar</a:t>
            </a:r>
          </a:p>
          <a:p>
            <a:r>
              <a:rPr lang="pt-BR" dirty="0"/>
              <a:t>FU3; 7: alterar dados de um exemplar</a:t>
            </a:r>
          </a:p>
          <a:p>
            <a:r>
              <a:rPr lang="pt-BR" dirty="0"/>
              <a:t>FU3; 8: remover dados de um exemplar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17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– modelagem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47260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3700" dirty="0"/>
              <a:t>Vamos modelar a meta 1:</a:t>
            </a:r>
          </a:p>
          <a:p>
            <a:pPr marL="0" indent="0">
              <a:buNone/>
            </a:pPr>
            <a:r>
              <a:rPr lang="pt-BR" sz="3700" dirty="0"/>
              <a:t> </a:t>
            </a:r>
          </a:p>
          <a:p>
            <a:pPr marL="0" indent="0">
              <a:buNone/>
            </a:pPr>
            <a:r>
              <a:rPr lang="pt-BR" sz="3700" dirty="0"/>
              <a:t>*;1: consultar uma referência.</a:t>
            </a:r>
          </a:p>
          <a:p>
            <a:pPr marL="0" indent="0">
              <a:buNone/>
            </a:pPr>
            <a:r>
              <a:rPr lang="pt-BR" sz="3700" dirty="0"/>
              <a:t>*;1. consultar uma referência </a:t>
            </a:r>
            <a:r>
              <a:rPr lang="pt-BR" sz="3700" dirty="0">
                <a:solidFill>
                  <a:srgbClr val="0070C0"/>
                </a:solidFill>
              </a:rPr>
              <a:t>// números indicam a estrutura das metas (1, 1.1, 1.2, 2, etc.)</a:t>
            </a:r>
          </a:p>
          <a:p>
            <a:pPr marL="0" indent="0">
              <a:buNone/>
            </a:pPr>
            <a:r>
              <a:rPr lang="pt-BR" sz="3700" dirty="0"/>
              <a:t>*;1.1a: se (conhecer dados precisos sobre a referência) </a:t>
            </a:r>
            <a:r>
              <a:rPr lang="pt-BR" sz="3700" dirty="0">
                <a:solidFill>
                  <a:srgbClr val="0070C0"/>
                </a:solidFill>
              </a:rPr>
              <a:t>// letras indicam regras de seleção</a:t>
            </a:r>
          </a:p>
          <a:p>
            <a:pPr marL="0" indent="0">
              <a:buNone/>
            </a:pPr>
            <a:r>
              <a:rPr lang="pt-BR" sz="3700" dirty="0"/>
              <a:t>                   então </a:t>
            </a:r>
            <a:r>
              <a:rPr lang="pt-BR" sz="3700" dirty="0">
                <a:solidFill>
                  <a:schemeClr val="accent6">
                    <a:lumMod val="75000"/>
                  </a:schemeClr>
                </a:solidFill>
              </a:rPr>
              <a:t>(realizar busca) </a:t>
            </a:r>
            <a:r>
              <a:rPr lang="pt-BR" sz="3700" dirty="0">
                <a:solidFill>
                  <a:schemeClr val="accent1"/>
                </a:solidFill>
              </a:rPr>
              <a:t>//reuso</a:t>
            </a:r>
          </a:p>
          <a:p>
            <a:pPr marL="0" indent="0">
              <a:buNone/>
            </a:pPr>
            <a:r>
              <a:rPr lang="pt-BR" sz="3700" dirty="0"/>
              <a:t>                               {  1: iniciar busca </a:t>
            </a:r>
            <a:r>
              <a:rPr lang="pt-BR" sz="3700" dirty="0">
                <a:solidFill>
                  <a:srgbClr val="0070C0"/>
                </a:solidFill>
              </a:rPr>
              <a:t>// métodos são representados entre chaves</a:t>
            </a:r>
          </a:p>
          <a:p>
            <a:pPr marL="0" indent="0">
              <a:buNone/>
            </a:pPr>
            <a:r>
              <a:rPr lang="pt-BR" sz="3700" dirty="0"/>
              <a:t>                                  2: digitar dados conhecidos</a:t>
            </a:r>
          </a:p>
          <a:p>
            <a:pPr marL="0" indent="0">
              <a:buNone/>
            </a:pPr>
            <a:r>
              <a:rPr lang="pt-BR" sz="3700" dirty="0"/>
              <a:t>                                  3: disparar busca</a:t>
            </a:r>
          </a:p>
          <a:p>
            <a:pPr marL="0" indent="0">
              <a:buNone/>
            </a:pPr>
            <a:r>
              <a:rPr lang="pt-BR" sz="3700" dirty="0"/>
              <a:t>                                  4: verificar dados apresentados</a:t>
            </a:r>
          </a:p>
          <a:p>
            <a:pPr marL="0" indent="0">
              <a:buNone/>
            </a:pPr>
            <a:r>
              <a:rPr lang="pt-BR" sz="3700" dirty="0"/>
              <a:t>                                  5: encerrar consulta }</a:t>
            </a:r>
          </a:p>
          <a:p>
            <a:pPr marL="0" indent="0">
              <a:buNone/>
            </a:pPr>
            <a:r>
              <a:rPr lang="pt-BR" sz="3700" dirty="0"/>
              <a:t>*;1.1b: se (não conhecer dados precisos sobre a referência)</a:t>
            </a:r>
          </a:p>
          <a:p>
            <a:pPr marL="0" indent="0">
              <a:buNone/>
            </a:pPr>
            <a:r>
              <a:rPr lang="pt-BR" sz="3700" dirty="0"/>
              <a:t>                   então </a:t>
            </a:r>
            <a:r>
              <a:rPr lang="pt-BR" sz="3700" dirty="0">
                <a:solidFill>
                  <a:schemeClr val="accent6">
                    <a:lumMod val="75000"/>
                  </a:schemeClr>
                </a:solidFill>
              </a:rPr>
              <a:t>(realizar varredura) </a:t>
            </a:r>
            <a:r>
              <a:rPr lang="pt-BR" sz="3700" dirty="0">
                <a:solidFill>
                  <a:schemeClr val="accent1"/>
                </a:solidFill>
              </a:rPr>
              <a:t>//reuso</a:t>
            </a:r>
          </a:p>
          <a:p>
            <a:pPr marL="0" indent="0">
              <a:buNone/>
            </a:pPr>
            <a:r>
              <a:rPr lang="pt-BR" sz="3700" dirty="0"/>
              <a:t>                              { 1: iniciar varredura</a:t>
            </a:r>
          </a:p>
          <a:p>
            <a:pPr marL="0" indent="0">
              <a:buNone/>
            </a:pPr>
            <a:r>
              <a:rPr lang="pt-BR" sz="3700" dirty="0"/>
              <a:t>                                2: comparar referência apresentada com a referência desejada</a:t>
            </a:r>
          </a:p>
          <a:p>
            <a:pPr marL="0" indent="0">
              <a:buNone/>
            </a:pPr>
            <a:r>
              <a:rPr lang="pt-BR" sz="3700" dirty="0"/>
              <a:t>                                3a: se (referência apresentada não for a desejada e houver próxima referência)</a:t>
            </a:r>
          </a:p>
          <a:p>
            <a:pPr marL="0" indent="0">
              <a:buNone/>
            </a:pPr>
            <a:r>
              <a:rPr lang="pt-BR" sz="3700" dirty="0"/>
              <a:t>                                            então ({ 3a.1: ir para a próxima referência</a:t>
            </a:r>
          </a:p>
          <a:p>
            <a:pPr marL="0" indent="0">
              <a:buNone/>
            </a:pPr>
            <a:r>
              <a:rPr lang="pt-BR" sz="3700" dirty="0"/>
              <a:t>                                                                 2: </a:t>
            </a:r>
            <a:r>
              <a:rPr lang="pt-BR" sz="3700" dirty="0">
                <a:solidFill>
                  <a:srgbClr val="FF0000"/>
                </a:solidFill>
              </a:rPr>
              <a:t>comparar referência apresentada com a referência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3700" dirty="0">
                <a:solidFill>
                  <a:srgbClr val="FF0000"/>
                </a:solidFill>
              </a:rPr>
              <a:t>                                                                      desejada </a:t>
            </a:r>
            <a:r>
              <a:rPr lang="pt-BR" sz="3700" dirty="0"/>
              <a:t>}) </a:t>
            </a:r>
            <a:r>
              <a:rPr lang="pt-BR" sz="3700" dirty="0">
                <a:solidFill>
                  <a:srgbClr val="0070C0"/>
                </a:solidFill>
              </a:rPr>
              <a:t>//repetição e reuso </a:t>
            </a:r>
            <a:endParaRPr lang="pt-BR" sz="3700" dirty="0"/>
          </a:p>
          <a:p>
            <a:pPr marL="0" indent="0">
              <a:buNone/>
            </a:pPr>
            <a:r>
              <a:rPr lang="pt-BR" sz="3700" dirty="0"/>
              <a:t>                                 3b: se (referência apresentada for a desejada ou estiver na                                                 		  última referência)</a:t>
            </a:r>
          </a:p>
          <a:p>
            <a:pPr marL="0" indent="0">
              <a:buNone/>
            </a:pPr>
            <a:r>
              <a:rPr lang="pt-BR" sz="3700" dirty="0"/>
              <a:t>                                             então (encerrar varredura)</a:t>
            </a:r>
          </a:p>
          <a:p>
            <a:pPr marL="0" indent="0">
              <a:buNone/>
            </a:pPr>
            <a:r>
              <a:rPr lang="pt-BR" sz="3700" dirty="0"/>
              <a:t>                                  }</a:t>
            </a:r>
          </a:p>
          <a:p>
            <a:pPr marL="0" indent="0">
              <a:buNone/>
            </a:pPr>
            <a:endParaRPr lang="pt-BR" sz="37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749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pt-BR"/>
              <a:t>Atividade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pt-BR" dirty="0"/>
              <a:t>Escolha 3 entre as outras tarefas (slide 24).</a:t>
            </a:r>
          </a:p>
          <a:p>
            <a:r>
              <a:rPr lang="pt-BR" dirty="0"/>
              <a:t>Modele as 3 tarefas escolhidas. </a:t>
            </a:r>
          </a:p>
          <a:p>
            <a:pPr marL="0" indent="0">
              <a:buNone/>
            </a:pPr>
            <a:r>
              <a:rPr lang="pt-BR" dirty="0"/>
              <a:t>Sempre que possível, reutilize metas e métodos.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Postar nas Tarefas do Teams </a:t>
            </a:r>
            <a:r>
              <a:rPr lang="pt-BR" dirty="0">
                <a:solidFill>
                  <a:srgbClr val="FF0000"/>
                </a:solidFill>
              </a:rPr>
              <a:t>até 04/06 às 23:55hrs.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9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pt-BR" dirty="0"/>
              <a:t>Cenários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São narrativas textuais, pictóricas ou encenadas, de situações fictícias mas plausíveis (senão desejáveis) de </a:t>
            </a:r>
            <a:r>
              <a:rPr lang="pt-BR" dirty="0">
                <a:solidFill>
                  <a:srgbClr val="FFC000"/>
                </a:solidFill>
              </a:rPr>
              <a:t>uso situado </a:t>
            </a:r>
            <a:r>
              <a:rPr lang="pt-BR" dirty="0"/>
              <a:t>da aplicação. </a:t>
            </a:r>
          </a:p>
          <a:p>
            <a:r>
              <a:rPr lang="pt-BR" dirty="0"/>
              <a:t>Devem ser ricos em contextualização e possuir um </a:t>
            </a:r>
            <a:r>
              <a:rPr lang="pt-BR" dirty="0">
                <a:solidFill>
                  <a:srgbClr val="FFC000"/>
                </a:solidFill>
              </a:rPr>
              <a:t>foco</a:t>
            </a:r>
            <a:r>
              <a:rPr lang="pt-BR" b="1" dirty="0"/>
              <a:t> </a:t>
            </a:r>
            <a:r>
              <a:rPr lang="pt-BR" dirty="0"/>
              <a:t>claro que transmita a usuários e designers as idéias sendo testadas. 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rgbClr val="FFC000"/>
                </a:solidFill>
              </a:rPr>
              <a:t>levantamento de requisitos </a:t>
            </a:r>
            <a:r>
              <a:rPr lang="pt-BR" dirty="0"/>
              <a:t>sobre as tarefas e os usuários pode ser melhor realizado quando os analistas procuram </a:t>
            </a:r>
            <a:r>
              <a:rPr lang="pt-BR" dirty="0">
                <a:solidFill>
                  <a:srgbClr val="FFC000"/>
                </a:solidFill>
              </a:rPr>
              <a:t>descrever situações do processo de trabalho</a:t>
            </a:r>
            <a:r>
              <a:rPr lang="pt-BR" dirty="0"/>
              <a:t>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pt-BR" dirty="0"/>
              <a:t>Cenários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pt-BR" dirty="0"/>
              <a:t>Os métodos baseados em cenários consistem de uma coleção de narrativas de situações no domínio do problema que permitem a </a:t>
            </a:r>
            <a:r>
              <a:rPr lang="pt-BR" dirty="0">
                <a:solidFill>
                  <a:srgbClr val="FFC000"/>
                </a:solidFill>
              </a:rPr>
              <a:t>identificação de componentes de design. </a:t>
            </a:r>
          </a:p>
          <a:p>
            <a:r>
              <a:rPr lang="pt-BR" dirty="0"/>
              <a:t>Assim, eles são um meio de representação de fácil compreensão para os usuários envolvidos (muitas vezes de formação bastante heterogênea) que passam a poder avaliar, criticar e fazer sugestões.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Cenários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Eles permitem a reorganização de </a:t>
            </a:r>
            <a:r>
              <a:rPr lang="pt-BR" dirty="0">
                <a:solidFill>
                  <a:srgbClr val="FFC000"/>
                </a:solidFill>
              </a:rPr>
              <a:t>componentes</a:t>
            </a:r>
            <a:r>
              <a:rPr lang="pt-BR" b="1" dirty="0"/>
              <a:t> </a:t>
            </a:r>
            <a:r>
              <a:rPr lang="pt-BR" dirty="0"/>
              <a:t>e</a:t>
            </a:r>
            <a:r>
              <a:rPr lang="pt-BR" b="1" dirty="0"/>
              <a:t> </a:t>
            </a:r>
            <a:r>
              <a:rPr lang="pt-BR" dirty="0">
                <a:solidFill>
                  <a:srgbClr val="FFC000"/>
                </a:solidFill>
              </a:rPr>
              <a:t>tarefas do domínio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Isto ocorre porque quando se introduz novas tecnologias, parte do contexto de tarefa de uma organização é alterada. </a:t>
            </a:r>
          </a:p>
          <a:p>
            <a:r>
              <a:rPr lang="pt-BR" dirty="0"/>
              <a:t>Nesta reengenharia, novas tarefas e práticas são incorporadas enquanto outras são eliminadas.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pt-BR" sz="2800" dirty="0"/>
              <a:t>Análise de Tarefas Utilizando Cenários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pt-BR" dirty="0"/>
              <a:t>A técnica apresentada aqui pode ser utilizada tanto para métodos:</a:t>
            </a:r>
          </a:p>
          <a:p>
            <a:pPr lvl="1"/>
            <a:r>
              <a:rPr lang="pt-BR" dirty="0"/>
              <a:t>análise e projeto orientado a objetos </a:t>
            </a:r>
          </a:p>
          <a:p>
            <a:pPr lvl="1"/>
            <a:r>
              <a:rPr lang="pt-BR" dirty="0"/>
              <a:t>interação usuário-sistema.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pt-BR" dirty="0"/>
              <a:t>Questionamento Sistemático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pt-BR" dirty="0"/>
              <a:t>É uma técnica que permite examinar o conteúdo e a estrutura de informações contidas numa narrativa. </a:t>
            </a:r>
          </a:p>
          <a:p>
            <a:r>
              <a:rPr lang="pt-BR" dirty="0"/>
              <a:t>Uma narrativa é um sumário de um conjunto de eventos e ações envolvendo:</a:t>
            </a:r>
          </a:p>
          <a:p>
            <a:pPr lvl="1"/>
            <a:r>
              <a:rPr lang="pt-BR" dirty="0"/>
              <a:t>agentes e </a:t>
            </a:r>
          </a:p>
          <a:p>
            <a:pPr lvl="1"/>
            <a:r>
              <a:rPr lang="pt-BR" dirty="0"/>
              <a:t>objetos do mundo.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Questionamento sistemático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Essa técnica foi desenvolvida para se entender melhor o processo de compreensão de estórias em narrativas.</a:t>
            </a:r>
          </a:p>
          <a:p>
            <a:r>
              <a:rPr lang="pt-BR" dirty="0"/>
              <a:t>Informações são inferidas:</a:t>
            </a:r>
          </a:p>
          <a:p>
            <a:pPr lvl="1"/>
            <a:r>
              <a:rPr lang="pt-BR" dirty="0"/>
              <a:t>do conhecimento cultural de cada indivíduo</a:t>
            </a:r>
          </a:p>
          <a:p>
            <a:pPr lvl="1"/>
            <a:r>
              <a:rPr lang="pt-BR" dirty="0"/>
              <a:t>obtidas diretamente na fonte, isto é, junto ao autor da narrativa.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Questionamento sistemático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compreender tudo o que envolve o contexto daquilo que está sendo passado na narrativa.</a:t>
            </a:r>
          </a:p>
          <a:p>
            <a:r>
              <a:rPr lang="pt-BR" dirty="0"/>
              <a:t>Assim, analistas e projetista podem utilizar esta técnica para adquirir mais eficazmente </a:t>
            </a:r>
            <a:r>
              <a:rPr lang="pt-BR" dirty="0">
                <a:solidFill>
                  <a:srgbClr val="FFC000"/>
                </a:solidFill>
              </a:rPr>
              <a:t>conhecimento sobre o domínio </a:t>
            </a:r>
            <a:r>
              <a:rPr lang="pt-BR" dirty="0"/>
              <a:t>e </a:t>
            </a:r>
            <a:r>
              <a:rPr lang="pt-BR" dirty="0">
                <a:solidFill>
                  <a:srgbClr val="FFC000"/>
                </a:solidFill>
              </a:rPr>
              <a:t>inferir objetos </a:t>
            </a:r>
            <a:r>
              <a:rPr lang="pt-BR" dirty="0"/>
              <a:t>e</a:t>
            </a:r>
            <a:r>
              <a:rPr lang="pt-BR" dirty="0">
                <a:solidFill>
                  <a:srgbClr val="FFC000"/>
                </a:solidFill>
              </a:rPr>
              <a:t> interações</a:t>
            </a:r>
            <a:r>
              <a:rPr lang="pt-BR" dirty="0"/>
              <a:t> que não estão descritos na narrativa.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1349ADD42FAF41B6AD2DC1F42CB871" ma:contentTypeVersion="11" ma:contentTypeDescription="Crie um novo documento." ma:contentTypeScope="" ma:versionID="e53749ae8251059431cc4aca9d080512">
  <xsd:schema xmlns:xsd="http://www.w3.org/2001/XMLSchema" xmlns:xs="http://www.w3.org/2001/XMLSchema" xmlns:p="http://schemas.microsoft.com/office/2006/metadata/properties" xmlns:ns2="6cdeb7ae-0afd-4037-9b25-22b632991c3d" xmlns:ns3="e5441529-50c7-42e5-a17d-134b0c7286e9" targetNamespace="http://schemas.microsoft.com/office/2006/metadata/properties" ma:root="true" ma:fieldsID="285e5d1fac48338b23caa42585c948ed" ns2:_="" ns3:_="">
    <xsd:import namespace="6cdeb7ae-0afd-4037-9b25-22b632991c3d"/>
    <xsd:import namespace="e5441529-50c7-42e5-a17d-134b0c7286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eb7ae-0afd-4037-9b25-22b63299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255d74b-686f-417b-ab58-35fdb1a558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41529-50c7-42e5-a17d-134b0c7286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73b44a-8968-4b17-80ac-cd5edaf4eeaa}" ma:internalName="TaxCatchAll" ma:showField="CatchAllData" ma:web="e5441529-50c7-42e5-a17d-134b0c7286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E04EA6-1CC9-401C-91F2-F9BD6AAF029C}"/>
</file>

<file path=customXml/itemProps2.xml><?xml version="1.0" encoding="utf-8"?>
<ds:datastoreItem xmlns:ds="http://schemas.openxmlformats.org/officeDocument/2006/customXml" ds:itemID="{727A34A3-0509-4367-BE1C-DACB9AD07A8D}"/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1799</Words>
  <Application>Microsoft Office PowerPoint</Application>
  <PresentationFormat>Apresentação na tela (4:3)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do Office</vt:lpstr>
      <vt:lpstr>Metodologia de Desenvolvimento de Interfaces   Etapa 1 – Análise  Análise e modelagem de tarefas</vt:lpstr>
      <vt:lpstr>Objetivo</vt:lpstr>
      <vt:lpstr>Cenários</vt:lpstr>
      <vt:lpstr>Cenários (cont.)</vt:lpstr>
      <vt:lpstr>Cenários (cont.)</vt:lpstr>
      <vt:lpstr>Análise de Tarefas Utilizando Cenários</vt:lpstr>
      <vt:lpstr>Questionamento Sistemático</vt:lpstr>
      <vt:lpstr>Questionamento sistemático (cont.)</vt:lpstr>
      <vt:lpstr>Questionamento sistemático (cont.)</vt:lpstr>
      <vt:lpstr>Questionamento Sistemático (cont.)</vt:lpstr>
      <vt:lpstr>Apresentação do PowerPoint</vt:lpstr>
      <vt:lpstr>Passos da técnica:</vt:lpstr>
      <vt:lpstr>Exemplo:</vt:lpstr>
      <vt:lpstr>Passos da técnica (cont.)</vt:lpstr>
      <vt:lpstr>Exemplo:</vt:lpstr>
      <vt:lpstr>Tipos de questões:</vt:lpstr>
      <vt:lpstr>GOMS  (Goals, Operators, Methods, and Selection Rules)</vt:lpstr>
      <vt:lpstr>Este comportamento é definido por:</vt:lpstr>
      <vt:lpstr>Procedimento para condução da análise de tarefas</vt:lpstr>
      <vt:lpstr>Procedimento para condução da análise de tarefas</vt:lpstr>
      <vt:lpstr>Apresentação do PowerPoint</vt:lpstr>
      <vt:lpstr>Exemplo — Modelagem de Tarefas</vt:lpstr>
      <vt:lpstr>Exemplo – modelagem de tarefas</vt:lpstr>
      <vt:lpstr>Exemplo – modelagem de tarefas</vt:lpstr>
      <vt:lpstr>Exemplo – modelagem de tarefas</vt:lpstr>
      <vt:lpstr>Atividade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Tarefas</dc:title>
  <dc:creator>Patricia</dc:creator>
  <cp:lastModifiedBy>Patricia de Bassi</cp:lastModifiedBy>
  <cp:revision>47</cp:revision>
  <dcterms:created xsi:type="dcterms:W3CDTF">2014-04-22T20:02:36Z</dcterms:created>
  <dcterms:modified xsi:type="dcterms:W3CDTF">2024-05-28T19:30:40Z</dcterms:modified>
</cp:coreProperties>
</file>