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42"/>
  </p:notesMasterIdLst>
  <p:sldIdLst>
    <p:sldId id="258" r:id="rId2"/>
    <p:sldId id="260" r:id="rId3"/>
    <p:sldId id="276" r:id="rId4"/>
    <p:sldId id="277" r:id="rId5"/>
    <p:sldId id="278" r:id="rId6"/>
    <p:sldId id="279" r:id="rId7"/>
    <p:sldId id="280" r:id="rId8"/>
    <p:sldId id="289" r:id="rId9"/>
    <p:sldId id="290" r:id="rId10"/>
    <p:sldId id="292" r:id="rId11"/>
    <p:sldId id="291" r:id="rId12"/>
    <p:sldId id="293" r:id="rId13"/>
    <p:sldId id="294" r:id="rId14"/>
    <p:sldId id="281" r:id="rId15"/>
    <p:sldId id="282" r:id="rId16"/>
    <p:sldId id="287" r:id="rId17"/>
    <p:sldId id="284" r:id="rId18"/>
    <p:sldId id="283" r:id="rId19"/>
    <p:sldId id="285" r:id="rId20"/>
    <p:sldId id="295" r:id="rId21"/>
    <p:sldId id="296" r:id="rId22"/>
    <p:sldId id="302" r:id="rId23"/>
    <p:sldId id="297" r:id="rId24"/>
    <p:sldId id="298" r:id="rId25"/>
    <p:sldId id="299" r:id="rId26"/>
    <p:sldId id="300" r:id="rId27"/>
    <p:sldId id="303" r:id="rId28"/>
    <p:sldId id="304" r:id="rId29"/>
    <p:sldId id="305" r:id="rId30"/>
    <p:sldId id="309" r:id="rId31"/>
    <p:sldId id="310" r:id="rId32"/>
    <p:sldId id="311" r:id="rId33"/>
    <p:sldId id="312" r:id="rId34"/>
    <p:sldId id="314" r:id="rId35"/>
    <p:sldId id="315" r:id="rId36"/>
    <p:sldId id="286" r:id="rId37"/>
    <p:sldId id="306" r:id="rId38"/>
    <p:sldId id="308" r:id="rId39"/>
    <p:sldId id="301" r:id="rId40"/>
    <p:sldId id="275" r:id="rId41"/>
  </p:sldIdLst>
  <p:sldSz cx="13004800" cy="9753600"/>
  <p:notesSz cx="6858000" cy="9144000"/>
  <p:defaultTextStyle>
    <a:defPPr>
      <a:defRPr lang="pt-BR"/>
    </a:defPPr>
    <a:lvl1pPr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1pPr>
    <a:lvl2pPr indent="2286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2pPr>
    <a:lvl3pPr indent="4572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3pPr>
    <a:lvl4pPr indent="6858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4pPr>
    <a:lvl5pPr indent="914400" algn="ctr" defTabSz="584200" rtl="0" fontAlgn="base" hangingPunct="0">
      <a:spcBef>
        <a:spcPct val="0"/>
      </a:spcBef>
      <a:spcAft>
        <a:spcPct val="0"/>
      </a:spcAft>
      <a:defRPr sz="3400" kern="1200">
        <a:solidFill>
          <a:srgbClr val="000000"/>
        </a:solidFill>
        <a:latin typeface="Helvetica Light" charset="0"/>
        <a:ea typeface="+mn-ea"/>
        <a:cs typeface="+mn-cs"/>
        <a:sym typeface="Helvetica Light" charset="0"/>
      </a:defRPr>
    </a:lvl5pPr>
    <a:lvl6pPr marL="2286000" algn="l" defTabSz="914400" rtl="0" eaLnBrk="1" latinLnBrk="0" hangingPunct="1">
      <a:defRPr sz="3400" kern="1200">
        <a:solidFill>
          <a:srgbClr val="000000"/>
        </a:solidFill>
        <a:latin typeface="Helvetica Light" charset="0"/>
        <a:ea typeface="+mn-ea"/>
        <a:cs typeface="+mn-cs"/>
        <a:sym typeface="Helvetica Light" charset="0"/>
      </a:defRPr>
    </a:lvl6pPr>
    <a:lvl7pPr marL="2743200" algn="l" defTabSz="914400" rtl="0" eaLnBrk="1" latinLnBrk="0" hangingPunct="1">
      <a:defRPr sz="3400" kern="1200">
        <a:solidFill>
          <a:srgbClr val="000000"/>
        </a:solidFill>
        <a:latin typeface="Helvetica Light" charset="0"/>
        <a:ea typeface="+mn-ea"/>
        <a:cs typeface="+mn-cs"/>
        <a:sym typeface="Helvetica Light" charset="0"/>
      </a:defRPr>
    </a:lvl7pPr>
    <a:lvl8pPr marL="3200400" algn="l" defTabSz="914400" rtl="0" eaLnBrk="1" latinLnBrk="0" hangingPunct="1">
      <a:defRPr sz="3400" kern="1200">
        <a:solidFill>
          <a:srgbClr val="000000"/>
        </a:solidFill>
        <a:latin typeface="Helvetica Light" charset="0"/>
        <a:ea typeface="+mn-ea"/>
        <a:cs typeface="+mn-cs"/>
        <a:sym typeface="Helvetica Light" charset="0"/>
      </a:defRPr>
    </a:lvl8pPr>
    <a:lvl9pPr marL="3657600" algn="l" defTabSz="914400" rtl="0" eaLnBrk="1" latinLnBrk="0" hangingPunct="1">
      <a:defRPr sz="3400" kern="1200">
        <a:solidFill>
          <a:srgbClr val="000000"/>
        </a:solidFill>
        <a:latin typeface="Helvetica Light" charset="0"/>
        <a:ea typeface="+mn-ea"/>
        <a:cs typeface="+mn-cs"/>
        <a:sym typeface="Helvetica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013" y="-787"/>
      </p:cViewPr>
      <p:guideLst>
        <p:guide orient="horz" pos="3072"/>
        <p:guide pos="40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PEREIRA DOS SANTOS" userId="2ba31ab3-4af6-46f7-a76b-d6cc5b428f6b" providerId="ADAL" clId="{73FB5B81-485F-4602-858F-F6039668ADAE}"/>
    <pc:docChg chg="delSld">
      <pc:chgData name="IGOR PEREIRA DOS SANTOS" userId="2ba31ab3-4af6-46f7-a76b-d6cc5b428f6b" providerId="ADAL" clId="{73FB5B81-485F-4602-858F-F6039668ADAE}" dt="2023-08-03T23:50:18.058" v="2" actId="47"/>
      <pc:docMkLst>
        <pc:docMk/>
      </pc:docMkLst>
      <pc:sldChg chg="del">
        <pc:chgData name="IGOR PEREIRA DOS SANTOS" userId="2ba31ab3-4af6-46f7-a76b-d6cc5b428f6b" providerId="ADAL" clId="{73FB5B81-485F-4602-858F-F6039668ADAE}" dt="2023-08-03T23:50:13.957" v="0" actId="47"/>
        <pc:sldMkLst>
          <pc:docMk/>
          <pc:sldMk cId="820871232" sldId="288"/>
        </pc:sldMkLst>
      </pc:sldChg>
      <pc:sldChg chg="del">
        <pc:chgData name="IGOR PEREIRA DOS SANTOS" userId="2ba31ab3-4af6-46f7-a76b-d6cc5b428f6b" providerId="ADAL" clId="{73FB5B81-485F-4602-858F-F6039668ADAE}" dt="2023-08-03T23:50:15.905" v="1" actId="47"/>
        <pc:sldMkLst>
          <pc:docMk/>
          <pc:sldMk cId="49231211" sldId="316"/>
        </pc:sldMkLst>
      </pc:sldChg>
      <pc:sldChg chg="del">
        <pc:chgData name="IGOR PEREIRA DOS SANTOS" userId="2ba31ab3-4af6-46f7-a76b-d6cc5b428f6b" providerId="ADAL" clId="{73FB5B81-485F-4602-858F-F6039668ADAE}" dt="2023-08-03T23:50:18.058" v="2" actId="47"/>
        <pc:sldMkLst>
          <pc:docMk/>
          <pc:sldMk cId="1725626138"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57E5B8D0-6463-792E-FCCC-2C0BD266026D}"/>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87CA3B31-DBD9-1A8B-8140-47E8E514F65D}"/>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sym typeface="Helvetica Neue" charset="0"/>
              </a:rPr>
              <a:t>Click to edit Master text styles</a:t>
            </a:r>
          </a:p>
          <a:p>
            <a:pPr lvl="1"/>
            <a:r>
              <a:rPr lang="pt-BR" altLang="pt-BR">
                <a:sym typeface="Helvetica Neue" charset="0"/>
              </a:rPr>
              <a:t>Second level</a:t>
            </a:r>
          </a:p>
          <a:p>
            <a:pPr lvl="2"/>
            <a:r>
              <a:rPr lang="pt-BR" altLang="pt-BR">
                <a:sym typeface="Helvetica Neue" charset="0"/>
              </a:rPr>
              <a:t>Third level</a:t>
            </a:r>
          </a:p>
          <a:p>
            <a:pPr lvl="3"/>
            <a:r>
              <a:rPr lang="pt-BR" altLang="pt-BR">
                <a:sym typeface="Helvetica Neue" charset="0"/>
              </a:rPr>
              <a:t>Fourth level</a:t>
            </a:r>
          </a:p>
          <a:p>
            <a:pPr lvl="4"/>
            <a:r>
              <a:rPr lang="pt-BR" altLang="pt-BR">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mn-ea"/>
        <a:cs typeface="+mn-cs"/>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96D45-078B-BA68-744D-813DE009D5FD}"/>
              </a:ext>
            </a:extLst>
          </p:cNvPr>
          <p:cNvSpPr>
            <a:spLocks noGrp="1"/>
          </p:cNvSpPr>
          <p:nvPr>
            <p:ph type="ctrTitle"/>
          </p:nvPr>
        </p:nvSpPr>
        <p:spPr>
          <a:xfrm>
            <a:off x="1625600" y="1597025"/>
            <a:ext cx="9753600" cy="3395663"/>
          </a:xfrm>
        </p:spPr>
        <p:txBody>
          <a:bodyPr/>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23F1421-A19D-59C1-1466-C401D5624275}"/>
              </a:ext>
            </a:extLst>
          </p:cNvPr>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D8189301-BE72-19A6-2EBE-8A6C8DEDB446}"/>
              </a:ext>
            </a:extLst>
          </p:cNvPr>
          <p:cNvSpPr>
            <a:spLocks noGrp="1"/>
          </p:cNvSpPr>
          <p:nvPr>
            <p:ph type="sldNum" sz="quarter" idx="10"/>
          </p:nvPr>
        </p:nvSpPr>
        <p:spPr/>
        <p:txBody>
          <a:bodyPr/>
          <a:lstStyle>
            <a:lvl1pPr>
              <a:defRPr/>
            </a:lvl1pPr>
          </a:lstStyle>
          <a:p>
            <a:fld id="{AD20675D-FFC2-412A-99CD-96FC35AE5672}" type="slidenum">
              <a:rPr lang="pt-BR" altLang="pt-BR"/>
              <a:pPr/>
              <a:t>‹nº›</a:t>
            </a:fld>
            <a:endParaRPr lang="pt-BR" altLang="pt-BR"/>
          </a:p>
        </p:txBody>
      </p:sp>
    </p:spTree>
    <p:extLst>
      <p:ext uri="{BB962C8B-B14F-4D97-AF65-F5344CB8AC3E}">
        <p14:creationId xmlns:p14="http://schemas.microsoft.com/office/powerpoint/2010/main" val="317107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3A678-2E32-9DB9-58A6-F45F53B1C88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FF3682-A0DB-0147-6522-2FE2C4694B2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5B43E7F2-9112-8397-DCD7-DDAC0B062897}"/>
              </a:ext>
            </a:extLst>
          </p:cNvPr>
          <p:cNvSpPr>
            <a:spLocks noGrp="1"/>
          </p:cNvSpPr>
          <p:nvPr>
            <p:ph type="sldNum" sz="quarter" idx="10"/>
          </p:nvPr>
        </p:nvSpPr>
        <p:spPr/>
        <p:txBody>
          <a:bodyPr/>
          <a:lstStyle>
            <a:lvl1pPr>
              <a:defRPr/>
            </a:lvl1pPr>
          </a:lstStyle>
          <a:p>
            <a:fld id="{3D1566B1-FB70-4BA2-A651-E9732F471456}" type="slidenum">
              <a:rPr lang="pt-BR" altLang="pt-BR"/>
              <a:pPr/>
              <a:t>‹nº›</a:t>
            </a:fld>
            <a:endParaRPr lang="pt-BR" altLang="pt-BR"/>
          </a:p>
        </p:txBody>
      </p:sp>
    </p:spTree>
    <p:extLst>
      <p:ext uri="{BB962C8B-B14F-4D97-AF65-F5344CB8AC3E}">
        <p14:creationId xmlns:p14="http://schemas.microsoft.com/office/powerpoint/2010/main" val="285660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8C10A-6C2A-042E-42A0-007DC9654B34}"/>
              </a:ext>
            </a:extLst>
          </p:cNvPr>
          <p:cNvSpPr>
            <a:spLocks noGrp="1"/>
          </p:cNvSpPr>
          <p:nvPr>
            <p:ph type="title" orient="vert"/>
          </p:nvPr>
        </p:nvSpPr>
        <p:spPr>
          <a:xfrm>
            <a:off x="8464550" y="2446338"/>
            <a:ext cx="1962150" cy="3392487"/>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541D224-5BE9-5BC5-073B-9940D6D1C6CA}"/>
              </a:ext>
            </a:extLst>
          </p:cNvPr>
          <p:cNvSpPr>
            <a:spLocks noGrp="1"/>
          </p:cNvSpPr>
          <p:nvPr>
            <p:ph type="body" orient="vert" idx="1"/>
          </p:nvPr>
        </p:nvSpPr>
        <p:spPr>
          <a:xfrm>
            <a:off x="2576513" y="2446338"/>
            <a:ext cx="5735637" cy="339248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10A1C298-3830-2ABA-7C6A-D6881C08F47C}"/>
              </a:ext>
            </a:extLst>
          </p:cNvPr>
          <p:cNvSpPr>
            <a:spLocks noGrp="1"/>
          </p:cNvSpPr>
          <p:nvPr>
            <p:ph type="sldNum" sz="quarter" idx="10"/>
          </p:nvPr>
        </p:nvSpPr>
        <p:spPr/>
        <p:txBody>
          <a:bodyPr/>
          <a:lstStyle>
            <a:lvl1pPr>
              <a:defRPr/>
            </a:lvl1pPr>
          </a:lstStyle>
          <a:p>
            <a:fld id="{1EEAA8EB-B897-45DF-AF32-98F12943E7B4}" type="slidenum">
              <a:rPr lang="pt-BR" altLang="pt-BR"/>
              <a:pPr/>
              <a:t>‹nº›</a:t>
            </a:fld>
            <a:endParaRPr lang="pt-BR" altLang="pt-BR"/>
          </a:p>
        </p:txBody>
      </p:sp>
    </p:spTree>
    <p:extLst>
      <p:ext uri="{BB962C8B-B14F-4D97-AF65-F5344CB8AC3E}">
        <p14:creationId xmlns:p14="http://schemas.microsoft.com/office/powerpoint/2010/main" val="364064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4BD99-05D6-B127-B64C-B43666C7563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BB620F-97A8-E3AF-ACC3-AEF66AB46E4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A783C38-BF1A-A58B-C5B1-25B312A267E3}"/>
              </a:ext>
            </a:extLst>
          </p:cNvPr>
          <p:cNvSpPr>
            <a:spLocks noGrp="1"/>
          </p:cNvSpPr>
          <p:nvPr>
            <p:ph type="sldNum" sz="quarter" idx="10"/>
          </p:nvPr>
        </p:nvSpPr>
        <p:spPr/>
        <p:txBody>
          <a:bodyPr/>
          <a:lstStyle>
            <a:lvl1pPr>
              <a:defRPr/>
            </a:lvl1pPr>
          </a:lstStyle>
          <a:p>
            <a:fld id="{4C768017-A3A9-4416-B024-E6B760899932}" type="slidenum">
              <a:rPr lang="pt-BR" altLang="pt-BR"/>
              <a:pPr/>
              <a:t>‹nº›</a:t>
            </a:fld>
            <a:endParaRPr lang="pt-BR" altLang="pt-BR"/>
          </a:p>
        </p:txBody>
      </p:sp>
    </p:spTree>
    <p:extLst>
      <p:ext uri="{BB962C8B-B14F-4D97-AF65-F5344CB8AC3E}">
        <p14:creationId xmlns:p14="http://schemas.microsoft.com/office/powerpoint/2010/main" val="325904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2DC60-B5F8-CC58-32FA-0DEAE2348AC0}"/>
              </a:ext>
            </a:extLst>
          </p:cNvPr>
          <p:cNvSpPr>
            <a:spLocks noGrp="1"/>
          </p:cNvSpPr>
          <p:nvPr>
            <p:ph type="title"/>
          </p:nvPr>
        </p:nvSpPr>
        <p:spPr>
          <a:xfrm>
            <a:off x="887413" y="2432050"/>
            <a:ext cx="11217275" cy="4056063"/>
          </a:xfrm>
        </p:spPr>
        <p:txBody>
          <a:bodyPr/>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4FD6983-F819-FE8A-944E-97183118E631}"/>
              </a:ext>
            </a:extLst>
          </p:cNvPr>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Número de Slide 3">
            <a:extLst>
              <a:ext uri="{FF2B5EF4-FFF2-40B4-BE49-F238E27FC236}">
                <a16:creationId xmlns:a16="http://schemas.microsoft.com/office/drawing/2014/main" id="{C29C72A3-CDA9-DDE8-65A3-2A0F9F06B71B}"/>
              </a:ext>
            </a:extLst>
          </p:cNvPr>
          <p:cNvSpPr>
            <a:spLocks noGrp="1"/>
          </p:cNvSpPr>
          <p:nvPr>
            <p:ph type="sldNum" sz="quarter" idx="10"/>
          </p:nvPr>
        </p:nvSpPr>
        <p:spPr/>
        <p:txBody>
          <a:bodyPr/>
          <a:lstStyle>
            <a:lvl1pPr>
              <a:defRPr/>
            </a:lvl1pPr>
          </a:lstStyle>
          <a:p>
            <a:fld id="{B0A56BF2-7029-495A-9A87-55A0800C9B70}" type="slidenum">
              <a:rPr lang="pt-BR" altLang="pt-BR"/>
              <a:pPr/>
              <a:t>‹nº›</a:t>
            </a:fld>
            <a:endParaRPr lang="pt-BR" altLang="pt-BR"/>
          </a:p>
        </p:txBody>
      </p:sp>
    </p:spTree>
    <p:extLst>
      <p:ext uri="{BB962C8B-B14F-4D97-AF65-F5344CB8AC3E}">
        <p14:creationId xmlns:p14="http://schemas.microsoft.com/office/powerpoint/2010/main" val="188320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57099-3297-4EF8-10FE-4B65D85009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3D00ADF-69B7-D56E-FBA5-3E91BDD116C6}"/>
              </a:ext>
            </a:extLst>
          </p:cNvPr>
          <p:cNvSpPr>
            <a:spLocks noGrp="1"/>
          </p:cNvSpPr>
          <p:nvPr>
            <p:ph sz="half" idx="1"/>
          </p:nvPr>
        </p:nvSpPr>
        <p:spPr>
          <a:xfrm>
            <a:off x="2576513" y="4991100"/>
            <a:ext cx="3848100" cy="8477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FC9970-38E3-B363-C2E8-1F143B53FEC8}"/>
              </a:ext>
            </a:extLst>
          </p:cNvPr>
          <p:cNvSpPr>
            <a:spLocks noGrp="1"/>
          </p:cNvSpPr>
          <p:nvPr>
            <p:ph sz="half" idx="2"/>
          </p:nvPr>
        </p:nvSpPr>
        <p:spPr>
          <a:xfrm>
            <a:off x="6577013" y="4991100"/>
            <a:ext cx="3849687" cy="8477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A0738275-CBBB-9FD2-0DA7-CB80D7BEEE84}"/>
              </a:ext>
            </a:extLst>
          </p:cNvPr>
          <p:cNvSpPr>
            <a:spLocks noGrp="1"/>
          </p:cNvSpPr>
          <p:nvPr>
            <p:ph type="sldNum" sz="quarter" idx="10"/>
          </p:nvPr>
        </p:nvSpPr>
        <p:spPr/>
        <p:txBody>
          <a:bodyPr/>
          <a:lstStyle>
            <a:lvl1pPr>
              <a:defRPr/>
            </a:lvl1pPr>
          </a:lstStyle>
          <a:p>
            <a:fld id="{21D03D6A-DE28-419E-9E11-D78FBE6CEBB9}" type="slidenum">
              <a:rPr lang="pt-BR" altLang="pt-BR"/>
              <a:pPr/>
              <a:t>‹nº›</a:t>
            </a:fld>
            <a:endParaRPr lang="pt-BR" altLang="pt-BR"/>
          </a:p>
        </p:txBody>
      </p:sp>
    </p:spTree>
    <p:extLst>
      <p:ext uri="{BB962C8B-B14F-4D97-AF65-F5344CB8AC3E}">
        <p14:creationId xmlns:p14="http://schemas.microsoft.com/office/powerpoint/2010/main" val="160258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64DF4-3A61-1FC5-4D9E-9AE81E59DD3D}"/>
              </a:ext>
            </a:extLst>
          </p:cNvPr>
          <p:cNvSpPr>
            <a:spLocks noGrp="1"/>
          </p:cNvSpPr>
          <p:nvPr>
            <p:ph type="title"/>
          </p:nvPr>
        </p:nvSpPr>
        <p:spPr>
          <a:xfrm>
            <a:off x="895350" y="519113"/>
            <a:ext cx="11217275" cy="188595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8D4EBD-10D2-F148-4F3C-C3B99BDF5175}"/>
              </a:ext>
            </a:extLst>
          </p:cNvPr>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ACF74C6-7292-53BF-1082-BED3DE010C43}"/>
              </a:ext>
            </a:extLst>
          </p:cNvPr>
          <p:cNvSpPr>
            <a:spLocks noGrp="1"/>
          </p:cNvSpPr>
          <p:nvPr>
            <p:ph sz="half" idx="2"/>
          </p:nvPr>
        </p:nvSpPr>
        <p:spPr>
          <a:xfrm>
            <a:off x="895350" y="3562350"/>
            <a:ext cx="5502275" cy="5240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FB69A2C-ED97-3556-B67B-594D67D276C2}"/>
              </a:ext>
            </a:extLst>
          </p:cNvPr>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E6A6DEB-A64F-FEC7-5DA8-F6452C600749}"/>
              </a:ext>
            </a:extLst>
          </p:cNvPr>
          <p:cNvSpPr>
            <a:spLocks noGrp="1"/>
          </p:cNvSpPr>
          <p:nvPr>
            <p:ph sz="quarter" idx="4"/>
          </p:nvPr>
        </p:nvSpPr>
        <p:spPr>
          <a:xfrm>
            <a:off x="6583363" y="3562350"/>
            <a:ext cx="5529262" cy="5240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8AB8ABCF-93F5-1B5C-ECD7-5E55A5BABCBA}"/>
              </a:ext>
            </a:extLst>
          </p:cNvPr>
          <p:cNvSpPr>
            <a:spLocks noGrp="1"/>
          </p:cNvSpPr>
          <p:nvPr>
            <p:ph type="sldNum" sz="quarter" idx="10"/>
          </p:nvPr>
        </p:nvSpPr>
        <p:spPr/>
        <p:txBody>
          <a:bodyPr/>
          <a:lstStyle>
            <a:lvl1pPr>
              <a:defRPr/>
            </a:lvl1pPr>
          </a:lstStyle>
          <a:p>
            <a:fld id="{6646703A-752E-481F-A759-C12A4ED580CC}" type="slidenum">
              <a:rPr lang="pt-BR" altLang="pt-BR"/>
              <a:pPr/>
              <a:t>‹nº›</a:t>
            </a:fld>
            <a:endParaRPr lang="pt-BR" altLang="pt-BR"/>
          </a:p>
        </p:txBody>
      </p:sp>
    </p:spTree>
    <p:extLst>
      <p:ext uri="{BB962C8B-B14F-4D97-AF65-F5344CB8AC3E}">
        <p14:creationId xmlns:p14="http://schemas.microsoft.com/office/powerpoint/2010/main" val="270049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7858D-307E-902B-743D-E5160BB2F580}"/>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4EA3E682-01A3-695F-FE45-0C83C5BF6DFC}"/>
              </a:ext>
            </a:extLst>
          </p:cNvPr>
          <p:cNvSpPr>
            <a:spLocks noGrp="1"/>
          </p:cNvSpPr>
          <p:nvPr>
            <p:ph type="sldNum" sz="quarter" idx="10"/>
          </p:nvPr>
        </p:nvSpPr>
        <p:spPr/>
        <p:txBody>
          <a:bodyPr/>
          <a:lstStyle>
            <a:lvl1pPr>
              <a:defRPr/>
            </a:lvl1pPr>
          </a:lstStyle>
          <a:p>
            <a:fld id="{15A80E58-839E-45D3-B2AB-5E5A3F2111C0}" type="slidenum">
              <a:rPr lang="pt-BR" altLang="pt-BR"/>
              <a:pPr/>
              <a:t>‹nº›</a:t>
            </a:fld>
            <a:endParaRPr lang="pt-BR" altLang="pt-BR"/>
          </a:p>
        </p:txBody>
      </p:sp>
    </p:spTree>
    <p:extLst>
      <p:ext uri="{BB962C8B-B14F-4D97-AF65-F5344CB8AC3E}">
        <p14:creationId xmlns:p14="http://schemas.microsoft.com/office/powerpoint/2010/main" val="357284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FBC8779-73A0-4FA4-C138-AF76C109A32E}"/>
              </a:ext>
            </a:extLst>
          </p:cNvPr>
          <p:cNvSpPr>
            <a:spLocks noGrp="1"/>
          </p:cNvSpPr>
          <p:nvPr>
            <p:ph type="sldNum" sz="quarter" idx="10"/>
          </p:nvPr>
        </p:nvSpPr>
        <p:spPr/>
        <p:txBody>
          <a:bodyPr/>
          <a:lstStyle>
            <a:lvl1pPr>
              <a:defRPr/>
            </a:lvl1pPr>
          </a:lstStyle>
          <a:p>
            <a:fld id="{C6941E4C-7294-4152-A6C2-417F78DD690A}" type="slidenum">
              <a:rPr lang="pt-BR" altLang="pt-BR"/>
              <a:pPr/>
              <a:t>‹nº›</a:t>
            </a:fld>
            <a:endParaRPr lang="pt-BR" altLang="pt-BR"/>
          </a:p>
        </p:txBody>
      </p:sp>
    </p:spTree>
    <p:extLst>
      <p:ext uri="{BB962C8B-B14F-4D97-AF65-F5344CB8AC3E}">
        <p14:creationId xmlns:p14="http://schemas.microsoft.com/office/powerpoint/2010/main" val="146591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F6607-11FB-EE6C-1545-218052426F68}"/>
              </a:ext>
            </a:extLst>
          </p:cNvPr>
          <p:cNvSpPr>
            <a:spLocks noGrp="1"/>
          </p:cNvSpPr>
          <p:nvPr>
            <p:ph type="title"/>
          </p:nvPr>
        </p:nvSpPr>
        <p:spPr>
          <a:xfrm>
            <a:off x="895350" y="650875"/>
            <a:ext cx="4194175" cy="2274888"/>
          </a:xfrm>
        </p:spPr>
        <p:txBody>
          <a:bodyPr/>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4ACDF07-5E3D-FA75-7281-F2A0E3CE038B}"/>
              </a:ext>
            </a:extLst>
          </p:cNvPr>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35FB6FE-A012-2290-CAC6-D2AD5B60127C}"/>
              </a:ext>
            </a:extLst>
          </p:cNvPr>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Número de Slide 4">
            <a:extLst>
              <a:ext uri="{FF2B5EF4-FFF2-40B4-BE49-F238E27FC236}">
                <a16:creationId xmlns:a16="http://schemas.microsoft.com/office/drawing/2014/main" id="{86B94A76-68D4-C67C-5F22-C10B9439DA92}"/>
              </a:ext>
            </a:extLst>
          </p:cNvPr>
          <p:cNvSpPr>
            <a:spLocks noGrp="1"/>
          </p:cNvSpPr>
          <p:nvPr>
            <p:ph type="sldNum" sz="quarter" idx="10"/>
          </p:nvPr>
        </p:nvSpPr>
        <p:spPr/>
        <p:txBody>
          <a:bodyPr/>
          <a:lstStyle>
            <a:lvl1pPr>
              <a:defRPr/>
            </a:lvl1pPr>
          </a:lstStyle>
          <a:p>
            <a:fld id="{F3172027-C3A0-4B09-A570-0DA50F96BC7C}" type="slidenum">
              <a:rPr lang="pt-BR" altLang="pt-BR"/>
              <a:pPr/>
              <a:t>‹nº›</a:t>
            </a:fld>
            <a:endParaRPr lang="pt-BR" altLang="pt-BR"/>
          </a:p>
        </p:txBody>
      </p:sp>
    </p:spTree>
    <p:extLst>
      <p:ext uri="{BB962C8B-B14F-4D97-AF65-F5344CB8AC3E}">
        <p14:creationId xmlns:p14="http://schemas.microsoft.com/office/powerpoint/2010/main" val="137296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D896D-546A-6E7F-A052-CCEE248D43F1}"/>
              </a:ext>
            </a:extLst>
          </p:cNvPr>
          <p:cNvSpPr>
            <a:spLocks noGrp="1"/>
          </p:cNvSpPr>
          <p:nvPr>
            <p:ph type="title"/>
          </p:nvPr>
        </p:nvSpPr>
        <p:spPr>
          <a:xfrm>
            <a:off x="895350" y="650875"/>
            <a:ext cx="4194175" cy="2274888"/>
          </a:xfrm>
        </p:spPr>
        <p:txBody>
          <a:bodyPr/>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A234B02-8B12-4E44-9972-1872B1F4E091}"/>
              </a:ext>
            </a:extLst>
          </p:cNvPr>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79B69D0-7464-9CBA-95C4-8860556D8620}"/>
              </a:ext>
            </a:extLst>
          </p:cNvPr>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Número de Slide 4">
            <a:extLst>
              <a:ext uri="{FF2B5EF4-FFF2-40B4-BE49-F238E27FC236}">
                <a16:creationId xmlns:a16="http://schemas.microsoft.com/office/drawing/2014/main" id="{B8B63BC5-4B77-9969-1893-2AFD1816299B}"/>
              </a:ext>
            </a:extLst>
          </p:cNvPr>
          <p:cNvSpPr>
            <a:spLocks noGrp="1"/>
          </p:cNvSpPr>
          <p:nvPr>
            <p:ph type="sldNum" sz="quarter" idx="10"/>
          </p:nvPr>
        </p:nvSpPr>
        <p:spPr/>
        <p:txBody>
          <a:bodyPr/>
          <a:lstStyle>
            <a:lvl1pPr>
              <a:defRPr/>
            </a:lvl1pPr>
          </a:lstStyle>
          <a:p>
            <a:fld id="{3D29502A-60A6-48AE-8410-6CFC8418E0A7}" type="slidenum">
              <a:rPr lang="pt-BR" altLang="pt-BR"/>
              <a:pPr/>
              <a:t>‹nº›</a:t>
            </a:fld>
            <a:endParaRPr lang="pt-BR" altLang="pt-BR"/>
          </a:p>
        </p:txBody>
      </p:sp>
    </p:spTree>
    <p:extLst>
      <p:ext uri="{BB962C8B-B14F-4D97-AF65-F5344CB8AC3E}">
        <p14:creationId xmlns:p14="http://schemas.microsoft.com/office/powerpoint/2010/main" val="268690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1C7EB8A0-E139-0CB3-CB48-59F3BCFA08BA}"/>
              </a:ext>
            </a:extLst>
          </p:cNvPr>
          <p:cNvSpPr>
            <a:spLocks noGrp="1"/>
          </p:cNvSpPr>
          <p:nvPr>
            <p:ph type="title"/>
          </p:nvPr>
        </p:nvSpPr>
        <p:spPr bwMode="auto">
          <a:xfrm>
            <a:off x="2576513" y="2446338"/>
            <a:ext cx="7850187" cy="247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pt-BR" altLang="pt-BR">
                <a:sym typeface="Helvetica Light" charset="0"/>
              </a:rPr>
              <a:t>Click to edit Master title style</a:t>
            </a:r>
          </a:p>
        </p:txBody>
      </p:sp>
      <p:sp>
        <p:nvSpPr>
          <p:cNvPr id="1026" name="Rectangle 2">
            <a:extLst>
              <a:ext uri="{FF2B5EF4-FFF2-40B4-BE49-F238E27FC236}">
                <a16:creationId xmlns:a16="http://schemas.microsoft.com/office/drawing/2014/main" id="{A5578D3D-B45F-16CD-AABE-6023F2577124}"/>
              </a:ext>
            </a:extLst>
          </p:cNvPr>
          <p:cNvSpPr>
            <a:spLocks noGrp="1"/>
          </p:cNvSpPr>
          <p:nvPr>
            <p:ph type="body" idx="1"/>
          </p:nvPr>
        </p:nvSpPr>
        <p:spPr bwMode="auto">
          <a:xfrm>
            <a:off x="2576513" y="4991100"/>
            <a:ext cx="785018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pt-BR" altLang="pt-BR">
                <a:sym typeface="Helvetica Light" charset="0"/>
              </a:rPr>
              <a:t>Click to edit Master text styles</a:t>
            </a:r>
          </a:p>
          <a:p>
            <a:pPr lvl="1"/>
            <a:r>
              <a:rPr lang="pt-BR" altLang="pt-BR">
                <a:sym typeface="Helvetica Light" charset="0"/>
              </a:rPr>
              <a:t>Second level</a:t>
            </a:r>
          </a:p>
          <a:p>
            <a:pPr lvl="2"/>
            <a:r>
              <a:rPr lang="pt-BR" altLang="pt-BR">
                <a:sym typeface="Helvetica Light" charset="0"/>
              </a:rPr>
              <a:t>Third level</a:t>
            </a:r>
          </a:p>
          <a:p>
            <a:pPr lvl="3"/>
            <a:r>
              <a:rPr lang="pt-BR" altLang="pt-BR">
                <a:sym typeface="Helvetica Light" charset="0"/>
              </a:rPr>
              <a:t>Fourth level</a:t>
            </a:r>
          </a:p>
          <a:p>
            <a:pPr lvl="4"/>
            <a:r>
              <a:rPr lang="pt-BR" altLang="pt-BR">
                <a:sym typeface="Helvetica Light" charset="0"/>
              </a:rPr>
              <a:t>Fifth level</a:t>
            </a:r>
          </a:p>
        </p:txBody>
      </p:sp>
      <p:sp>
        <p:nvSpPr>
          <p:cNvPr id="1027" name="Rectangle 3">
            <a:extLst>
              <a:ext uri="{FF2B5EF4-FFF2-40B4-BE49-F238E27FC236}">
                <a16:creationId xmlns:a16="http://schemas.microsoft.com/office/drawing/2014/main" id="{2B7C063B-7DB6-4586-E576-85CF5589E3DB}"/>
              </a:ext>
            </a:extLst>
          </p:cNvPr>
          <p:cNvSpPr>
            <a:spLocks noGrp="1"/>
          </p:cNvSpPr>
          <p:nvPr>
            <p:ph type="sldNum" sz="quarter" idx="2"/>
          </p:nvPr>
        </p:nvSpPr>
        <p:spPr bwMode="auto">
          <a:xfrm>
            <a:off x="6338888" y="8158163"/>
            <a:ext cx="3159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38100" tIns="38100" rIns="38100" bIns="38100" numCol="1" anchor="t" anchorCtr="0" compatLnSpc="1">
            <a:prstTxWarp prst="textNoShape">
              <a:avLst/>
            </a:prstTxWarp>
          </a:bodyPr>
          <a:lstStyle>
            <a:lvl1pPr>
              <a:defRPr sz="1600"/>
            </a:lvl1pPr>
          </a:lstStyle>
          <a:p>
            <a:fld id="{7853E065-E2E8-4459-A84B-77C2FBC612B5}"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4200" rtl="0" fontAlgn="base" hangingPunct="0">
        <a:spcBef>
          <a:spcPct val="0"/>
        </a:spcBef>
        <a:spcAft>
          <a:spcPct val="0"/>
        </a:spcAft>
        <a:defRPr sz="7800" kern="1200">
          <a:solidFill>
            <a:srgbClr val="000000"/>
          </a:solidFill>
          <a:latin typeface="+mj-lt"/>
          <a:ea typeface="+mj-ea"/>
          <a:cs typeface="+mj-cs"/>
          <a:sym typeface="Helvetica Light" charset="0"/>
        </a:defRPr>
      </a:lvl1pPr>
      <a:lvl2pPr algn="ctr" defTabSz="584200" rtl="0" fontAlgn="base" hangingPunct="0">
        <a:spcBef>
          <a:spcPct val="0"/>
        </a:spcBef>
        <a:spcAft>
          <a:spcPct val="0"/>
        </a:spcAft>
        <a:defRPr sz="7800">
          <a:solidFill>
            <a:srgbClr val="000000"/>
          </a:solidFill>
          <a:latin typeface="Helvetica Light" charset="0"/>
          <a:sym typeface="Helvetica Light" charset="0"/>
        </a:defRPr>
      </a:lvl2pPr>
      <a:lvl3pPr algn="ctr" defTabSz="584200" rtl="0" fontAlgn="base" hangingPunct="0">
        <a:spcBef>
          <a:spcPct val="0"/>
        </a:spcBef>
        <a:spcAft>
          <a:spcPct val="0"/>
        </a:spcAft>
        <a:defRPr sz="7800">
          <a:solidFill>
            <a:srgbClr val="000000"/>
          </a:solidFill>
          <a:latin typeface="Helvetica Light" charset="0"/>
          <a:sym typeface="Helvetica Light" charset="0"/>
        </a:defRPr>
      </a:lvl3pPr>
      <a:lvl4pPr algn="ctr" defTabSz="584200" rtl="0" fontAlgn="base" hangingPunct="0">
        <a:spcBef>
          <a:spcPct val="0"/>
        </a:spcBef>
        <a:spcAft>
          <a:spcPct val="0"/>
        </a:spcAft>
        <a:defRPr sz="7800">
          <a:solidFill>
            <a:srgbClr val="000000"/>
          </a:solidFill>
          <a:latin typeface="Helvetica Light" charset="0"/>
          <a:sym typeface="Helvetica Light" charset="0"/>
        </a:defRPr>
      </a:lvl4pPr>
      <a:lvl5pPr algn="ctr" defTabSz="584200" rtl="0" fontAlgn="base" hangingPunct="0">
        <a:spcBef>
          <a:spcPct val="0"/>
        </a:spcBef>
        <a:spcAft>
          <a:spcPct val="0"/>
        </a:spcAft>
        <a:defRPr sz="7800">
          <a:solidFill>
            <a:srgbClr val="000000"/>
          </a:solidFill>
          <a:latin typeface="Helvetica Light" charset="0"/>
          <a:sym typeface="Helvetica Light" charset="0"/>
        </a:defRPr>
      </a:lvl5pPr>
      <a:lvl6pPr marL="457200" algn="ctr" defTabSz="584200" rtl="0" fontAlgn="base" hangingPunct="0">
        <a:spcBef>
          <a:spcPct val="0"/>
        </a:spcBef>
        <a:spcAft>
          <a:spcPct val="0"/>
        </a:spcAft>
        <a:defRPr sz="7800">
          <a:solidFill>
            <a:srgbClr val="000000"/>
          </a:solidFill>
          <a:latin typeface="Helvetica Light" charset="0"/>
          <a:sym typeface="Helvetica Light" charset="0"/>
        </a:defRPr>
      </a:lvl6pPr>
      <a:lvl7pPr marL="914400" algn="ctr" defTabSz="584200" rtl="0" fontAlgn="base" hangingPunct="0">
        <a:spcBef>
          <a:spcPct val="0"/>
        </a:spcBef>
        <a:spcAft>
          <a:spcPct val="0"/>
        </a:spcAft>
        <a:defRPr sz="7800">
          <a:solidFill>
            <a:srgbClr val="000000"/>
          </a:solidFill>
          <a:latin typeface="Helvetica Light" charset="0"/>
          <a:sym typeface="Helvetica Light" charset="0"/>
        </a:defRPr>
      </a:lvl7pPr>
      <a:lvl8pPr marL="1371600" algn="ctr" defTabSz="584200" rtl="0" fontAlgn="base" hangingPunct="0">
        <a:spcBef>
          <a:spcPct val="0"/>
        </a:spcBef>
        <a:spcAft>
          <a:spcPct val="0"/>
        </a:spcAft>
        <a:defRPr sz="7800">
          <a:solidFill>
            <a:srgbClr val="000000"/>
          </a:solidFill>
          <a:latin typeface="Helvetica Light" charset="0"/>
          <a:sym typeface="Helvetica Light" charset="0"/>
        </a:defRPr>
      </a:lvl8pPr>
      <a:lvl9pPr marL="1828800" algn="ctr" defTabSz="584200" rtl="0" fontAlgn="base" hangingPunct="0">
        <a:spcBef>
          <a:spcPct val="0"/>
        </a:spcBef>
        <a:spcAft>
          <a:spcPct val="0"/>
        </a:spcAft>
        <a:defRPr sz="7800">
          <a:solidFill>
            <a:srgbClr val="000000"/>
          </a:solidFill>
          <a:latin typeface="Helvetica Light" charset="0"/>
          <a:sym typeface="Helvetica Light" charset="0"/>
        </a:defRPr>
      </a:lvl9pPr>
    </p:titleStyle>
    <p:bodyStyle>
      <a:lvl1pPr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1pPr>
      <a:lvl2pPr indent="2286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2pPr>
      <a:lvl3pPr indent="4572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3pPr>
      <a:lvl4pPr indent="6858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4pPr>
      <a:lvl5pPr indent="914400" algn="ctr" defTabSz="584200" rtl="0" fontAlgn="base" hangingPunct="0">
        <a:spcBef>
          <a:spcPct val="0"/>
        </a:spcBef>
        <a:spcAft>
          <a:spcPct val="0"/>
        </a:spcAft>
        <a:defRPr sz="3000" kern="1200">
          <a:solidFill>
            <a:srgbClr val="000000"/>
          </a:solidFill>
          <a:latin typeface="+mn-lt"/>
          <a:ea typeface="+mn-ea"/>
          <a:cs typeface="+mn-cs"/>
          <a:sym typeface="Helvetica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C8A9EF38-7842-8C6C-6541-F1F520A24C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319" y="80169"/>
            <a:ext cx="14039850" cy="895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37EF546C-62D4-3518-CE62-669E1CB722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Picture 3">
            <a:extLst>
              <a:ext uri="{FF2B5EF4-FFF2-40B4-BE49-F238E27FC236}">
                <a16:creationId xmlns:a16="http://schemas.microsoft.com/office/drawing/2014/main" id="{E26AB602-10F0-C0CC-4E8C-355D1BACBD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Rectangle 4">
            <a:extLst>
              <a:ext uri="{FF2B5EF4-FFF2-40B4-BE49-F238E27FC236}">
                <a16:creationId xmlns:a16="http://schemas.microsoft.com/office/drawing/2014/main" id="{81DC61E1-40BE-E43D-887C-24447212EA9C}"/>
              </a:ext>
            </a:extLst>
          </p:cNvPr>
          <p:cNvSpPr>
            <a:spLocks/>
          </p:cNvSpPr>
          <p:nvPr/>
        </p:nvSpPr>
        <p:spPr bwMode="auto">
          <a:xfrm>
            <a:off x="787400" y="340355"/>
            <a:ext cx="1181100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8100" tIns="38100" rIns="38100" bIns="38100" anchor="ctr">
            <a:spAutoFit/>
          </a:bodyPr>
          <a:lstStyle/>
          <a:p>
            <a:pPr algn="l"/>
            <a:r>
              <a:rPr lang="pt-BR" altLang="pt-BR" sz="6000" b="1" dirty="0">
                <a:solidFill>
                  <a:srgbClr val="1B8178"/>
                </a:solidFill>
                <a:latin typeface="Arial" panose="020B0604020202020204" pitchFamily="34" charset="0"/>
                <a:cs typeface="Arial" panose="020B0604020202020204" pitchFamily="34" charset="0"/>
                <a:sym typeface="Arial" panose="020B0604020202020204" pitchFamily="34" charset="0"/>
              </a:rPr>
              <a:t>Arquitetura e Organização de Computadores</a:t>
            </a:r>
          </a:p>
          <a:p>
            <a:pPr algn="l"/>
            <a:r>
              <a:rPr lang="pt-BR" altLang="pt-BR" sz="4200" dirty="0">
                <a:solidFill>
                  <a:srgbClr val="1B8178"/>
                </a:solidFill>
                <a:latin typeface="Arial" panose="020B0604020202020204" pitchFamily="34" charset="0"/>
                <a:cs typeface="Arial" panose="020B0604020202020204" pitchFamily="34" charset="0"/>
                <a:sym typeface="Arial" panose="020B0604020202020204" pitchFamily="34" charset="0"/>
              </a:rPr>
              <a:t>Introdução</a:t>
            </a:r>
          </a:p>
          <a:p>
            <a:pPr algn="l"/>
            <a:endParaRPr lang="pt-BR" altLang="pt-BR" sz="1400" dirty="0">
              <a:solidFill>
                <a:srgbClr val="275D3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422014"/>
            <a:ext cx="10275887" cy="3394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seria Processamento?</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587765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314019"/>
            <a:ext cx="10275887" cy="5609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seria Processamento?</a:t>
            </a:r>
          </a:p>
          <a:p>
            <a:pPr algn="l">
              <a:lnSpc>
                <a:spcPct val="150000"/>
              </a:lnSpc>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A partir da coleta dos dados e informações obtidas no início da atividade, é realizada a manipulação das informações coletadas, com o objetivo de produzir um arranjo determinado de informações que será exibido como resultado final.</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042515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422014"/>
            <a:ext cx="10275887" cy="3394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é a Informação?</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5663489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868016"/>
            <a:ext cx="10275887" cy="45020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é a Informação?</a:t>
            </a:r>
          </a:p>
          <a:p>
            <a:pPr algn="l">
              <a:lnSpc>
                <a:spcPct val="150000"/>
              </a:lnSpc>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O termo Informação subentende dados organizados para atendimento ou emprego de uma pessoa ou grupo que os recebe. É o resultado final de um processamento de dados.</a:t>
            </a:r>
          </a:p>
        </p:txBody>
      </p:sp>
    </p:spTree>
    <p:extLst>
      <p:ext uri="{BB962C8B-B14F-4D97-AF65-F5344CB8AC3E}">
        <p14:creationId xmlns:p14="http://schemas.microsoft.com/office/powerpoint/2010/main" val="15001883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422014"/>
            <a:ext cx="10275887" cy="3394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algn="l">
              <a:lnSpc>
                <a:spcPct val="150000"/>
              </a:lnSpc>
            </a:pP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pic>
        <p:nvPicPr>
          <p:cNvPr id="3" name="Imagem 2">
            <a:extLst>
              <a:ext uri="{FF2B5EF4-FFF2-40B4-BE49-F238E27FC236}">
                <a16:creationId xmlns:a16="http://schemas.microsoft.com/office/drawing/2014/main" id="{791E3F3E-7592-5F3E-3985-AB698C17B55B}"/>
              </a:ext>
            </a:extLst>
          </p:cNvPr>
          <p:cNvPicPr>
            <a:picLocks noChangeAspect="1"/>
          </p:cNvPicPr>
          <p:nvPr/>
        </p:nvPicPr>
        <p:blipFill>
          <a:blip r:embed="rId4"/>
          <a:stretch>
            <a:fillRect/>
          </a:stretch>
        </p:blipFill>
        <p:spPr>
          <a:xfrm>
            <a:off x="964405" y="5105400"/>
            <a:ext cx="11074400" cy="1859446"/>
          </a:xfrm>
          <a:prstGeom prst="rect">
            <a:avLst/>
          </a:prstGeom>
        </p:spPr>
      </p:pic>
    </p:spTree>
    <p:extLst>
      <p:ext uri="{BB962C8B-B14F-4D97-AF65-F5344CB8AC3E}">
        <p14:creationId xmlns:p14="http://schemas.microsoft.com/office/powerpoint/2010/main" val="159271688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625600" y="1390513"/>
            <a:ext cx="10275887" cy="7271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O que é hardware</a:t>
            </a:r>
          </a:p>
          <a:p>
            <a:pPr algn="l"/>
            <a:endParaRPr lang="pt-BR" altLang="pt-BR" sz="1400" dirty="0">
              <a:solidFill>
                <a:srgbClr val="275D38"/>
              </a:solidFill>
            </a:endParaRPr>
          </a:p>
          <a:p>
            <a:pPr algn="just">
              <a:lnSpc>
                <a:spcPct val="150000"/>
              </a:lnSpc>
            </a:pPr>
            <a:r>
              <a:rPr lang="pt-BR" altLang="pt-BR" sz="2400" dirty="0">
                <a:latin typeface="Arial" panose="020B0604020202020204" pitchFamily="34" charset="0"/>
                <a:cs typeface="Arial" panose="020B0604020202020204" pitchFamily="34" charset="0"/>
                <a:sym typeface="Arial" panose="020B0604020202020204" pitchFamily="34" charset="0"/>
              </a:rPr>
              <a:t>Hardware é toda a parte constituída de diversos componentes físicos do computadores, desde dos menores, na escala de nanômetros, como os transistores, resistores e capacitores, a outros maiores como os teclados, mouses, monitores, fiações elétricas interna, placas de circuito impresso e outros. Em conjunto, esses componentes formam a parte conhecida como hardware. Ou seja todo objeto inerte, sem qualquer atividade própria. Pois todo hardware requer uma instrução ou comando para realizar uma específica atividade, por menor ou mais simples que seja.</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622429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403396"/>
            <a:ext cx="10275887" cy="5609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Hardware</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A palavra </a:t>
            </a:r>
            <a:r>
              <a:rPr lang="pt-BR" altLang="pt-BR" sz="2400" b="1" dirty="0">
                <a:latin typeface="Arial" panose="020B0604020202020204" pitchFamily="34" charset="0"/>
                <a:cs typeface="Arial" panose="020B0604020202020204" pitchFamily="34" charset="0"/>
                <a:sym typeface="Arial" panose="020B0604020202020204" pitchFamily="34" charset="0"/>
              </a:rPr>
              <a:t>hardware </a:t>
            </a:r>
            <a:r>
              <a:rPr lang="pt-BR" altLang="pt-BR" sz="2400" dirty="0">
                <a:latin typeface="Arial" panose="020B0604020202020204" pitchFamily="34" charset="0"/>
                <a:cs typeface="Arial" panose="020B0604020202020204" pitchFamily="34" charset="0"/>
                <a:sym typeface="Arial" panose="020B0604020202020204" pitchFamily="34" charset="0"/>
              </a:rPr>
              <a:t>em inglês significa ferragens ou rígido vindo da palavra </a:t>
            </a:r>
            <a:r>
              <a:rPr lang="pt-BR" altLang="pt-BR" sz="2400" b="1" dirty="0">
                <a:latin typeface="Arial" panose="020B0604020202020204" pitchFamily="34" charset="0"/>
                <a:cs typeface="Arial" panose="020B0604020202020204" pitchFamily="34" charset="0"/>
                <a:sym typeface="Arial" panose="020B0604020202020204" pitchFamily="34" charset="0"/>
              </a:rPr>
              <a:t>hard</a:t>
            </a:r>
            <a:r>
              <a:rPr lang="pt-BR" altLang="pt-BR" sz="2400" dirty="0">
                <a:latin typeface="Arial" panose="020B0604020202020204" pitchFamily="34" charset="0"/>
                <a:cs typeface="Arial" panose="020B0604020202020204" pitchFamily="34" charset="0"/>
                <a:sym typeface="Arial" panose="020B0604020202020204" pitchFamily="34" charset="0"/>
              </a:rPr>
              <a:t>, no Estados Unidos a palavra </a:t>
            </a:r>
            <a:r>
              <a:rPr lang="pt-BR" altLang="pt-BR" sz="2400" b="1" dirty="0">
                <a:latin typeface="Arial" panose="020B0604020202020204" pitchFamily="34" charset="0"/>
                <a:cs typeface="Arial" panose="020B0604020202020204" pitchFamily="34" charset="0"/>
                <a:sym typeface="Arial" panose="020B0604020202020204" pitchFamily="34" charset="0"/>
              </a:rPr>
              <a:t>hardware</a:t>
            </a:r>
            <a:r>
              <a:rPr lang="pt-BR" altLang="pt-BR" sz="2400" dirty="0">
                <a:latin typeface="Arial" panose="020B0604020202020204" pitchFamily="34" charset="0"/>
                <a:cs typeface="Arial" panose="020B0604020202020204" pitchFamily="34" charset="0"/>
                <a:sym typeface="Arial" panose="020B0604020202020204" pitchFamily="34" charset="0"/>
              </a:rPr>
              <a:t> é utilizada para ferramentas em geral, por exemplo uma loja de ferramentas chama-se </a:t>
            </a:r>
            <a:r>
              <a:rPr lang="pt-BR" altLang="pt-BR" sz="2400" b="1" dirty="0">
                <a:latin typeface="Arial" panose="020B0604020202020204" pitchFamily="34" charset="0"/>
                <a:cs typeface="Arial" panose="020B0604020202020204" pitchFamily="34" charset="0"/>
                <a:sym typeface="Arial" panose="020B0604020202020204" pitchFamily="34" charset="0"/>
              </a:rPr>
              <a:t>hardware store</a:t>
            </a:r>
            <a:r>
              <a:rPr lang="pt-BR" altLang="pt-BR" sz="2400" dirty="0">
                <a:latin typeface="Arial" panose="020B0604020202020204" pitchFamily="34" charset="0"/>
                <a:cs typeface="Arial" panose="020B0604020202020204" pitchFamily="34" charset="0"/>
                <a:sym typeface="Arial" panose="020B0604020202020204" pitchFamily="34" charset="0"/>
              </a:rPr>
              <a:t>. No entanto, em português, somente usamos essa palavra para identificar material de computador (parte física).</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0532895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373063" y="2579633"/>
            <a:ext cx="10275887" cy="4594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t>
            </a:r>
          </a:p>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a Arquitetura </a:t>
            </a:r>
          </a:p>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e Organização </a:t>
            </a:r>
          </a:p>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Exemplos de Hardware</a:t>
            </a:r>
          </a:p>
          <a:p>
            <a:pPr algn="l">
              <a:lnSpc>
                <a:spcPct val="150000"/>
              </a:lnSpc>
            </a:pP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pic>
        <p:nvPicPr>
          <p:cNvPr id="3" name="Imagem 2">
            <a:extLst>
              <a:ext uri="{FF2B5EF4-FFF2-40B4-BE49-F238E27FC236}">
                <a16:creationId xmlns:a16="http://schemas.microsoft.com/office/drawing/2014/main" id="{1F805624-365F-F433-1E99-D4EFD689C4A4}"/>
              </a:ext>
            </a:extLst>
          </p:cNvPr>
          <p:cNvPicPr>
            <a:picLocks noChangeAspect="1"/>
          </p:cNvPicPr>
          <p:nvPr/>
        </p:nvPicPr>
        <p:blipFill>
          <a:blip r:embed="rId4"/>
          <a:stretch>
            <a:fillRect/>
          </a:stretch>
        </p:blipFill>
        <p:spPr>
          <a:xfrm>
            <a:off x="5916887" y="1130628"/>
            <a:ext cx="6720932" cy="7492344"/>
          </a:xfrm>
          <a:prstGeom prst="rect">
            <a:avLst/>
          </a:prstGeom>
        </p:spPr>
      </p:pic>
    </p:spTree>
    <p:extLst>
      <p:ext uri="{BB962C8B-B14F-4D97-AF65-F5344CB8AC3E}">
        <p14:creationId xmlns:p14="http://schemas.microsoft.com/office/powerpoint/2010/main" val="404570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572399"/>
            <a:ext cx="10275887" cy="7271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Hardware</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Computador constituído por diversos componentes físicos;</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Transistores (Amplificar ou trocar sinais eletrônicos);</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Resistores (Energia elétrica em Energia térmica – Controle C.E);</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Capacitores (Armazenar cargas elétricas);</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Válvula de raios catódicos (VRC) – Monitores de vídeo;</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Teclado;</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Mouse;</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Placas de circuito impresso.</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425195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3065115"/>
            <a:ext cx="10275887" cy="4286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O que é Software</a:t>
            </a:r>
          </a:p>
          <a:p>
            <a:pPr algn="l">
              <a:lnSpc>
                <a:spcPct val="150000"/>
              </a:lnSpc>
            </a:pPr>
            <a:br>
              <a:rPr lang="pt-BR" altLang="pt-BR" sz="2400" dirty="0">
                <a:latin typeface="Arial" panose="020B0604020202020204" pitchFamily="34" charset="0"/>
                <a:cs typeface="Arial" panose="020B0604020202020204" pitchFamily="34" charset="0"/>
                <a:sym typeface="Arial" panose="020B0604020202020204" pitchFamily="34" charset="0"/>
              </a:rPr>
            </a:br>
            <a:r>
              <a:rPr lang="pt-BR" altLang="pt-BR" sz="2400" dirty="0">
                <a:latin typeface="Arial" panose="020B0604020202020204" pitchFamily="34" charset="0"/>
                <a:cs typeface="Arial" panose="020B0604020202020204" pitchFamily="34" charset="0"/>
                <a:sym typeface="Arial" panose="020B0604020202020204" pitchFamily="34" charset="0"/>
              </a:rPr>
              <a:t>O termo software que faz oposição ao termo hardware, é a “inteligência” do computador ou seja são instruções criadas através de linguagens de programação de alto nível como C, Pascal, Fortran entre outras.</a:t>
            </a: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780406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3" y="2294507"/>
            <a:ext cx="10275887" cy="4524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Tópicos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1600" dirty="0">
                <a:latin typeface="Arial" panose="020B0604020202020204" pitchFamily="34" charset="0"/>
                <a:cs typeface="Arial" panose="020B0604020202020204" pitchFamily="34" charset="0"/>
                <a:sym typeface="Arial" panose="020B0604020202020204" pitchFamily="34" charset="0"/>
              </a:rPr>
              <a:t>Conceitos básicos</a:t>
            </a:r>
          </a:p>
          <a:p>
            <a:pPr marL="285750" indent="-285750" algn="l">
              <a:lnSpc>
                <a:spcPct val="150000"/>
              </a:lnSpc>
              <a:buFont typeface="Arial" panose="020B0604020202020204" pitchFamily="34" charset="0"/>
              <a:buChar char="•"/>
            </a:pPr>
            <a:r>
              <a:rPr lang="pt-BR" altLang="pt-BR" sz="1600" dirty="0">
                <a:latin typeface="Arial" panose="020B0604020202020204" pitchFamily="34" charset="0"/>
                <a:cs typeface="Arial" panose="020B0604020202020204" pitchFamily="34" charset="0"/>
                <a:sym typeface="Arial" panose="020B0604020202020204" pitchFamily="34" charset="0"/>
              </a:rPr>
              <a:t>Processamento de dados</a:t>
            </a:r>
          </a:p>
          <a:p>
            <a:pPr marL="285750" indent="-285750" algn="l">
              <a:lnSpc>
                <a:spcPct val="150000"/>
              </a:lnSpc>
              <a:buFont typeface="Arial" panose="020B0604020202020204" pitchFamily="34" charset="0"/>
              <a:buChar char="•"/>
            </a:pPr>
            <a:r>
              <a:rPr lang="pt-BR" altLang="pt-BR" sz="1600" dirty="0">
                <a:latin typeface="Arial" panose="020B0604020202020204" pitchFamily="34" charset="0"/>
                <a:cs typeface="Arial" panose="020B0604020202020204" pitchFamily="34" charset="0"/>
                <a:sym typeface="Arial" panose="020B0604020202020204" pitchFamily="34" charset="0"/>
              </a:rPr>
              <a:t>Hardware</a:t>
            </a:r>
          </a:p>
          <a:p>
            <a:pPr marL="285750" indent="-285750" algn="l">
              <a:lnSpc>
                <a:spcPct val="150000"/>
              </a:lnSpc>
              <a:buFont typeface="Arial" panose="020B0604020202020204" pitchFamily="34" charset="0"/>
              <a:buChar char="•"/>
            </a:pPr>
            <a:r>
              <a:rPr lang="pt-BR" altLang="pt-BR" sz="1600" dirty="0">
                <a:latin typeface="Arial" panose="020B0604020202020204" pitchFamily="34" charset="0"/>
                <a:cs typeface="Arial" panose="020B0604020202020204" pitchFamily="34" charset="0"/>
                <a:sym typeface="Arial" panose="020B0604020202020204" pitchFamily="34" charset="0"/>
              </a:rPr>
              <a:t>Software</a:t>
            </a:r>
          </a:p>
          <a:p>
            <a:pPr marL="285750" indent="-285750" algn="l">
              <a:lnSpc>
                <a:spcPct val="150000"/>
              </a:lnSpc>
              <a:buFont typeface="Arial" panose="020B0604020202020204" pitchFamily="34" charset="0"/>
              <a:buChar char="•"/>
            </a:pPr>
            <a:r>
              <a:rPr lang="pt-BR" altLang="pt-BR" sz="1600" dirty="0">
                <a:latin typeface="Arial" panose="020B0604020202020204" pitchFamily="34" charset="0"/>
                <a:cs typeface="Arial" panose="020B0604020202020204" pitchFamily="34" charset="0"/>
                <a:sym typeface="Arial" panose="020B0604020202020204" pitchFamily="34" charset="0"/>
              </a:rPr>
              <a:t>Computadores Digitais e Sistemas</a:t>
            </a:r>
          </a:p>
          <a:p>
            <a:pPr marL="285750" indent="-285750" algn="l">
              <a:lnSpc>
                <a:spcPct val="150000"/>
              </a:lnSpc>
              <a:buFont typeface="Arial" panose="020B0604020202020204" pitchFamily="34" charset="0"/>
              <a:buChar char="•"/>
            </a:pPr>
            <a:r>
              <a:rPr lang="pt-BR" altLang="pt-BR" sz="1600" dirty="0">
                <a:latin typeface="Arial" panose="020B0604020202020204" pitchFamily="34" charset="0"/>
                <a:cs typeface="Arial" panose="020B0604020202020204" pitchFamily="34" charset="0"/>
                <a:sym typeface="Arial" panose="020B0604020202020204" pitchFamily="34" charset="0"/>
              </a:rPr>
              <a:t>Histórico e evolução dos computadores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680121"/>
            <a:ext cx="10275887" cy="7056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Software</a:t>
            </a:r>
          </a:p>
          <a:p>
            <a:pPr algn="l">
              <a:lnSpc>
                <a:spcPct val="150000"/>
              </a:lnSpc>
            </a:pP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Inteligência;</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Conjunto de instruções;</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Criados a partir de linguagens de programação;</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Instruções criadas a partir do software que são realizadas a partir do hardware;</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Termo software surgiu para indicar o elemento que comanda as atividades do hardware;</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Enquanto </a:t>
            </a:r>
            <a:r>
              <a:rPr lang="pt-BR" altLang="pt-BR" sz="2400" b="1" dirty="0">
                <a:solidFill>
                  <a:schemeClr val="tx1"/>
                </a:solidFill>
                <a:latin typeface="Arial" panose="020B0604020202020204" pitchFamily="34" charset="0"/>
                <a:cs typeface="Arial" panose="020B0604020202020204" pitchFamily="34" charset="0"/>
                <a:sym typeface="Arial" panose="020B0604020202020204" pitchFamily="34" charset="0"/>
              </a:rPr>
              <a:t>hard</a:t>
            </a: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 do inglês é “rígido”, </a:t>
            </a:r>
            <a:r>
              <a:rPr lang="pt-BR" altLang="pt-BR" sz="2400" b="1" dirty="0">
                <a:solidFill>
                  <a:schemeClr val="tx1"/>
                </a:solidFill>
                <a:latin typeface="Arial" panose="020B0604020202020204" pitchFamily="34" charset="0"/>
                <a:cs typeface="Arial" panose="020B0604020202020204" pitchFamily="34" charset="0"/>
                <a:sym typeface="Arial" panose="020B0604020202020204" pitchFamily="34" charset="0"/>
              </a:rPr>
              <a:t>soft</a:t>
            </a: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 sendo o posto é “macio”.</a:t>
            </a:r>
          </a:p>
        </p:txBody>
      </p:sp>
    </p:spTree>
    <p:extLst>
      <p:ext uri="{BB962C8B-B14F-4D97-AF65-F5344CB8AC3E}">
        <p14:creationId xmlns:p14="http://schemas.microsoft.com/office/powerpoint/2010/main" val="23222261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788116"/>
            <a:ext cx="10275887" cy="4840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Software</a:t>
            </a:r>
          </a:p>
          <a:p>
            <a:pPr algn="l">
              <a:lnSpc>
                <a:spcPct val="150000"/>
              </a:lnSpc>
            </a:pP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Software pode ser alterado facilmente ao reescrever uma ou várias linhas de código, possui fácil manipulação. Diferente do hardware que não pode ser alterado facilmente.</a:t>
            </a:r>
          </a:p>
          <a:p>
            <a:pPr marL="342900" indent="-342900" algn="l">
              <a:lnSpc>
                <a:spcPct val="150000"/>
              </a:lnSpc>
              <a:buFont typeface="Arial" panose="020B0604020202020204" pitchFamily="34" charset="0"/>
              <a:buChar char="•"/>
            </a:pPr>
            <a:endPar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577505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3065115"/>
            <a:ext cx="10275887" cy="4286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Exemplos de Software</a:t>
            </a:r>
          </a:p>
          <a:p>
            <a:pPr algn="l">
              <a:lnSpc>
                <a:spcPct val="150000"/>
              </a:lnSpc>
            </a:pP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Sistema operacional (Windows, Linux)</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Word, Excel, PowerPoint</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Google Chrome, Mozilla Firefox</a:t>
            </a:r>
          </a:p>
        </p:txBody>
      </p:sp>
    </p:spTree>
    <p:extLst>
      <p:ext uri="{BB962C8B-B14F-4D97-AF65-F5344CB8AC3E}">
        <p14:creationId xmlns:p14="http://schemas.microsoft.com/office/powerpoint/2010/main" val="19815407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511117"/>
            <a:ext cx="10275887" cy="5394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p>
          <a:p>
            <a:pPr algn="l">
              <a:lnSpc>
                <a:spcPct val="150000"/>
              </a:lnSpc>
            </a:pP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De forma geral os computadores são conjuntos de componentes (hardware), capaz de realizar uma série de tarefas, de acordo com a sequência de ordens dadas aos componentes, sendo essas ordens ou instruções em conjunto denominados software.</a:t>
            </a:r>
          </a:p>
          <a:p>
            <a:pPr marL="342900" indent="-342900" algn="l">
              <a:lnSpc>
                <a:spcPct val="150000"/>
              </a:lnSpc>
              <a:buFont typeface="Arial" panose="020B0604020202020204" pitchFamily="34" charset="0"/>
              <a:buChar char="•"/>
            </a:pPr>
            <a:endPar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6004157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695783"/>
            <a:ext cx="10275887" cy="5025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b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b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Processos e tarefas de um computador digital</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Captar um valor no dispositivo de entrada;</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Somar um valor com outro;</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Mover um valor de um local para outro;</a:t>
            </a:r>
          </a:p>
          <a:p>
            <a:pPr marL="342900" indent="-342900" algn="l">
              <a:lnSpc>
                <a:spcPct val="150000"/>
              </a:lnSpc>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Colocar um valor na porta de saída.</a:t>
            </a:r>
          </a:p>
        </p:txBody>
      </p:sp>
    </p:spTree>
    <p:extLst>
      <p:ext uri="{BB962C8B-B14F-4D97-AF65-F5344CB8AC3E}">
        <p14:creationId xmlns:p14="http://schemas.microsoft.com/office/powerpoint/2010/main" val="17427297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661543"/>
            <a:ext cx="10275887" cy="5093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b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b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A captação dos dados do computador refere-se aos conjuntos de símbolos que nós seres humanos utilizamos para nos comunicar.</a:t>
            </a:r>
          </a:p>
          <a:p>
            <a:pPr algn="l"/>
            <a:endPar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endParaRPr>
          </a:p>
          <a:p>
            <a:pPr marL="342900" indent="-342900" algn="l">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Caracteres alfabeto (</a:t>
            </a:r>
            <a:r>
              <a:rPr lang="pt-BR" altLang="pt-BR" sz="2400" dirty="0" err="1">
                <a:solidFill>
                  <a:schemeClr val="tx1"/>
                </a:solidFill>
                <a:latin typeface="Arial" panose="020B0604020202020204" pitchFamily="34" charset="0"/>
                <a:cs typeface="Arial" panose="020B0604020202020204" pitchFamily="34" charset="0"/>
                <a:sym typeface="Arial" panose="020B0604020202020204" pitchFamily="34" charset="0"/>
              </a:rPr>
              <a:t>A,Z,a,z</a:t>
            </a: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a:t>
            </a:r>
          </a:p>
          <a:p>
            <a:pPr marL="342900" indent="-342900" algn="l">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Caracteres numéricos (1,2,3,4,5, I,II,III,IV)</a:t>
            </a:r>
          </a:p>
          <a:p>
            <a:pPr marL="342900" indent="-342900" algn="l">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Sinais de pontuação (.,;)</a:t>
            </a:r>
          </a:p>
          <a:p>
            <a:pPr marL="342900" indent="-342900" algn="l">
              <a:buFont typeface="Arial" panose="020B0604020202020204" pitchFamily="34" charset="0"/>
              <a:buChar char="•"/>
            </a:pP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Sinais representativos de operações matemáticas (+,-,*,/)</a:t>
            </a:r>
          </a:p>
        </p:txBody>
      </p:sp>
    </p:spTree>
    <p:extLst>
      <p:ext uri="{BB962C8B-B14F-4D97-AF65-F5344CB8AC3E}">
        <p14:creationId xmlns:p14="http://schemas.microsoft.com/office/powerpoint/2010/main" val="291880279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3030875"/>
            <a:ext cx="10275887" cy="435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b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b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Através dos conjuntos de caracteres que utilizamos, conseguimos manipular, combinar e gerar informações para que possamos se comunicar. No caso dos computadores, também há a necessidade de se definir uma forma de representar internamente os dados que ele recebe e processa.</a:t>
            </a:r>
          </a:p>
        </p:txBody>
      </p:sp>
    </p:spTree>
    <p:extLst>
      <p:ext uri="{BB962C8B-B14F-4D97-AF65-F5344CB8AC3E}">
        <p14:creationId xmlns:p14="http://schemas.microsoft.com/office/powerpoint/2010/main" val="265244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3330958"/>
            <a:ext cx="10275887" cy="3754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marL="342900" indent="-342900" algn="l">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Componentes eletrônicos (Circuitos)</a:t>
            </a:r>
          </a:p>
          <a:p>
            <a:pPr marL="342900" indent="-342900" algn="l">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Pulso elétrico – SINAL ALTO E BAIXO</a:t>
            </a:r>
          </a:p>
          <a:p>
            <a:pPr marL="342900" indent="-342900" algn="l">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ENIAC (Um dos 1º computadores representava de 0 a 9 dígitos numéricos) – “10 Níveis de tensão”</a:t>
            </a:r>
            <a:endPar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1718076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818358"/>
            <a:ext cx="10275887" cy="246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p:txBody>
      </p:sp>
      <p:pic>
        <p:nvPicPr>
          <p:cNvPr id="3" name="Imagem 2">
            <a:extLst>
              <a:ext uri="{FF2B5EF4-FFF2-40B4-BE49-F238E27FC236}">
                <a16:creationId xmlns:a16="http://schemas.microsoft.com/office/drawing/2014/main" id="{9F26369B-21E5-46A7-53EA-D87A50E1A00F}"/>
              </a:ext>
            </a:extLst>
          </p:cNvPr>
          <p:cNvPicPr>
            <a:picLocks noChangeAspect="1"/>
          </p:cNvPicPr>
          <p:nvPr/>
        </p:nvPicPr>
        <p:blipFill>
          <a:blip r:embed="rId4"/>
          <a:stretch>
            <a:fillRect/>
          </a:stretch>
        </p:blipFill>
        <p:spPr>
          <a:xfrm>
            <a:off x="1805124" y="3124200"/>
            <a:ext cx="9392961" cy="5068007"/>
          </a:xfrm>
          <a:prstGeom prst="rect">
            <a:avLst/>
          </a:prstGeom>
        </p:spPr>
      </p:pic>
    </p:spTree>
    <p:extLst>
      <p:ext uri="{BB962C8B-B14F-4D97-AF65-F5344CB8AC3E}">
        <p14:creationId xmlns:p14="http://schemas.microsoft.com/office/powerpoint/2010/main" val="75193830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068903"/>
            <a:ext cx="10275887" cy="5001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Computadores Digitais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marL="342900" indent="-342900" algn="l">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Representação dos dados;</a:t>
            </a:r>
          </a:p>
          <a:p>
            <a:pPr marL="342900" indent="-342900" algn="l">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Computadores de 10 dígitos números (alto custo e consumo de energia, maior complexidade);</a:t>
            </a:r>
          </a:p>
          <a:p>
            <a:pPr marL="342900" indent="-342900" algn="l">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Componentes eletrônicos são binários (ALTO = 1 e BAIXO = 0);</a:t>
            </a:r>
          </a:p>
          <a:p>
            <a:pPr marL="342900" indent="-342900" algn="l">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Computadores para representar dígitos binários (baixo custo e consumo de energia, menor complexidade);</a:t>
            </a:r>
          </a:p>
        </p:txBody>
      </p:sp>
    </p:spTree>
    <p:extLst>
      <p:ext uri="{BB962C8B-B14F-4D97-AF65-F5344CB8AC3E}">
        <p14:creationId xmlns:p14="http://schemas.microsoft.com/office/powerpoint/2010/main" val="204024840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295400"/>
            <a:ext cx="10275887" cy="2840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Fundamentos e Conceitos básicos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é um computador?</a:t>
            </a:r>
          </a:p>
        </p:txBody>
      </p:sp>
    </p:spTree>
    <p:extLst>
      <p:ext uri="{BB962C8B-B14F-4D97-AF65-F5344CB8AC3E}">
        <p14:creationId xmlns:p14="http://schemas.microsoft.com/office/powerpoint/2010/main" val="184307931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419333"/>
            <a:ext cx="10275887" cy="3431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Sistemas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just"/>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Um sistema pode ser definido de diferentes maneiras. Um sistema pode ser compreendido, por exemplo, como um conjunto de patês que cooperam para atingir um objetivo comum.</a:t>
            </a:r>
          </a:p>
        </p:txBody>
      </p:sp>
    </p:spTree>
    <p:extLst>
      <p:ext uri="{BB962C8B-B14F-4D97-AF65-F5344CB8AC3E}">
        <p14:creationId xmlns:p14="http://schemas.microsoft.com/office/powerpoint/2010/main" val="411238488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473200" y="1143000"/>
            <a:ext cx="10275887" cy="5370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Sistemas Computacionais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just"/>
            <a:endPar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endParaRPr>
          </a:p>
          <a:p>
            <a:pPr algn="just"/>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O computador é um sistema, pois consiste em um conjunto de partes que se coordenam (teclado, memória, processador, dispositivos periféricos e os programas) para a realização de um objetivo: computar (por isso é de computação).</a:t>
            </a:r>
          </a:p>
          <a:p>
            <a:pPr algn="just"/>
            <a:endPar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endParaRPr>
          </a:p>
          <a:p>
            <a:pPr marL="342900" indent="-342900" algn="just">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Computador = Calcular;</a:t>
            </a:r>
          </a:p>
          <a:p>
            <a:pPr marL="342900" indent="-342900" algn="just">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Computador realiza cálculos matemáticos;</a:t>
            </a:r>
          </a:p>
          <a:p>
            <a:pPr marL="342900" indent="-342900" algn="just">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1º Computador desenvolvido com o objetivo de acelerar cálculos balísticos para o exército americano;</a:t>
            </a:r>
          </a:p>
        </p:txBody>
      </p:sp>
    </p:spTree>
    <p:extLst>
      <p:ext uri="{BB962C8B-B14F-4D97-AF65-F5344CB8AC3E}">
        <p14:creationId xmlns:p14="http://schemas.microsoft.com/office/powerpoint/2010/main" val="14213156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473200" y="1627749"/>
            <a:ext cx="10275887" cy="4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Sistemas Computacionais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just"/>
            <a:endPar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endParaRPr>
          </a:p>
          <a:p>
            <a:pPr marL="342900" indent="-342900" algn="just">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Computador possui linguagem própria 0 e 1 (Linguagem de Máquina);</a:t>
            </a:r>
          </a:p>
          <a:p>
            <a:pPr marL="342900" indent="-342900" algn="just">
              <a:buFont typeface="Arial" panose="020B0604020202020204" pitchFamily="34" charset="0"/>
              <a:buChar char="•"/>
            </a:pP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Necessário o desenvolvimento de outras linguagens mais próximas do entendimento dos operadores chamadas de linguagens de programação.</a:t>
            </a:r>
          </a:p>
          <a:p>
            <a:pPr marL="342900" indent="-342900" algn="just">
              <a:buFont typeface="Arial" panose="020B0604020202020204" pitchFamily="34" charset="0"/>
              <a:buChar char="•"/>
            </a:pPr>
            <a:r>
              <a:rPr lang="pt-BR" altLang="pt-BR" sz="2100" dirty="0" err="1">
                <a:solidFill>
                  <a:schemeClr val="tx1"/>
                </a:solidFill>
                <a:latin typeface="Arial" panose="020B0604020202020204" pitchFamily="34" charset="0"/>
                <a:cs typeface="Arial" panose="020B0604020202020204" pitchFamily="34" charset="0"/>
                <a:sym typeface="Arial" panose="020B0604020202020204" pitchFamily="34" charset="0"/>
              </a:rPr>
              <a:t>Cobol</a:t>
            </a: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 Pascal, Fortran, Visual Basic, </a:t>
            </a:r>
            <a:r>
              <a:rPr lang="pt-BR" altLang="pt-BR" sz="2100" dirty="0" err="1">
                <a:solidFill>
                  <a:schemeClr val="tx1"/>
                </a:solidFill>
                <a:latin typeface="Arial" panose="020B0604020202020204" pitchFamily="34" charset="0"/>
                <a:cs typeface="Arial" panose="020B0604020202020204" pitchFamily="34" charset="0"/>
                <a:sym typeface="Arial" panose="020B0604020202020204" pitchFamily="34" charset="0"/>
              </a:rPr>
              <a:t>Lisp</a:t>
            </a:r>
            <a:r>
              <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rPr>
              <a:t>, Assembly, C, Visual C, Delphi, Ada, Java etc.</a:t>
            </a:r>
          </a:p>
        </p:txBody>
      </p:sp>
    </p:spTree>
    <p:extLst>
      <p:ext uri="{BB962C8B-B14F-4D97-AF65-F5344CB8AC3E}">
        <p14:creationId xmlns:p14="http://schemas.microsoft.com/office/powerpoint/2010/main" val="198475769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473200" y="1510397"/>
            <a:ext cx="10275887"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Sistemas Computacionais – Exemplos de Linguagens de Programação</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just"/>
            <a:endPar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pic>
        <p:nvPicPr>
          <p:cNvPr id="3" name="Imagem 2">
            <a:extLst>
              <a:ext uri="{FF2B5EF4-FFF2-40B4-BE49-F238E27FC236}">
                <a16:creationId xmlns:a16="http://schemas.microsoft.com/office/drawing/2014/main" id="{C85514F5-9746-28E0-4674-3D159513760C}"/>
              </a:ext>
            </a:extLst>
          </p:cNvPr>
          <p:cNvPicPr>
            <a:picLocks noChangeAspect="1"/>
          </p:cNvPicPr>
          <p:nvPr/>
        </p:nvPicPr>
        <p:blipFill>
          <a:blip r:embed="rId4"/>
          <a:stretch>
            <a:fillRect/>
          </a:stretch>
        </p:blipFill>
        <p:spPr>
          <a:xfrm>
            <a:off x="4017423" y="4295775"/>
            <a:ext cx="4968365" cy="3009010"/>
          </a:xfrm>
          <a:prstGeom prst="rect">
            <a:avLst/>
          </a:prstGeom>
        </p:spPr>
      </p:pic>
    </p:spTree>
    <p:extLst>
      <p:ext uri="{BB962C8B-B14F-4D97-AF65-F5344CB8AC3E}">
        <p14:creationId xmlns:p14="http://schemas.microsoft.com/office/powerpoint/2010/main" val="271759101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473200" y="1147685"/>
            <a:ext cx="10275887"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Sistemas Computacionais – Exemplos de Linguagens de Programação</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just"/>
            <a:endPar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pic>
        <p:nvPicPr>
          <p:cNvPr id="4" name="Imagem 3">
            <a:extLst>
              <a:ext uri="{FF2B5EF4-FFF2-40B4-BE49-F238E27FC236}">
                <a16:creationId xmlns:a16="http://schemas.microsoft.com/office/drawing/2014/main" id="{005AB97A-6041-BD91-9DD1-E9A20588EC05}"/>
              </a:ext>
            </a:extLst>
          </p:cNvPr>
          <p:cNvPicPr>
            <a:picLocks noChangeAspect="1"/>
          </p:cNvPicPr>
          <p:nvPr/>
        </p:nvPicPr>
        <p:blipFill>
          <a:blip r:embed="rId4"/>
          <a:stretch>
            <a:fillRect/>
          </a:stretch>
        </p:blipFill>
        <p:spPr>
          <a:xfrm>
            <a:off x="3872339" y="3733800"/>
            <a:ext cx="5258534" cy="4877481"/>
          </a:xfrm>
          <a:prstGeom prst="rect">
            <a:avLst/>
          </a:prstGeom>
        </p:spPr>
      </p:pic>
    </p:spTree>
    <p:extLst>
      <p:ext uri="{BB962C8B-B14F-4D97-AF65-F5344CB8AC3E}">
        <p14:creationId xmlns:p14="http://schemas.microsoft.com/office/powerpoint/2010/main" val="15469893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473200" y="1147685"/>
            <a:ext cx="10275887"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Sistemas Computacionais – Exemplos de Linguagens de Programação</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algn="just"/>
            <a:endParaRPr lang="pt-BR" altLang="pt-BR" sz="21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pic>
        <p:nvPicPr>
          <p:cNvPr id="3" name="Imagem 2">
            <a:extLst>
              <a:ext uri="{FF2B5EF4-FFF2-40B4-BE49-F238E27FC236}">
                <a16:creationId xmlns:a16="http://schemas.microsoft.com/office/drawing/2014/main" id="{35167E4D-9E96-C38F-107D-6BA27CBE8504}"/>
              </a:ext>
            </a:extLst>
          </p:cNvPr>
          <p:cNvPicPr>
            <a:picLocks noChangeAspect="1"/>
          </p:cNvPicPr>
          <p:nvPr/>
        </p:nvPicPr>
        <p:blipFill>
          <a:blip r:embed="rId4"/>
          <a:stretch>
            <a:fillRect/>
          </a:stretch>
        </p:blipFill>
        <p:spPr>
          <a:xfrm>
            <a:off x="2876837" y="3581400"/>
            <a:ext cx="7835273" cy="4416993"/>
          </a:xfrm>
          <a:prstGeom prst="rect">
            <a:avLst/>
          </a:prstGeom>
        </p:spPr>
      </p:pic>
    </p:spTree>
    <p:extLst>
      <p:ext uri="{BB962C8B-B14F-4D97-AF65-F5344CB8AC3E}">
        <p14:creationId xmlns:p14="http://schemas.microsoft.com/office/powerpoint/2010/main" val="9502264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234118"/>
            <a:ext cx="10275887" cy="5948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Organização x Arquitetura</a:t>
            </a:r>
          </a:p>
          <a:p>
            <a:pPr algn="just">
              <a:lnSpc>
                <a:spcPct val="150000"/>
              </a:lnSpc>
            </a:pPr>
            <a:br>
              <a:rPr lang="pt-BR" altLang="pt-BR" sz="2400" dirty="0">
                <a:latin typeface="Arial" panose="020B0604020202020204" pitchFamily="34" charset="0"/>
                <a:cs typeface="Arial" panose="020B0604020202020204" pitchFamily="34" charset="0"/>
                <a:sym typeface="Arial" panose="020B0604020202020204" pitchFamily="34" charset="0"/>
              </a:rPr>
            </a:br>
            <a:r>
              <a:rPr lang="pt-BR" altLang="pt-BR" sz="2400" dirty="0">
                <a:latin typeface="Arial" panose="020B0604020202020204" pitchFamily="34" charset="0"/>
                <a:cs typeface="Arial" panose="020B0604020202020204" pitchFamily="34" charset="0"/>
                <a:sym typeface="Arial" panose="020B0604020202020204" pitchFamily="34" charset="0"/>
              </a:rPr>
              <a:t>A organização de um computador, também conhecida por implementação, é a parte do estudo da ciência da computação que trata dos aspectos relativos à parte do computador mais conhecida dos especialistas que o construíram e cujo entendimento é desnecessário ao programador. São aspectos relativos aos componentes físicos, como a tecnologia utilizada na construção da memória, frequência de relógio, sinais de controle.</a:t>
            </a: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89382392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957120"/>
            <a:ext cx="10275887" cy="6502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Organização x Arquitetura</a:t>
            </a:r>
          </a:p>
          <a:p>
            <a:pPr algn="just">
              <a:lnSpc>
                <a:spcPct val="150000"/>
              </a:lnSpc>
            </a:pPr>
            <a:br>
              <a:rPr lang="pt-BR" altLang="pt-BR" sz="2400" dirty="0">
                <a:latin typeface="Arial" panose="020B0604020202020204" pitchFamily="34" charset="0"/>
                <a:cs typeface="Arial" panose="020B0604020202020204" pitchFamily="34" charset="0"/>
                <a:sym typeface="Arial" panose="020B0604020202020204" pitchFamily="34" charset="0"/>
              </a:rPr>
            </a:br>
            <a:r>
              <a:rPr lang="pt-BR" altLang="pt-BR" sz="2400" dirty="0">
                <a:latin typeface="Arial" panose="020B0604020202020204" pitchFamily="34" charset="0"/>
                <a:cs typeface="Arial" panose="020B0604020202020204" pitchFamily="34" charset="0"/>
                <a:sym typeface="Arial" panose="020B0604020202020204" pitchFamily="34" charset="0"/>
              </a:rPr>
              <a:t>A arquitetura do mesmo computador é uma outra parte da mesma ciência da computação, mais no nível de conhecimento desejado pelo programador, visto que suas características têm impacto direto na elaboração de um programa. São elementos de uma arquitetura, o conjunto de instruções de um processador, tamanho da palavra, os modos de endereçamento das instruções, o tipo e o tamanho dos dados manipulados pelo processador.</a:t>
            </a: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5719712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590302"/>
            <a:ext cx="10275887" cy="8718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Organização x Arquitetura</a:t>
            </a:r>
          </a:p>
          <a:p>
            <a:pPr algn="just">
              <a:lnSpc>
                <a:spcPct val="150000"/>
              </a:lnSpc>
            </a:pPr>
            <a:br>
              <a:rPr lang="pt-BR" altLang="pt-BR" sz="2400" dirty="0">
                <a:latin typeface="Arial" panose="020B0604020202020204" pitchFamily="34" charset="0"/>
                <a:cs typeface="Arial" panose="020B0604020202020204" pitchFamily="34" charset="0"/>
                <a:sym typeface="Arial" panose="020B0604020202020204" pitchFamily="34" charset="0"/>
              </a:rPr>
            </a:br>
            <a:r>
              <a:rPr lang="pt-BR" altLang="pt-BR" sz="2400" dirty="0">
                <a:latin typeface="Arial" panose="020B0604020202020204" pitchFamily="34" charset="0"/>
                <a:cs typeface="Arial" panose="020B0604020202020204" pitchFamily="34" charset="0"/>
                <a:sym typeface="Arial" panose="020B0604020202020204" pitchFamily="34" charset="0"/>
              </a:rPr>
              <a:t>Organização</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Componentes físicos (parte da implementação)</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Tecnologias utilizadas para construção</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Desnecessário do entendimento do programador</a:t>
            </a:r>
          </a:p>
          <a:p>
            <a:pPr algn="just">
              <a:lnSpc>
                <a:spcPct val="150000"/>
              </a:lnSpc>
            </a:pPr>
            <a:b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br>
            <a:r>
              <a:rPr lang="pt-BR" altLang="pt-BR" sz="2400" dirty="0">
                <a:solidFill>
                  <a:schemeClr val="tx1"/>
                </a:solidFill>
                <a:latin typeface="Arial" panose="020B0604020202020204" pitchFamily="34" charset="0"/>
                <a:cs typeface="Arial" panose="020B0604020202020204" pitchFamily="34" charset="0"/>
                <a:sym typeface="Arial" panose="020B0604020202020204" pitchFamily="34" charset="0"/>
              </a:rPr>
              <a:t>Arquitetura</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Conjuntos de instruções</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Processadores</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Tamanho da palavra (32 bits, 64 bits)</a:t>
            </a:r>
          </a:p>
          <a:p>
            <a:pPr marL="342900" indent="-342900" algn="just">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Modos de endereçamento de instruções</a:t>
            </a:r>
          </a:p>
          <a:p>
            <a:pPr marL="342900" indent="-342900" algn="just">
              <a:lnSpc>
                <a:spcPct val="150000"/>
              </a:lnSpc>
              <a:buFont typeface="Arial" panose="020B0604020202020204" pitchFamily="34" charset="0"/>
              <a:buChar char="•"/>
            </a:pP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28622495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854200" y="1170801"/>
            <a:ext cx="10275887" cy="2701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Referências</a:t>
            </a:r>
          </a:p>
          <a:p>
            <a:pPr algn="l"/>
            <a:endPar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endParaRPr>
          </a:p>
          <a:p>
            <a:pPr marL="342900" indent="-34290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MONTEIRO, Mario A. Introdução à Organização de Computadores, 5ª edição. – </a:t>
            </a:r>
            <a:r>
              <a:rPr lang="pt-BR" altLang="pt-BR" sz="2400">
                <a:latin typeface="Arial" panose="020B0604020202020204" pitchFamily="34" charset="0"/>
                <a:cs typeface="Arial" panose="020B0604020202020204" pitchFamily="34" charset="0"/>
                <a:sym typeface="Arial" panose="020B0604020202020204" pitchFamily="34" charset="0"/>
              </a:rPr>
              <a:t>Introdução – Capitulo 1 </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4639397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591018"/>
            <a:ext cx="10275887" cy="5055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Fundamentos e Conceitos básicos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é um computador?</a:t>
            </a:r>
            <a:br>
              <a:rPr lang="pt-BR" altLang="pt-BR" sz="2400" dirty="0">
                <a:latin typeface="Arial" panose="020B0604020202020204" pitchFamily="34" charset="0"/>
                <a:cs typeface="Arial" panose="020B0604020202020204" pitchFamily="34" charset="0"/>
                <a:sym typeface="Arial" panose="020B0604020202020204" pitchFamily="34" charset="0"/>
              </a:rPr>
            </a:b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Computador é uma máquina ou seja, um conjunto de partes eletrônicas e eletromecânicas capaz de sistematicamente coletar, manipular e fornecer os resultados da manipulação de informações para um ou mais objetivos.</a:t>
            </a:r>
          </a:p>
        </p:txBody>
      </p:sp>
    </p:spTree>
    <p:extLst>
      <p:ext uri="{BB962C8B-B14F-4D97-AF65-F5344CB8AC3E}">
        <p14:creationId xmlns:p14="http://schemas.microsoft.com/office/powerpoint/2010/main" val="158982142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a:extLst>
              <a:ext uri="{FF2B5EF4-FFF2-40B4-BE49-F238E27FC236}">
                <a16:creationId xmlns:a16="http://schemas.microsoft.com/office/drawing/2014/main" id="{8C92E8CD-C79B-6D41-721B-C5255074E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144463"/>
            <a:ext cx="17900650" cy="10042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tângulo 5">
            <a:extLst>
              <a:ext uri="{FF2B5EF4-FFF2-40B4-BE49-F238E27FC236}">
                <a16:creationId xmlns:a16="http://schemas.microsoft.com/office/drawing/2014/main" id="{C656AFE2-529F-767D-E67D-BA02B6622D5B}"/>
              </a:ext>
            </a:extLst>
          </p:cNvPr>
          <p:cNvSpPr/>
          <p:nvPr/>
        </p:nvSpPr>
        <p:spPr bwMode="auto">
          <a:xfrm>
            <a:off x="-2713038" y="-481013"/>
            <a:ext cx="18502313" cy="10858501"/>
          </a:xfrm>
          <a:prstGeom prst="rect">
            <a:avLst/>
          </a:prstGeom>
          <a:solidFill>
            <a:srgbClr val="000000">
              <a:alpha val="30196"/>
            </a:srgbClr>
          </a:solidFill>
          <a:ln w="12700" cap="flat" cmpd="sng" algn="ctr">
            <a:solidFill>
              <a:srgbClr val="000000"/>
            </a:solidFill>
            <a:prstDash val="solid"/>
            <a:miter lim="400000"/>
            <a:headEnd type="none" w="med" len="med"/>
            <a:tailEnd type="none" w="med" len="med"/>
          </a:ln>
          <a:effectLst>
            <a:outerShdw dist="12700" dir="5400000" algn="ctr" rotWithShape="0">
              <a:srgbClr val="000000">
                <a:alpha val="50000"/>
              </a:srgbClr>
            </a:outerShdw>
          </a:effectLst>
        </p:spPr>
        <p:txBody>
          <a:bodyPr lIns="38100" tIns="38100" rIns="38100" bIns="38100" anchor="ctr">
            <a:spAutoFit/>
          </a:bodyPr>
          <a:lstStyle/>
          <a:p>
            <a:pPr>
              <a:defRPr/>
            </a:pPr>
            <a:endParaRPr lang="pt-BR">
              <a:ea typeface="Helvetica Light" charset="0"/>
              <a:cs typeface="Helvetica Light" charset="0"/>
            </a:endParaRPr>
          </a:p>
        </p:txBody>
      </p:sp>
      <p:pic>
        <p:nvPicPr>
          <p:cNvPr id="22531" name="Picture 3">
            <a:extLst>
              <a:ext uri="{FF2B5EF4-FFF2-40B4-BE49-F238E27FC236}">
                <a16:creationId xmlns:a16="http://schemas.microsoft.com/office/drawing/2014/main" id="{8A2FC21C-45B1-CF40-7DFC-DBE55F9D19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3770313"/>
            <a:ext cx="5830887" cy="221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591018"/>
            <a:ext cx="10275887" cy="5055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Fundamentos e Conceitos básicos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Conjunto de partes eletrônicas e eletromecânicas</a:t>
            </a:r>
          </a:p>
          <a:p>
            <a:pPr marL="285750" indent="-285750" algn="l">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Coletar</a:t>
            </a:r>
          </a:p>
          <a:p>
            <a:pPr marL="285750" indent="-285750" algn="l">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Manipular</a:t>
            </a:r>
          </a:p>
          <a:p>
            <a:pPr marL="285750" indent="-285750" algn="l">
              <a:lnSpc>
                <a:spcPct val="150000"/>
              </a:lnSpc>
              <a:buFont typeface="Arial" panose="020B0604020202020204" pitchFamily="34" charset="0"/>
              <a:buChar char="•"/>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Resultados</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9611588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591018"/>
            <a:ext cx="10275887" cy="5055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Através de um sistema computacional capaz de integrar componentes que permitem a entrada de dados, seu processamento e exibição de um ou mais resultados, podemos definir e exemplificar o conceito de processamento de dados.</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989495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314019"/>
            <a:ext cx="10275887" cy="5609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Série de atividades ordenadamente realizadas;</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Produzir um arranjo determinado de informações;</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Dados;</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Processamento;</a:t>
            </a: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Informações.</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065097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2422014"/>
            <a:ext cx="10275887" cy="33940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é um Dado?</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700815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CFA650AC-DA87-8979-8E40-7C07B248C6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956675"/>
            <a:ext cx="130048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A2A6072A-A2E8-2CC5-4A22-627F9097C5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7163"/>
            <a:ext cx="13003213" cy="31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CD3F3418-0733-FA11-0BC5-9C936E359B05}"/>
              </a:ext>
            </a:extLst>
          </p:cNvPr>
          <p:cNvSpPr>
            <a:spLocks/>
          </p:cNvSpPr>
          <p:nvPr/>
        </p:nvSpPr>
        <p:spPr bwMode="auto">
          <a:xfrm>
            <a:off x="373063" y="361950"/>
            <a:ext cx="5348287"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8100" tIns="38100" rIns="38100" bIns="38100" anchor="ctr">
            <a:spAutoFit/>
          </a:bodyPr>
          <a:lstStyle/>
          <a:p>
            <a:r>
              <a:rPr lang="pt-BR" altLang="pt-BR" sz="1600" b="1" dirty="0">
                <a:solidFill>
                  <a:srgbClr val="1B8178"/>
                </a:solidFill>
                <a:latin typeface="Arial" panose="020B0604020202020204" pitchFamily="34" charset="0"/>
                <a:cs typeface="Arial" panose="020B0604020202020204" pitchFamily="34" charset="0"/>
                <a:sym typeface="Arial" panose="020B0604020202020204" pitchFamily="34" charset="0"/>
              </a:rPr>
              <a:t>Universidade Tuiuti do Paraná  |</a:t>
            </a:r>
            <a:r>
              <a:rPr lang="pt-BR" altLang="pt-BR" sz="1600" dirty="0"/>
              <a:t>  </a:t>
            </a:r>
            <a:r>
              <a:rPr lang="pt-BR" altLang="pt-BR" sz="1600" dirty="0">
                <a:latin typeface="Arial" panose="020B0604020202020204" pitchFamily="34" charset="0"/>
                <a:cs typeface="Arial" panose="020B0604020202020204" pitchFamily="34" charset="0"/>
                <a:sym typeface="Arial" panose="020B0604020202020204" pitchFamily="34" charset="0"/>
              </a:rPr>
              <a:t>Tema da apresentação</a:t>
            </a:r>
            <a:endParaRPr lang="pt-BR" altLang="pt-BR" sz="1600" dirty="0"/>
          </a:p>
        </p:txBody>
      </p:sp>
      <p:sp>
        <p:nvSpPr>
          <p:cNvPr id="7173" name="Rectangle 5">
            <a:extLst>
              <a:ext uri="{FF2B5EF4-FFF2-40B4-BE49-F238E27FC236}">
                <a16:creationId xmlns:a16="http://schemas.microsoft.com/office/drawing/2014/main" id="{27305109-3859-42A2-87E1-F5A3FF7FF357}"/>
              </a:ext>
            </a:extLst>
          </p:cNvPr>
          <p:cNvSpPr>
            <a:spLocks/>
          </p:cNvSpPr>
          <p:nvPr/>
        </p:nvSpPr>
        <p:spPr bwMode="auto">
          <a:xfrm>
            <a:off x="1363662" y="1868016"/>
            <a:ext cx="10275887" cy="45020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8100" tIns="38100" rIns="38100" bIns="38100" anchor="ctr">
            <a:spAutoFit/>
          </a:bodyPr>
          <a:lstStyle/>
          <a:p>
            <a:pPr algn="l"/>
            <a:r>
              <a:rPr lang="pt-BR" altLang="pt-BR" sz="4600" b="1" dirty="0">
                <a:solidFill>
                  <a:srgbClr val="1B8178"/>
                </a:solidFill>
                <a:latin typeface="Arial" panose="020B0604020202020204" pitchFamily="34" charset="0"/>
                <a:cs typeface="Arial" panose="020B0604020202020204" pitchFamily="34" charset="0"/>
                <a:sym typeface="Arial" panose="020B0604020202020204" pitchFamily="34" charset="0"/>
              </a:rPr>
              <a:t>Introdução a Arquitetura e Organização de Computadores</a:t>
            </a:r>
          </a:p>
          <a:p>
            <a:pPr algn="l"/>
            <a:b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br>
            <a:r>
              <a:rPr lang="pt-BR" altLang="pt-BR" sz="2100" dirty="0">
                <a:solidFill>
                  <a:srgbClr val="1B8178"/>
                </a:solidFill>
                <a:latin typeface="Arial" panose="020B0604020202020204" pitchFamily="34" charset="0"/>
                <a:cs typeface="Arial" panose="020B0604020202020204" pitchFamily="34" charset="0"/>
                <a:sym typeface="Arial" panose="020B0604020202020204" pitchFamily="34" charset="0"/>
              </a:rPr>
              <a:t>Processamento de Dados</a:t>
            </a:r>
          </a:p>
          <a:p>
            <a:pPr algn="l"/>
            <a:endParaRPr lang="pt-BR" altLang="pt-BR" sz="1400" dirty="0">
              <a:solidFill>
                <a:srgbClr val="275D38"/>
              </a:solidFill>
            </a:endParaRPr>
          </a:p>
          <a:p>
            <a:pPr marL="285750" indent="-285750" algn="l">
              <a:lnSpc>
                <a:spcPct val="150000"/>
              </a:lnSpc>
              <a:buFont typeface="Arial" panose="020B0604020202020204" pitchFamily="34" charset="0"/>
              <a:buChar char="•"/>
            </a:pPr>
            <a:r>
              <a:rPr lang="pt-BR" altLang="pt-BR" sz="2400" dirty="0">
                <a:latin typeface="Arial" panose="020B0604020202020204" pitchFamily="34" charset="0"/>
                <a:cs typeface="Arial" panose="020B0604020202020204" pitchFamily="34" charset="0"/>
                <a:sym typeface="Arial" panose="020B0604020202020204" pitchFamily="34" charset="0"/>
              </a:rPr>
              <a:t>O que é um Dado?</a:t>
            </a:r>
          </a:p>
          <a:p>
            <a:pPr algn="l">
              <a:lnSpc>
                <a:spcPct val="150000"/>
              </a:lnSpc>
            </a:pPr>
            <a:r>
              <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rPr>
              <a:t>O termo dado pode ser definido como a matéria-prima originalmente obtida de uma ou mais fontes.</a:t>
            </a:r>
            <a:br>
              <a:rPr lang="pt-BR" altLang="pt-BR" sz="2400" dirty="0">
                <a:latin typeface="Arial" panose="020B0604020202020204" pitchFamily="34" charset="0"/>
                <a:cs typeface="Arial" panose="020B0604020202020204" pitchFamily="34" charset="0"/>
                <a:sym typeface="Arial" panose="020B0604020202020204" pitchFamily="34" charset="0"/>
              </a:rPr>
            </a:br>
            <a:endParaRPr lang="pt-BR" altLang="pt-BR" sz="2400" dirty="0">
              <a:solidFill>
                <a:srgbClr val="C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0224926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
        <a:cs typeface=""/>
      </a:majorFont>
      <a:minorFont>
        <a:latin typeface="Helvetic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dist="12700" dir="54000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altLang="pt-BR" sz="3400" b="0" i="0" u="none" strike="noStrike" cap="none" normalizeH="0" baseline="0" smtClean="0">
            <a:ln>
              <a:noFill/>
            </a:ln>
            <a:solidFill>
              <a:srgbClr val="000000"/>
            </a:solidFill>
            <a:effectLst/>
            <a:latin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dist="12700" dir="54000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pt-BR" altLang="pt-BR" sz="3400" b="0" i="0" u="none" strike="noStrike" cap="none" normalizeH="0" baseline="0" smtClean="0">
            <a:ln>
              <a:noFill/>
            </a:ln>
            <a:solidFill>
              <a:srgbClr val="000000"/>
            </a:solidFill>
            <a:effectLst/>
            <a:latin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3AF8EF9E5BAD946A819ECD8CE320CDE" ma:contentTypeVersion="0" ma:contentTypeDescription="Crie um novo documento." ma:contentTypeScope="" ma:versionID="79cb65e4d688d750171357c98c0c2d93">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A4254E-CD96-407E-8946-FFF61F339076}"/>
</file>

<file path=customXml/itemProps2.xml><?xml version="1.0" encoding="utf-8"?>
<ds:datastoreItem xmlns:ds="http://schemas.openxmlformats.org/officeDocument/2006/customXml" ds:itemID="{B82DC1E4-6C03-4616-BF5B-629BE44EF682}"/>
</file>

<file path=customXml/itemProps3.xml><?xml version="1.0" encoding="utf-8"?>
<ds:datastoreItem xmlns:ds="http://schemas.openxmlformats.org/officeDocument/2006/customXml" ds:itemID="{A0FA905A-0067-4044-99E8-8E19A3BA7577}"/>
</file>

<file path=docProps/app.xml><?xml version="1.0" encoding="utf-8"?>
<Properties xmlns="http://schemas.openxmlformats.org/officeDocument/2006/extended-properties" xmlns:vt="http://schemas.openxmlformats.org/officeDocument/2006/docPropsVTypes">
  <TotalTime>1043</TotalTime>
  <Words>1951</Words>
  <Application>Microsoft Office PowerPoint</Application>
  <PresentationFormat>Personalizar</PresentationFormat>
  <Paragraphs>235</Paragraphs>
  <Slides>40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40</vt:i4>
      </vt:variant>
    </vt:vector>
  </HeadingPairs>
  <TitlesOfParts>
    <vt:vector size="44" baseType="lpstr">
      <vt:lpstr>Arial</vt:lpstr>
      <vt:lpstr>Helvetica Light</vt:lpstr>
      <vt:lpstr>Helvetica Neue</vt:lpstr>
      <vt:lpstr>White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IGOR PEREIRA DOS SANTOS</cp:lastModifiedBy>
  <cp:revision>7</cp:revision>
  <dcterms:modified xsi:type="dcterms:W3CDTF">2023-08-03T23:50:23Z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0x01010013AF8EF9E5BAD946A819ECD8CE320CDE</vt:lpwstr>
  </property>
</Properties>
</file>