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Hagrid Text" charset="1" panose="00000500000000000000"/>
      <p:regular r:id="rId13"/>
    </p:embeddedFont>
    <p:embeddedFont>
      <p:font typeface="Hagrid Text Bold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31358" y="5581650"/>
            <a:ext cx="8144788" cy="958179"/>
            <a:chOff x="0" y="0"/>
            <a:chExt cx="2145129" cy="2523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45129" cy="252360"/>
            </a:xfrm>
            <a:custGeom>
              <a:avLst/>
              <a:gdLst/>
              <a:ahLst/>
              <a:cxnLst/>
              <a:rect r="r" b="b" t="t" l="l"/>
              <a:pathLst>
                <a:path h="252360" w="2145129">
                  <a:moveTo>
                    <a:pt x="0" y="0"/>
                  </a:moveTo>
                  <a:lnTo>
                    <a:pt x="2145129" y="0"/>
                  </a:lnTo>
                  <a:lnTo>
                    <a:pt x="2145129" y="252360"/>
                  </a:lnTo>
                  <a:lnTo>
                    <a:pt x="0" y="252360"/>
                  </a:lnTo>
                  <a:close/>
                </a:path>
              </a:pathLst>
            </a:custGeom>
            <a:solidFill>
              <a:srgbClr val="1B789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145129" cy="2999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31358" y="2791460"/>
            <a:ext cx="9259029" cy="235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80"/>
              </a:lnSpc>
            </a:pPr>
            <a:r>
              <a:rPr lang="en-US" sz="70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INTEGRAÇÃO DO WHMCS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8363" y="5845810"/>
            <a:ext cx="7830778" cy="382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C</a:t>
            </a:r>
            <a:r>
              <a:rPr lang="en-US" sz="2199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omo Sistema de Gerenciamento na HoppeHosting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44132" y="1752708"/>
            <a:ext cx="11115168" cy="561219"/>
            <a:chOff x="0" y="0"/>
            <a:chExt cx="2927452" cy="1478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27452" cy="147811"/>
            </a:xfrm>
            <a:custGeom>
              <a:avLst/>
              <a:gdLst/>
              <a:ahLst/>
              <a:cxnLst/>
              <a:rect r="r" b="b" t="t" l="l"/>
              <a:pathLst>
                <a:path h="147811" w="2927452">
                  <a:moveTo>
                    <a:pt x="0" y="0"/>
                  </a:moveTo>
                  <a:lnTo>
                    <a:pt x="2927452" y="0"/>
                  </a:lnTo>
                  <a:lnTo>
                    <a:pt x="2927452" y="147811"/>
                  </a:lnTo>
                  <a:lnTo>
                    <a:pt x="0" y="147811"/>
                  </a:lnTo>
                  <a:close/>
                </a:path>
              </a:pathLst>
            </a:custGeom>
            <a:solidFill>
              <a:srgbClr val="1B789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927452" cy="1954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144132" y="5324329"/>
            <a:ext cx="11115168" cy="561219"/>
            <a:chOff x="0" y="0"/>
            <a:chExt cx="2927452" cy="14781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7452" cy="147811"/>
            </a:xfrm>
            <a:custGeom>
              <a:avLst/>
              <a:gdLst/>
              <a:ahLst/>
              <a:cxnLst/>
              <a:rect r="r" b="b" t="t" l="l"/>
              <a:pathLst>
                <a:path h="147811" w="2927452">
                  <a:moveTo>
                    <a:pt x="0" y="0"/>
                  </a:moveTo>
                  <a:lnTo>
                    <a:pt x="2927452" y="0"/>
                  </a:lnTo>
                  <a:lnTo>
                    <a:pt x="2927452" y="147811"/>
                  </a:lnTo>
                  <a:lnTo>
                    <a:pt x="0" y="147811"/>
                  </a:lnTo>
                  <a:close/>
                </a:path>
              </a:pathLst>
            </a:custGeom>
            <a:solidFill>
              <a:srgbClr val="1B789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927452" cy="1954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38966" y="2868122"/>
            <a:ext cx="4402996" cy="4114800"/>
          </a:xfrm>
          <a:custGeom>
            <a:avLst/>
            <a:gdLst/>
            <a:ahLst/>
            <a:cxnLst/>
            <a:rect r="r" b="b" t="t" l="l"/>
            <a:pathLst>
              <a:path h="4114800" w="4402996">
                <a:moveTo>
                  <a:pt x="0" y="0"/>
                </a:moveTo>
                <a:lnTo>
                  <a:pt x="4402996" y="0"/>
                </a:lnTo>
                <a:lnTo>
                  <a:pt x="44029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144132" y="2539695"/>
            <a:ext cx="11115168" cy="223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Integrar o WHMCS para automatizar e gerenciar hospedagem, faturamento, suporte e infraestrutura, centralizando a gestão e otimizando o atendimento ao cliente..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44132" y="1663465"/>
            <a:ext cx="11115168" cy="650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3600" b="true">
                <a:solidFill>
                  <a:srgbClr val="FFFFFF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PROPOSTA: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44132" y="5229079"/>
            <a:ext cx="11115168" cy="650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3600" b="true">
                <a:solidFill>
                  <a:srgbClr val="FFFFFF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OBJETIVO: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50365" y="6114148"/>
            <a:ext cx="11115168" cy="1670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Implementar o WHMCS para centralizar a gestão da HoppeHosting, otimizando faturamento, suporte e automação de processos.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37781" y="1978895"/>
            <a:ext cx="3135721" cy="1166278"/>
            <a:chOff x="0" y="0"/>
            <a:chExt cx="825869" cy="3071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25869" cy="307168"/>
            </a:xfrm>
            <a:custGeom>
              <a:avLst/>
              <a:gdLst/>
              <a:ahLst/>
              <a:cxnLst/>
              <a:rect r="r" b="b" t="t" l="l"/>
              <a:pathLst>
                <a:path h="307168" w="825869">
                  <a:moveTo>
                    <a:pt x="0" y="0"/>
                  </a:moveTo>
                  <a:lnTo>
                    <a:pt x="825869" y="0"/>
                  </a:lnTo>
                  <a:lnTo>
                    <a:pt x="825869" y="307168"/>
                  </a:lnTo>
                  <a:lnTo>
                    <a:pt x="0" y="30716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25869" cy="354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874862"/>
            <a:ext cx="6540549" cy="1166278"/>
            <a:chOff x="0" y="0"/>
            <a:chExt cx="1722614" cy="3071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22614" cy="307168"/>
            </a:xfrm>
            <a:custGeom>
              <a:avLst/>
              <a:gdLst/>
              <a:ahLst/>
              <a:cxnLst/>
              <a:rect r="r" b="b" t="t" l="l"/>
              <a:pathLst>
                <a:path h="307168" w="1722614">
                  <a:moveTo>
                    <a:pt x="0" y="0"/>
                  </a:moveTo>
                  <a:lnTo>
                    <a:pt x="1722614" y="0"/>
                  </a:lnTo>
                  <a:lnTo>
                    <a:pt x="1722614" y="307168"/>
                  </a:lnTo>
                  <a:lnTo>
                    <a:pt x="0" y="307168"/>
                  </a:lnTo>
                  <a:close/>
                </a:path>
              </a:pathLst>
            </a:custGeom>
            <a:solidFill>
              <a:srgbClr val="1B789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722614" cy="354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1015098"/>
            <a:ext cx="6753882" cy="1166278"/>
            <a:chOff x="0" y="0"/>
            <a:chExt cx="1778800" cy="30716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78800" cy="307168"/>
            </a:xfrm>
            <a:custGeom>
              <a:avLst/>
              <a:gdLst/>
              <a:ahLst/>
              <a:cxnLst/>
              <a:rect r="r" b="b" t="t" l="l"/>
              <a:pathLst>
                <a:path h="307168" w="1778800">
                  <a:moveTo>
                    <a:pt x="0" y="0"/>
                  </a:moveTo>
                  <a:lnTo>
                    <a:pt x="1778800" y="0"/>
                  </a:lnTo>
                  <a:lnTo>
                    <a:pt x="1778800" y="307168"/>
                  </a:lnTo>
                  <a:lnTo>
                    <a:pt x="0" y="307168"/>
                  </a:lnTo>
                  <a:close/>
                </a:path>
              </a:pathLst>
            </a:custGeom>
            <a:solidFill>
              <a:srgbClr val="1B789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778800" cy="354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997062" y="4041140"/>
            <a:ext cx="3642611" cy="3959359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789099" y="1336428"/>
            <a:ext cx="7233084" cy="2460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4"/>
              </a:lnSpc>
            </a:pPr>
            <a:r>
              <a:rPr lang="en-US" b="true" sz="5400">
                <a:solidFill>
                  <a:srgbClr val="FFFFFF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APRESENTAÇÃO </a:t>
            </a:r>
            <a:r>
              <a:rPr lang="en-US" b="true" sz="5400">
                <a:solidFill>
                  <a:srgbClr val="1B7895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DA</a:t>
            </a:r>
            <a:r>
              <a:rPr lang="en-US" b="true" sz="5400">
                <a:solidFill>
                  <a:srgbClr val="FFFFFF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 </a:t>
            </a:r>
          </a:p>
          <a:p>
            <a:pPr algn="ctr">
              <a:lnSpc>
                <a:spcPts val="6264"/>
              </a:lnSpc>
            </a:pPr>
            <a:r>
              <a:rPr lang="en-US" b="true" sz="5400">
                <a:solidFill>
                  <a:srgbClr val="FFFFFF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EMPRESA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782582" y="4323159"/>
            <a:ext cx="10076798" cy="3078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A HoppeHosting fornece hospedagem para jogos, sites e armazenamento web, com foco em alto desempenho e disponibilidade. Oferece VPS, hospedagem dedicada e compartilhada, atendendo desde gamers até empresas que buscam soluções de armazenamento confiáveis</a:t>
            </a:r>
            <a:r>
              <a:rPr lang="en-US" sz="2899">
                <a:solidFill>
                  <a:srgbClr val="F6C8DE"/>
                </a:solidFill>
                <a:latin typeface="Hagrid Text"/>
                <a:ea typeface="Hagrid Text"/>
                <a:cs typeface="Hagrid Text"/>
                <a:sym typeface="Hagrid Text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541377" y="1507534"/>
            <a:ext cx="9613190" cy="734996"/>
            <a:chOff x="0" y="0"/>
            <a:chExt cx="2531869" cy="1935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31869" cy="193579"/>
            </a:xfrm>
            <a:custGeom>
              <a:avLst/>
              <a:gdLst/>
              <a:ahLst/>
              <a:cxnLst/>
              <a:rect r="r" b="b" t="t" l="l"/>
              <a:pathLst>
                <a:path h="193579" w="2531869">
                  <a:moveTo>
                    <a:pt x="0" y="0"/>
                  </a:moveTo>
                  <a:lnTo>
                    <a:pt x="2531869" y="0"/>
                  </a:lnTo>
                  <a:lnTo>
                    <a:pt x="2531869" y="193579"/>
                  </a:lnTo>
                  <a:lnTo>
                    <a:pt x="0" y="193579"/>
                  </a:lnTo>
                  <a:close/>
                </a:path>
              </a:pathLst>
            </a:custGeom>
            <a:solidFill>
              <a:srgbClr val="1B789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531869" cy="2412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03760" y="2502250"/>
            <a:ext cx="15820218" cy="1819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Gestão ineficiente de faturas e pagamentos para clientes variados.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Falta de integração entre clientes, faturamento e suporte.</a:t>
            </a:r>
          </a:p>
          <a:p>
            <a:pPr algn="just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Processos manuais que consomem tempo e recursos.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1365985" y="4168197"/>
            <a:ext cx="7731664" cy="736473"/>
            <a:chOff x="0" y="0"/>
            <a:chExt cx="2036323" cy="1939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36323" cy="193968"/>
            </a:xfrm>
            <a:custGeom>
              <a:avLst/>
              <a:gdLst/>
              <a:ahLst/>
              <a:cxnLst/>
              <a:rect r="r" b="b" t="t" l="l"/>
              <a:pathLst>
                <a:path h="193968" w="2036323">
                  <a:moveTo>
                    <a:pt x="0" y="0"/>
                  </a:moveTo>
                  <a:lnTo>
                    <a:pt x="2036323" y="0"/>
                  </a:lnTo>
                  <a:lnTo>
                    <a:pt x="2036323" y="193968"/>
                  </a:lnTo>
                  <a:lnTo>
                    <a:pt x="0" y="193968"/>
                  </a:lnTo>
                  <a:close/>
                </a:path>
              </a:pathLst>
            </a:custGeom>
            <a:solidFill>
              <a:srgbClr val="1B789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036323" cy="241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1199321" y="7519585"/>
            <a:ext cx="9271134" cy="736473"/>
            <a:chOff x="0" y="0"/>
            <a:chExt cx="2441780" cy="1939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41780" cy="193968"/>
            </a:xfrm>
            <a:custGeom>
              <a:avLst/>
              <a:gdLst/>
              <a:ahLst/>
              <a:cxnLst/>
              <a:rect r="r" b="b" t="t" l="l"/>
              <a:pathLst>
                <a:path h="193968" w="2441780">
                  <a:moveTo>
                    <a:pt x="0" y="0"/>
                  </a:moveTo>
                  <a:lnTo>
                    <a:pt x="2441780" y="0"/>
                  </a:lnTo>
                  <a:lnTo>
                    <a:pt x="2441780" y="193968"/>
                  </a:lnTo>
                  <a:lnTo>
                    <a:pt x="0" y="193968"/>
                  </a:lnTo>
                  <a:close/>
                </a:path>
              </a:pathLst>
            </a:custGeom>
            <a:solidFill>
              <a:srgbClr val="1B789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441780" cy="241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4310406" y="800564"/>
            <a:ext cx="2642301" cy="2642301"/>
          </a:xfrm>
          <a:custGeom>
            <a:avLst/>
            <a:gdLst/>
            <a:ahLst/>
            <a:cxnLst/>
            <a:rect r="r" b="b" t="t" l="l"/>
            <a:pathLst>
              <a:path h="2642301" w="2642301">
                <a:moveTo>
                  <a:pt x="0" y="0"/>
                </a:moveTo>
                <a:lnTo>
                  <a:pt x="2642301" y="0"/>
                </a:lnTo>
                <a:lnTo>
                  <a:pt x="2642301" y="2642301"/>
                </a:lnTo>
                <a:lnTo>
                  <a:pt x="0" y="2642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08274" y="1656925"/>
            <a:ext cx="8435726" cy="464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4"/>
              </a:lnSpc>
            </a:pPr>
            <a:r>
              <a:rPr lang="en-US" sz="3200" b="true">
                <a:solidFill>
                  <a:srgbClr val="FFFFFF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Identificação dos Problemas: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03760" y="205967"/>
            <a:ext cx="12579564" cy="822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99"/>
              </a:lnSpc>
            </a:pPr>
            <a:r>
              <a:rPr lang="en-US" b="true" sz="5700">
                <a:solidFill>
                  <a:srgbClr val="FFFFFF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DIAGNÓSTICO DOS PROBLEMAS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630661" y="4318327"/>
            <a:ext cx="13128043" cy="464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4"/>
              </a:lnSpc>
            </a:pPr>
            <a:r>
              <a:rPr lang="en-US" sz="3200" b="true">
                <a:solidFill>
                  <a:srgbClr val="FFFFFF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Impacto dos Problemas: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8274" y="7694801"/>
            <a:ext cx="6767667" cy="893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4"/>
              </a:lnSpc>
            </a:pPr>
            <a:r>
              <a:rPr lang="en-US" sz="3200" b="true">
                <a:solidFill>
                  <a:srgbClr val="FFFFFF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Causas dos Problemas:</a:t>
            </a:r>
          </a:p>
          <a:p>
            <a:pPr algn="just">
              <a:lnSpc>
                <a:spcPts val="3424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503760" y="8548537"/>
            <a:ext cx="15820218" cy="136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Ausência de um sistema centralizado para gerenciar operações.</a:t>
            </a:r>
          </a:p>
          <a:p>
            <a:pPr algn="just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Falta de automação nos processos de faturamento, clientes e controle de recursos.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3872118" y="5222755"/>
            <a:ext cx="15820218" cy="1819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Insatisfação dos clientes com atrasos no suporte e faturamento.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Custos operacionais elevados devido à falta de automação.</a:t>
            </a:r>
          </a:p>
          <a:p>
            <a:pPr algn="just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Tomada de decisões prejudicada por ausência de relatórios centralizados.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541377" y="1934942"/>
            <a:ext cx="9613190" cy="734996"/>
            <a:chOff x="0" y="0"/>
            <a:chExt cx="2531869" cy="1935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31869" cy="193579"/>
            </a:xfrm>
            <a:custGeom>
              <a:avLst/>
              <a:gdLst/>
              <a:ahLst/>
              <a:cxnLst/>
              <a:rect r="r" b="b" t="t" l="l"/>
              <a:pathLst>
                <a:path h="193579" w="2531869">
                  <a:moveTo>
                    <a:pt x="0" y="0"/>
                  </a:moveTo>
                  <a:lnTo>
                    <a:pt x="2531869" y="0"/>
                  </a:lnTo>
                  <a:lnTo>
                    <a:pt x="2531869" y="193579"/>
                  </a:lnTo>
                  <a:lnTo>
                    <a:pt x="0" y="193579"/>
                  </a:lnTo>
                  <a:close/>
                </a:path>
              </a:pathLst>
            </a:custGeom>
            <a:solidFill>
              <a:srgbClr val="1B789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531869" cy="2412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509144" y="4775264"/>
            <a:ext cx="7731664" cy="736473"/>
            <a:chOff x="0" y="0"/>
            <a:chExt cx="2036323" cy="1939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323" cy="193968"/>
            </a:xfrm>
            <a:custGeom>
              <a:avLst/>
              <a:gdLst/>
              <a:ahLst/>
              <a:cxnLst/>
              <a:rect r="r" b="b" t="t" l="l"/>
              <a:pathLst>
                <a:path h="193968" w="2036323">
                  <a:moveTo>
                    <a:pt x="0" y="0"/>
                  </a:moveTo>
                  <a:lnTo>
                    <a:pt x="2036323" y="0"/>
                  </a:lnTo>
                  <a:lnTo>
                    <a:pt x="2036323" y="193968"/>
                  </a:lnTo>
                  <a:lnTo>
                    <a:pt x="0" y="193968"/>
                  </a:lnTo>
                  <a:close/>
                </a:path>
              </a:pathLst>
            </a:custGeom>
            <a:solidFill>
              <a:srgbClr val="1B789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036323" cy="241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199321" y="7519585"/>
            <a:ext cx="9271134" cy="736473"/>
            <a:chOff x="0" y="0"/>
            <a:chExt cx="2441780" cy="19396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1780" cy="193968"/>
            </a:xfrm>
            <a:custGeom>
              <a:avLst/>
              <a:gdLst/>
              <a:ahLst/>
              <a:cxnLst/>
              <a:rect r="r" b="b" t="t" l="l"/>
              <a:pathLst>
                <a:path h="193968" w="2441780">
                  <a:moveTo>
                    <a:pt x="0" y="0"/>
                  </a:moveTo>
                  <a:lnTo>
                    <a:pt x="2441780" y="0"/>
                  </a:lnTo>
                  <a:lnTo>
                    <a:pt x="2441780" y="193968"/>
                  </a:lnTo>
                  <a:lnTo>
                    <a:pt x="0" y="193968"/>
                  </a:lnTo>
                  <a:close/>
                </a:path>
              </a:pathLst>
            </a:custGeom>
            <a:solidFill>
              <a:srgbClr val="1B789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441780" cy="241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155950" y="204064"/>
            <a:ext cx="2603731" cy="2561125"/>
          </a:xfrm>
          <a:custGeom>
            <a:avLst/>
            <a:gdLst/>
            <a:ahLst/>
            <a:cxnLst/>
            <a:rect r="r" b="b" t="t" l="l"/>
            <a:pathLst>
              <a:path h="2561125" w="2603731">
                <a:moveTo>
                  <a:pt x="0" y="0"/>
                </a:moveTo>
                <a:lnTo>
                  <a:pt x="2603731" y="0"/>
                </a:lnTo>
                <a:lnTo>
                  <a:pt x="2603731" y="2561124"/>
                </a:lnTo>
                <a:lnTo>
                  <a:pt x="0" y="25611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28319" y="2965213"/>
            <a:ext cx="17231363" cy="136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Necessidade de integrar dados de clientes, serviços e faturamento em um único sistema.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Dependência de processos manuais no atendimento e gerenciamento de serviços.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708274" y="2084333"/>
            <a:ext cx="8435726" cy="464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4"/>
              </a:lnSpc>
            </a:pPr>
            <a:r>
              <a:rPr lang="en-US" sz="3200" b="true">
                <a:solidFill>
                  <a:srgbClr val="FFFFFF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Desafios Internos: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03760" y="205967"/>
            <a:ext cx="12579564" cy="822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99"/>
              </a:lnSpc>
            </a:pPr>
            <a:r>
              <a:rPr lang="en-US" b="true" sz="5700">
                <a:solidFill>
                  <a:srgbClr val="FFFFFF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DIAGNÓSTICO DOS PROBLEMAS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23978" y="4925393"/>
            <a:ext cx="13128043" cy="464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4"/>
              </a:lnSpc>
            </a:pPr>
            <a:r>
              <a:rPr lang="en-US" sz="3200" b="true">
                <a:solidFill>
                  <a:srgbClr val="FFFFFF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Desafios Externos: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8274" y="7694801"/>
            <a:ext cx="6767667" cy="464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4"/>
              </a:lnSpc>
            </a:pPr>
            <a:r>
              <a:rPr lang="en-US" sz="3200" b="true">
                <a:solidFill>
                  <a:srgbClr val="FFFFFF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Implicações Futuras: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03760" y="8548537"/>
            <a:ext cx="15820218" cy="905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A HoppeHosting pode perder clientes para concorrentes mais eficientes e enfrentar dificuldades para escalar suas operações sem uma gestão centralizada e integrada.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93125" y="5709535"/>
            <a:ext cx="17251814" cy="136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Concorrência com grandes empresas que já utilizam sistemas automatizados.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Crescentes exigências regulatórias, como conformidade com a LGPD e proteção de dados.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541377" y="2159907"/>
            <a:ext cx="9613190" cy="734996"/>
            <a:chOff x="0" y="0"/>
            <a:chExt cx="2531869" cy="1935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31869" cy="193579"/>
            </a:xfrm>
            <a:custGeom>
              <a:avLst/>
              <a:gdLst/>
              <a:ahLst/>
              <a:cxnLst/>
              <a:rect r="r" b="b" t="t" l="l"/>
              <a:pathLst>
                <a:path h="193579" w="2531869">
                  <a:moveTo>
                    <a:pt x="0" y="0"/>
                  </a:moveTo>
                  <a:lnTo>
                    <a:pt x="2531869" y="0"/>
                  </a:lnTo>
                  <a:lnTo>
                    <a:pt x="2531869" y="193579"/>
                  </a:lnTo>
                  <a:lnTo>
                    <a:pt x="0" y="193579"/>
                  </a:lnTo>
                  <a:close/>
                </a:path>
              </a:pathLst>
            </a:custGeom>
            <a:solidFill>
              <a:srgbClr val="1B789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531869" cy="2412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980826" y="6390922"/>
            <a:ext cx="7731664" cy="736473"/>
            <a:chOff x="0" y="0"/>
            <a:chExt cx="2036323" cy="1939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323" cy="193968"/>
            </a:xfrm>
            <a:custGeom>
              <a:avLst/>
              <a:gdLst/>
              <a:ahLst/>
              <a:cxnLst/>
              <a:rect r="r" b="b" t="t" l="l"/>
              <a:pathLst>
                <a:path h="193968" w="2036323">
                  <a:moveTo>
                    <a:pt x="0" y="0"/>
                  </a:moveTo>
                  <a:lnTo>
                    <a:pt x="2036323" y="0"/>
                  </a:lnTo>
                  <a:lnTo>
                    <a:pt x="2036323" y="193968"/>
                  </a:lnTo>
                  <a:lnTo>
                    <a:pt x="0" y="193968"/>
                  </a:lnTo>
                  <a:close/>
                </a:path>
              </a:pathLst>
            </a:custGeom>
            <a:solidFill>
              <a:srgbClr val="1B789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036323" cy="241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190693" y="6390922"/>
            <a:ext cx="3134327" cy="3289847"/>
          </a:xfrm>
          <a:custGeom>
            <a:avLst/>
            <a:gdLst/>
            <a:ahLst/>
            <a:cxnLst/>
            <a:rect r="r" b="b" t="t" l="l"/>
            <a:pathLst>
              <a:path h="3289847" w="3134327">
                <a:moveTo>
                  <a:pt x="0" y="0"/>
                </a:moveTo>
                <a:lnTo>
                  <a:pt x="3134327" y="0"/>
                </a:lnTo>
                <a:lnTo>
                  <a:pt x="3134327" y="3289847"/>
                </a:lnTo>
                <a:lnTo>
                  <a:pt x="0" y="32898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93388" y="1831750"/>
            <a:ext cx="4219577" cy="3467725"/>
          </a:xfrm>
          <a:custGeom>
            <a:avLst/>
            <a:gdLst/>
            <a:ahLst/>
            <a:cxnLst/>
            <a:rect r="r" b="b" t="t" l="l"/>
            <a:pathLst>
              <a:path h="3467725" w="4219577">
                <a:moveTo>
                  <a:pt x="0" y="0"/>
                </a:moveTo>
                <a:lnTo>
                  <a:pt x="4219577" y="0"/>
                </a:lnTo>
                <a:lnTo>
                  <a:pt x="4219577" y="3467725"/>
                </a:lnTo>
                <a:lnTo>
                  <a:pt x="0" y="34677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4062" y="3253410"/>
            <a:ext cx="17231363" cy="2276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Automação de Faturas e Pagamentos: Emissão e integração automáticas.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Suporte ao Cliente: Sistema de tickets e base de conhecimento.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Provisionamento de Serviços: Ativação automática conforme pagamento.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Relatórios Gerenciais: Relatórios financeiros e de desempenho.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08274" y="2309298"/>
            <a:ext cx="8435726" cy="464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4"/>
              </a:lnSpc>
            </a:pPr>
            <a:r>
              <a:rPr lang="en-US" sz="3200" b="true">
                <a:solidFill>
                  <a:srgbClr val="FFFFFF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WHMCS: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15851" y="650671"/>
            <a:ext cx="16056297" cy="822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99"/>
              </a:lnSpc>
            </a:pPr>
            <a:r>
              <a:rPr lang="en-US" b="true" sz="5700">
                <a:solidFill>
                  <a:srgbClr val="FFFFFF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PROPOSTA DE SOLUÇÃO TECNOLÓGICA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195660" y="6541051"/>
            <a:ext cx="13128043" cy="464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4"/>
              </a:lnSpc>
            </a:pPr>
            <a:r>
              <a:rPr lang="en-US" sz="3200" b="true">
                <a:solidFill>
                  <a:srgbClr val="FFFFFF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Fluxo de Dados: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23688" y="7631964"/>
            <a:ext cx="18172126" cy="2276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Faturas: Geração automática e relatórios.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Tickets: Atendimento e histórico.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Serviços: Ativação e notificações.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Relatórios: Consolidação e detalhamento.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83880" y="699682"/>
            <a:ext cx="8120240" cy="945192"/>
            <a:chOff x="0" y="0"/>
            <a:chExt cx="2138664" cy="2489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38664" cy="248939"/>
            </a:xfrm>
            <a:custGeom>
              <a:avLst/>
              <a:gdLst/>
              <a:ahLst/>
              <a:cxnLst/>
              <a:rect r="r" b="b" t="t" l="l"/>
              <a:pathLst>
                <a:path h="248939" w="2138664">
                  <a:moveTo>
                    <a:pt x="0" y="0"/>
                  </a:moveTo>
                  <a:lnTo>
                    <a:pt x="2138664" y="0"/>
                  </a:lnTo>
                  <a:lnTo>
                    <a:pt x="2138664" y="248939"/>
                  </a:lnTo>
                  <a:lnTo>
                    <a:pt x="0" y="248939"/>
                  </a:lnTo>
                  <a:close/>
                </a:path>
              </a:pathLst>
            </a:custGeom>
            <a:solidFill>
              <a:srgbClr val="22A1E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138664" cy="2965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407672" y="921454"/>
            <a:ext cx="9299624" cy="637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01"/>
              </a:lnSpc>
            </a:pPr>
            <a:r>
              <a:rPr lang="en-US" b="true" sz="4300">
                <a:solidFill>
                  <a:srgbClr val="FFFFFF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BENEFÍCIOS ESPERADOS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2844" y="2074798"/>
            <a:ext cx="17582311" cy="2631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Melhorias nos Processos: Redução de processos manuais, permitindo foco em atividades estratégicas.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Impacto na Produtividade: Aumento na produtividade com menos erros e tempos de resposta mais rápidos.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Resultados Financeiros: Redução da inadimplência e custos operacionais, aumento da receita.</a:t>
            </a:r>
          </a:p>
          <a:p>
            <a:pPr algn="just">
              <a:lnSpc>
                <a:spcPts val="3500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5083880" y="5203250"/>
            <a:ext cx="8120240" cy="945192"/>
            <a:chOff x="0" y="0"/>
            <a:chExt cx="2138664" cy="24893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8664" cy="248939"/>
            </a:xfrm>
            <a:custGeom>
              <a:avLst/>
              <a:gdLst/>
              <a:ahLst/>
              <a:cxnLst/>
              <a:rect r="r" b="b" t="t" l="l"/>
              <a:pathLst>
                <a:path h="248939" w="2138664">
                  <a:moveTo>
                    <a:pt x="0" y="0"/>
                  </a:moveTo>
                  <a:lnTo>
                    <a:pt x="2138664" y="0"/>
                  </a:lnTo>
                  <a:lnTo>
                    <a:pt x="2138664" y="248939"/>
                  </a:lnTo>
                  <a:lnTo>
                    <a:pt x="0" y="248939"/>
                  </a:lnTo>
                  <a:close/>
                </a:path>
              </a:pathLst>
            </a:custGeom>
            <a:solidFill>
              <a:srgbClr val="22A1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138664" cy="2965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959859" y="5401933"/>
            <a:ext cx="9299624" cy="595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94"/>
              </a:lnSpc>
            </a:pPr>
            <a:r>
              <a:rPr lang="en-US" b="true" sz="4200">
                <a:solidFill>
                  <a:srgbClr val="FFFFFF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OUTROS BENEFÍCIOS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2844" y="7301344"/>
            <a:ext cx="17582311" cy="1317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Melhoria na satisfação do cliente com maior transparência e tempos de resposta mais rápidos.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Hagrid Text"/>
                <a:ea typeface="Hagrid Text"/>
                <a:cs typeface="Hagrid Text"/>
                <a:sym typeface="Hagrid Text"/>
              </a:rPr>
              <a:t>Conformidade com exigências de segurança e proteção de dados.</a:t>
            </a:r>
          </a:p>
          <a:p>
            <a:pPr algn="just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DAGQmMSTlWg</dc:identifier>
  <dcterms:modified xsi:type="dcterms:W3CDTF">2011-08-01T06:04:30Z</dcterms:modified>
  <cp:revision>1</cp:revision>
  <dc:title>Apresentação de projetos animada moderna preto rosa e cinza</dc:title>
</cp:coreProperties>
</file>