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1430000" cy="8140700"/>
  <p:notesSz cx="6858000" cy="9144000"/>
  <p:embeddedFontLst>
    <p:embeddedFont>
      <p:font typeface="Prata" charset="1" panose="00000500000000000000"/>
      <p:regular r:id="rId17"/>
    </p:embeddedFont>
    <p:embeddedFont>
      <p:font typeface="Raleway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2.jpe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jpe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2.jpeg" Type="http://schemas.openxmlformats.org/officeDocument/2006/relationships/image"/><Relationship Id="rId4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" t="-3" r="-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C1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" t="-3" r="-7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86325" y="1351426"/>
            <a:ext cx="4262142" cy="223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6"/>
              </a:lnSpc>
            </a:pPr>
            <a:r>
              <a:rPr lang="en-US" sz="4657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Integração do WHMCS na HoppeHosting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5573" y="3702596"/>
            <a:ext cx="2176939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5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Bruno Leandro Diniz</a:t>
            </a:r>
          </a:p>
          <a:p>
            <a:pPr algn="r">
              <a:lnSpc>
                <a:spcPts val="3375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Bianca Vitoria Machado</a:t>
            </a:r>
          </a:p>
          <a:p>
            <a:pPr algn="r">
              <a:lnSpc>
                <a:spcPts val="3375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Lucas Henrique de Oliveira</a:t>
            </a:r>
          </a:p>
          <a:p>
            <a:pPr algn="r">
              <a:lnSpc>
                <a:spcPts val="3375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7276843"/>
          </a:xfrm>
          <a:custGeom>
            <a:avLst/>
            <a:gdLst/>
            <a:ahLst/>
            <a:cxnLst/>
            <a:rect r="r" b="b" t="t" l="l"/>
            <a:pathLst>
              <a:path h="7276843" w="11430000">
                <a:moveTo>
                  <a:pt x="0" y="0"/>
                </a:moveTo>
                <a:lnTo>
                  <a:pt x="11430000" y="0"/>
                </a:lnTo>
                <a:lnTo>
                  <a:pt x="11430000" y="7276843"/>
                </a:lnTo>
                <a:lnTo>
                  <a:pt x="0" y="7276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" t="-3" r="-2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7276843"/>
          </a:xfrm>
          <a:custGeom>
            <a:avLst/>
            <a:gdLst/>
            <a:ahLst/>
            <a:cxnLst/>
            <a:rect r="r" b="b" t="t" l="l"/>
            <a:pathLst>
              <a:path h="7276843" w="11430000">
                <a:moveTo>
                  <a:pt x="0" y="0"/>
                </a:moveTo>
                <a:lnTo>
                  <a:pt x="11430000" y="0"/>
                </a:lnTo>
                <a:lnTo>
                  <a:pt x="11430000" y="7276843"/>
                </a:lnTo>
                <a:lnTo>
                  <a:pt x="0" y="72768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1430000" cy="7277100"/>
            <a:chOff x="0" y="0"/>
            <a:chExt cx="11430000" cy="7277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7277100"/>
            </a:xfrm>
            <a:custGeom>
              <a:avLst/>
              <a:gdLst/>
              <a:ahLst/>
              <a:cxnLst/>
              <a:rect r="r" b="b" t="t" l="l"/>
              <a:pathLst>
                <a:path h="7277100" w="11430000">
                  <a:moveTo>
                    <a:pt x="0" y="7277100"/>
                  </a:moveTo>
                  <a:lnTo>
                    <a:pt x="11430000" y="72771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C1D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95179" y="3203378"/>
            <a:ext cx="5362671" cy="3092647"/>
            <a:chOff x="0" y="0"/>
            <a:chExt cx="6540500" cy="37719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40626" cy="3771900"/>
            </a:xfrm>
            <a:custGeom>
              <a:avLst/>
              <a:gdLst/>
              <a:ahLst/>
              <a:cxnLst/>
              <a:rect r="r" b="b" t="t" l="l"/>
              <a:pathLst>
                <a:path h="3771900" w="6540626">
                  <a:moveTo>
                    <a:pt x="28575" y="0"/>
                  </a:moveTo>
                  <a:cubicBezTo>
                    <a:pt x="20701" y="0"/>
                    <a:pt x="13970" y="2794"/>
                    <a:pt x="8382" y="8382"/>
                  </a:cubicBezTo>
                  <a:cubicBezTo>
                    <a:pt x="2794" y="13970"/>
                    <a:pt x="0" y="20701"/>
                    <a:pt x="0" y="28575"/>
                  </a:cubicBezTo>
                  <a:lnTo>
                    <a:pt x="0" y="3743325"/>
                  </a:lnTo>
                  <a:cubicBezTo>
                    <a:pt x="0" y="3751199"/>
                    <a:pt x="2794" y="3757930"/>
                    <a:pt x="8382" y="3763518"/>
                  </a:cubicBezTo>
                  <a:cubicBezTo>
                    <a:pt x="13970" y="3769106"/>
                    <a:pt x="20447" y="3771773"/>
                    <a:pt x="28194" y="3771900"/>
                  </a:cubicBezTo>
                  <a:lnTo>
                    <a:pt x="6512433" y="3771900"/>
                  </a:lnTo>
                  <a:cubicBezTo>
                    <a:pt x="6520180" y="3771773"/>
                    <a:pt x="6526657" y="3768979"/>
                    <a:pt x="6532245" y="3763518"/>
                  </a:cubicBezTo>
                  <a:cubicBezTo>
                    <a:pt x="6537833" y="3758057"/>
                    <a:pt x="6540626" y="3751199"/>
                    <a:pt x="6540626" y="3743325"/>
                  </a:cubicBezTo>
                  <a:lnTo>
                    <a:pt x="6540626" y="28575"/>
                  </a:lnTo>
                  <a:cubicBezTo>
                    <a:pt x="6540626" y="20701"/>
                    <a:pt x="6537833" y="13970"/>
                    <a:pt x="6532245" y="8382"/>
                  </a:cubicBezTo>
                  <a:cubicBezTo>
                    <a:pt x="6526657" y="2794"/>
                    <a:pt x="6519799" y="0"/>
                    <a:pt x="6511925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1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34075" y="1190645"/>
            <a:ext cx="5175730" cy="5105380"/>
            <a:chOff x="0" y="0"/>
            <a:chExt cx="6540500" cy="6451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40627" cy="6451600"/>
            </a:xfrm>
            <a:custGeom>
              <a:avLst/>
              <a:gdLst/>
              <a:ahLst/>
              <a:cxnLst/>
              <a:rect r="r" b="b" t="t" l="l"/>
              <a:pathLst>
                <a:path h="6451600" w="6540627">
                  <a:moveTo>
                    <a:pt x="28448" y="0"/>
                  </a:moveTo>
                  <a:cubicBezTo>
                    <a:pt x="20574" y="0"/>
                    <a:pt x="13970" y="2794"/>
                    <a:pt x="8382" y="8382"/>
                  </a:cubicBezTo>
                  <a:cubicBezTo>
                    <a:pt x="2794" y="13970"/>
                    <a:pt x="0" y="20701"/>
                    <a:pt x="0" y="28575"/>
                  </a:cubicBezTo>
                  <a:lnTo>
                    <a:pt x="0" y="6423025"/>
                  </a:lnTo>
                  <a:cubicBezTo>
                    <a:pt x="0" y="6430899"/>
                    <a:pt x="2794" y="6437630"/>
                    <a:pt x="8382" y="6443218"/>
                  </a:cubicBezTo>
                  <a:cubicBezTo>
                    <a:pt x="13970" y="6448806"/>
                    <a:pt x="20574" y="6451473"/>
                    <a:pt x="28321" y="6451600"/>
                  </a:cubicBezTo>
                  <a:lnTo>
                    <a:pt x="6512306" y="6451600"/>
                  </a:lnTo>
                  <a:cubicBezTo>
                    <a:pt x="6520053" y="6451473"/>
                    <a:pt x="6526657" y="6448679"/>
                    <a:pt x="6532245" y="6443218"/>
                  </a:cubicBezTo>
                  <a:cubicBezTo>
                    <a:pt x="6537833" y="6437757"/>
                    <a:pt x="6540627" y="6430899"/>
                    <a:pt x="6540627" y="6423025"/>
                  </a:cubicBezTo>
                  <a:lnTo>
                    <a:pt x="6540627" y="28575"/>
                  </a:lnTo>
                  <a:cubicBezTo>
                    <a:pt x="6540627" y="20701"/>
                    <a:pt x="6537833" y="13970"/>
                    <a:pt x="6532245" y="8382"/>
                  </a:cubicBezTo>
                  <a:cubicBezTo>
                    <a:pt x="6526657" y="2794"/>
                    <a:pt x="6519926" y="0"/>
                    <a:pt x="6512052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1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00075" y="237039"/>
            <a:ext cx="5300586" cy="279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Treinamento de Usuários</a:t>
            </a:r>
          </a:p>
          <a:p>
            <a:pPr algn="l">
              <a:lnSpc>
                <a:spcPts val="2362"/>
              </a:lnSpc>
            </a:pPr>
          </a:p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Equipe Interna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Sessões presenciais e online, com manuais e vídeos tutoriais, capacitando a equipe para gerenciar o sistema.</a:t>
            </a:r>
          </a:p>
          <a:p>
            <a:pPr algn="l">
              <a:lnSpc>
                <a:spcPts val="2174"/>
              </a:lnSpc>
            </a:pPr>
          </a:p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Clientes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Guias passo a passo e FAQs no portal de suporte, auxiliando na navegação e realização de tarefas comuns.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" t="-3" r="-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C1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75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" t="-3" r="-74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00075" y="2124075"/>
            <a:ext cx="2886075" cy="2085975"/>
            <a:chOff x="0" y="0"/>
            <a:chExt cx="2886075" cy="2085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27" y="0"/>
              <a:ext cx="2886202" cy="2085975"/>
            </a:xfrm>
            <a:custGeom>
              <a:avLst/>
              <a:gdLst/>
              <a:ahLst/>
              <a:cxnLst/>
              <a:rect r="r" b="b" t="t" l="l"/>
              <a:pathLst>
                <a:path h="2085975" w="2886202">
                  <a:moveTo>
                    <a:pt x="127" y="2064512"/>
                  </a:moveTo>
                  <a:lnTo>
                    <a:pt x="127" y="21463"/>
                  </a:lnTo>
                  <a:cubicBezTo>
                    <a:pt x="127" y="18669"/>
                    <a:pt x="635" y="15875"/>
                    <a:pt x="1778" y="13208"/>
                  </a:cubicBezTo>
                  <a:cubicBezTo>
                    <a:pt x="2921" y="10541"/>
                    <a:pt x="4445" y="8255"/>
                    <a:pt x="6350" y="6223"/>
                  </a:cubicBezTo>
                  <a:cubicBezTo>
                    <a:pt x="8255" y="4191"/>
                    <a:pt x="10795" y="2667"/>
                    <a:pt x="13335" y="1651"/>
                  </a:cubicBezTo>
                  <a:cubicBezTo>
                    <a:pt x="15875" y="635"/>
                    <a:pt x="18669" y="0"/>
                    <a:pt x="21590" y="0"/>
                  </a:cubicBezTo>
                  <a:lnTo>
                    <a:pt x="2864739" y="0"/>
                  </a:lnTo>
                  <a:cubicBezTo>
                    <a:pt x="2867533" y="0"/>
                    <a:pt x="2870327" y="508"/>
                    <a:pt x="2872994" y="1651"/>
                  </a:cubicBezTo>
                  <a:cubicBezTo>
                    <a:pt x="2875661" y="2794"/>
                    <a:pt x="2877947" y="4318"/>
                    <a:pt x="2879979" y="6350"/>
                  </a:cubicBezTo>
                  <a:cubicBezTo>
                    <a:pt x="2882011" y="8382"/>
                    <a:pt x="2883535" y="10668"/>
                    <a:pt x="2884551" y="13335"/>
                  </a:cubicBezTo>
                  <a:cubicBezTo>
                    <a:pt x="2885567" y="16002"/>
                    <a:pt x="2886202" y="18669"/>
                    <a:pt x="2886202" y="21590"/>
                  </a:cubicBezTo>
                  <a:lnTo>
                    <a:pt x="2886202" y="2064512"/>
                  </a:lnTo>
                  <a:cubicBezTo>
                    <a:pt x="2886202" y="2067306"/>
                    <a:pt x="2885694" y="2070100"/>
                    <a:pt x="2884551" y="2072640"/>
                  </a:cubicBezTo>
                  <a:cubicBezTo>
                    <a:pt x="2883408" y="2075180"/>
                    <a:pt x="2881884" y="2077593"/>
                    <a:pt x="2879979" y="2079625"/>
                  </a:cubicBezTo>
                  <a:cubicBezTo>
                    <a:pt x="2878074" y="2081657"/>
                    <a:pt x="2875661" y="2083181"/>
                    <a:pt x="2872994" y="2084324"/>
                  </a:cubicBezTo>
                  <a:cubicBezTo>
                    <a:pt x="2870327" y="2085467"/>
                    <a:pt x="2867660" y="2085975"/>
                    <a:pt x="2864739" y="2085975"/>
                  </a:cubicBezTo>
                  <a:lnTo>
                    <a:pt x="21590" y="2085975"/>
                  </a:lnTo>
                  <a:cubicBezTo>
                    <a:pt x="18796" y="2085975"/>
                    <a:pt x="16002" y="2085467"/>
                    <a:pt x="13335" y="2084324"/>
                  </a:cubicBezTo>
                  <a:cubicBezTo>
                    <a:pt x="10668" y="2083181"/>
                    <a:pt x="8382" y="2081657"/>
                    <a:pt x="6350" y="2079625"/>
                  </a:cubicBezTo>
                  <a:cubicBezTo>
                    <a:pt x="4318" y="2077593"/>
                    <a:pt x="2794" y="2075307"/>
                    <a:pt x="1651" y="2072640"/>
                  </a:cubicBezTo>
                  <a:cubicBezTo>
                    <a:pt x="508" y="2069973"/>
                    <a:pt x="0" y="2067306"/>
                    <a:pt x="0" y="2064512"/>
                  </a:cubicBezTo>
                </a:path>
              </a:pathLst>
            </a:custGeom>
            <a:solidFill>
              <a:srgbClr val="3A3B3C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00075" y="4381500"/>
            <a:ext cx="5943600" cy="1257300"/>
            <a:chOff x="0" y="0"/>
            <a:chExt cx="5943600" cy="12573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943600" cy="1257427"/>
            </a:xfrm>
            <a:custGeom>
              <a:avLst/>
              <a:gdLst/>
              <a:ahLst/>
              <a:cxnLst/>
              <a:rect r="r" b="b" t="t" l="l"/>
              <a:pathLst>
                <a:path h="1257427" w="5943600">
                  <a:moveTo>
                    <a:pt x="0" y="12358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5922137" y="0"/>
                  </a:lnTo>
                  <a:cubicBezTo>
                    <a:pt x="5924931" y="0"/>
                    <a:pt x="5927725" y="508"/>
                    <a:pt x="5930392" y="1651"/>
                  </a:cubicBezTo>
                  <a:cubicBezTo>
                    <a:pt x="5933059" y="2794"/>
                    <a:pt x="5935345" y="4318"/>
                    <a:pt x="5937377" y="6350"/>
                  </a:cubicBezTo>
                  <a:cubicBezTo>
                    <a:pt x="5939408" y="8382"/>
                    <a:pt x="5940933" y="10668"/>
                    <a:pt x="5941949" y="13335"/>
                  </a:cubicBezTo>
                  <a:cubicBezTo>
                    <a:pt x="5942964" y="16002"/>
                    <a:pt x="5943600" y="18669"/>
                    <a:pt x="5943600" y="21590"/>
                  </a:cubicBezTo>
                  <a:lnTo>
                    <a:pt x="5943600" y="1235837"/>
                  </a:lnTo>
                  <a:cubicBezTo>
                    <a:pt x="5943600" y="1238631"/>
                    <a:pt x="5943092" y="1241425"/>
                    <a:pt x="5941949" y="1244092"/>
                  </a:cubicBezTo>
                  <a:cubicBezTo>
                    <a:pt x="5940806" y="1246759"/>
                    <a:pt x="5939282" y="1249045"/>
                    <a:pt x="5937377" y="1251077"/>
                  </a:cubicBezTo>
                  <a:cubicBezTo>
                    <a:pt x="5935472" y="1253109"/>
                    <a:pt x="5933059" y="1254633"/>
                    <a:pt x="5930392" y="1255776"/>
                  </a:cubicBezTo>
                  <a:cubicBezTo>
                    <a:pt x="5927725" y="1256919"/>
                    <a:pt x="5925058" y="1257427"/>
                    <a:pt x="5922137" y="1257427"/>
                  </a:cubicBezTo>
                  <a:lnTo>
                    <a:pt x="21463" y="1257427"/>
                  </a:lnTo>
                  <a:cubicBezTo>
                    <a:pt x="18669" y="1257427"/>
                    <a:pt x="15875" y="1256919"/>
                    <a:pt x="13208" y="1255776"/>
                  </a:cubicBezTo>
                  <a:cubicBezTo>
                    <a:pt x="10541" y="1254633"/>
                    <a:pt x="8255" y="1253109"/>
                    <a:pt x="6223" y="1251077"/>
                  </a:cubicBezTo>
                  <a:cubicBezTo>
                    <a:pt x="4191" y="1249045"/>
                    <a:pt x="2667" y="1246759"/>
                    <a:pt x="1524" y="1244092"/>
                  </a:cubicBezTo>
                  <a:cubicBezTo>
                    <a:pt x="381" y="1241425"/>
                    <a:pt x="0" y="1238758"/>
                    <a:pt x="0" y="1235837"/>
                  </a:cubicBezTo>
                </a:path>
              </a:pathLst>
            </a:custGeom>
            <a:solidFill>
              <a:srgbClr val="3A3B3C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3657600" y="2124075"/>
            <a:ext cx="2886075" cy="2085975"/>
            <a:chOff x="0" y="0"/>
            <a:chExt cx="2886075" cy="2085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86075" cy="2085975"/>
            </a:xfrm>
            <a:custGeom>
              <a:avLst/>
              <a:gdLst/>
              <a:ahLst/>
              <a:cxnLst/>
              <a:rect r="r" b="b" t="t" l="l"/>
              <a:pathLst>
                <a:path h="2085975" w="2886075">
                  <a:moveTo>
                    <a:pt x="0" y="2064512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2864612" y="0"/>
                  </a:lnTo>
                  <a:cubicBezTo>
                    <a:pt x="2867406" y="0"/>
                    <a:pt x="2870200" y="508"/>
                    <a:pt x="2872867" y="1651"/>
                  </a:cubicBezTo>
                  <a:cubicBezTo>
                    <a:pt x="2875534" y="2794"/>
                    <a:pt x="2877820" y="4318"/>
                    <a:pt x="2879852" y="6350"/>
                  </a:cubicBezTo>
                  <a:cubicBezTo>
                    <a:pt x="2881884" y="8382"/>
                    <a:pt x="2883408" y="10668"/>
                    <a:pt x="2884424" y="13335"/>
                  </a:cubicBezTo>
                  <a:cubicBezTo>
                    <a:pt x="2885440" y="16002"/>
                    <a:pt x="2886075" y="18669"/>
                    <a:pt x="2886075" y="21590"/>
                  </a:cubicBezTo>
                  <a:lnTo>
                    <a:pt x="2886075" y="2064512"/>
                  </a:lnTo>
                  <a:cubicBezTo>
                    <a:pt x="2886075" y="2067306"/>
                    <a:pt x="2885567" y="2070100"/>
                    <a:pt x="2884424" y="2072640"/>
                  </a:cubicBezTo>
                  <a:cubicBezTo>
                    <a:pt x="2883281" y="2075180"/>
                    <a:pt x="2881757" y="2077593"/>
                    <a:pt x="2879852" y="2079625"/>
                  </a:cubicBezTo>
                  <a:cubicBezTo>
                    <a:pt x="2877947" y="2081657"/>
                    <a:pt x="2875534" y="2083181"/>
                    <a:pt x="2872867" y="2084324"/>
                  </a:cubicBezTo>
                  <a:cubicBezTo>
                    <a:pt x="2870200" y="2085467"/>
                    <a:pt x="2867533" y="2085975"/>
                    <a:pt x="2864612" y="2085975"/>
                  </a:cubicBezTo>
                  <a:lnTo>
                    <a:pt x="21463" y="2085975"/>
                  </a:lnTo>
                  <a:cubicBezTo>
                    <a:pt x="18669" y="2085975"/>
                    <a:pt x="15875" y="2085467"/>
                    <a:pt x="13208" y="2084324"/>
                  </a:cubicBezTo>
                  <a:cubicBezTo>
                    <a:pt x="10541" y="2083181"/>
                    <a:pt x="8255" y="2081657"/>
                    <a:pt x="6223" y="2079625"/>
                  </a:cubicBezTo>
                  <a:cubicBezTo>
                    <a:pt x="4191" y="2077593"/>
                    <a:pt x="2667" y="2075307"/>
                    <a:pt x="1651" y="2072640"/>
                  </a:cubicBezTo>
                  <a:cubicBezTo>
                    <a:pt x="635" y="2069973"/>
                    <a:pt x="0" y="2067306"/>
                    <a:pt x="0" y="2064512"/>
                  </a:cubicBezTo>
                </a:path>
              </a:pathLst>
            </a:custGeom>
            <a:solidFill>
              <a:srgbClr val="3A3B3C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00075" y="789489"/>
            <a:ext cx="5394274" cy="107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Benefícios e Avaliação de Impacto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1525" y="2285457"/>
            <a:ext cx="2400967" cy="186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Automação e Redução de Erros</a:t>
            </a:r>
          </a:p>
          <a:p>
            <a:pPr algn="l">
              <a:lnSpc>
                <a:spcPts val="2175"/>
              </a:lnSpc>
            </a:pP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Automatização de processos minimiza erros e melhora a precisão dos dados.</a:t>
            </a:r>
          </a:p>
          <a:p>
            <a:pPr algn="l">
              <a:lnSpc>
                <a:spcPts val="217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22500" y="4438650"/>
            <a:ext cx="5698750" cy="1100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Melhoria da Produtividade</a:t>
            </a:r>
          </a:p>
          <a:p>
            <a:pPr algn="l">
              <a:lnSpc>
                <a:spcPts val="2362"/>
              </a:lnSpc>
            </a:pPr>
          </a:p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Redução do tempo em gerenciamento libera a equipe para atividades estratégicas.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37508" y="2285457"/>
            <a:ext cx="2641225" cy="186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Centralização das Informações</a:t>
            </a:r>
          </a:p>
          <a:p>
            <a:pPr algn="l">
              <a:lnSpc>
                <a:spcPts val="2175"/>
              </a:lnSpc>
            </a:pP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Visão integrada dos clientes e operações facilita o atendimento e controle financeiro.</a:t>
            </a:r>
          </a:p>
          <a:p>
            <a:pPr algn="l">
              <a:lnSpc>
                <a:spcPts val="217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" t="-3" r="-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C1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00075" y="494214"/>
            <a:ext cx="10176567" cy="3910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7"/>
              </a:lnSpc>
            </a:pPr>
            <a:r>
              <a:rPr lang="en-US" sz="3375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HoppeHosting x WHMCS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A HoppeHosting, especializada em hospedagem de alto desempenho, busca integrar o WHMCS para automatizar e gerenciar hospedagem, faturamento e suporte. Esta integração visa centralizar a gestão e otimizar o atendimento ao cliente, garantindo mais segurança e praticidade nas operações diárias.</a:t>
            </a:r>
          </a:p>
          <a:p>
            <a:pPr algn="l">
              <a:lnSpc>
                <a:spcPts val="2174"/>
              </a:lnSpc>
            </a:pPr>
          </a:p>
          <a:p>
            <a:pPr algn="l">
              <a:lnSpc>
                <a:spcPts val="8437"/>
              </a:lnSpc>
            </a:pPr>
            <a:r>
              <a:rPr lang="en-US" sz="3375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Infraestrutura Necessária</a:t>
            </a:r>
          </a:p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Hardware</a:t>
            </a:r>
          </a:p>
          <a:p>
            <a:pPr algn="l">
              <a:lnSpc>
                <a:spcPts val="236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00075" y="4347077"/>
            <a:ext cx="4913005" cy="133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Para suportar o WHMCS, será necessário um servidor robusto com processador Intel Xeon, 128 GB de RAM e SSD NVMe2 de 2TB. Além disso, um firewall Cisco Asa 5500 e roteador MikroTik CCR1009 garantirão segurança e tráfego eficiente.</a:t>
            </a:r>
          </a:p>
          <a:p>
            <a:pPr algn="l">
              <a:lnSpc>
                <a:spcPts val="232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933627" y="3809457"/>
            <a:ext cx="946309" cy="294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Software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63638" y="4347077"/>
            <a:ext cx="4913005" cy="133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O WHMCS opera melhor em Linux, com banco de dados MySQL e integração com AWS. Licenças para o sistema operacional e ferramentas de monitoramento são essenciais para a operação eficiente.</a:t>
            </a:r>
          </a:p>
          <a:p>
            <a:pPr algn="l">
              <a:lnSpc>
                <a:spcPts val="232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" t="-3" r="-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C1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57"/>
            <a:ext cx="11430000" cy="2142868"/>
          </a:xfrm>
          <a:custGeom>
            <a:avLst/>
            <a:gdLst/>
            <a:ahLst/>
            <a:cxnLst/>
            <a:rect r="r" b="b" t="t" l="l"/>
            <a:pathLst>
              <a:path h="2142868" w="11430000">
                <a:moveTo>
                  <a:pt x="0" y="0"/>
                </a:moveTo>
                <a:lnTo>
                  <a:pt x="11430000" y="0"/>
                </a:lnTo>
                <a:lnTo>
                  <a:pt x="11430000" y="2142868"/>
                </a:lnTo>
                <a:lnTo>
                  <a:pt x="0" y="2142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00075" y="3914775"/>
            <a:ext cx="5029200" cy="1543050"/>
            <a:chOff x="0" y="0"/>
            <a:chExt cx="5029200" cy="15430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27" y="0"/>
              <a:ext cx="5029327" cy="1543177"/>
            </a:xfrm>
            <a:custGeom>
              <a:avLst/>
              <a:gdLst/>
              <a:ahLst/>
              <a:cxnLst/>
              <a:rect r="r" b="b" t="t" l="l"/>
              <a:pathLst>
                <a:path h="1543177" w="5029327">
                  <a:moveTo>
                    <a:pt x="127" y="1521587"/>
                  </a:moveTo>
                  <a:lnTo>
                    <a:pt x="127" y="21463"/>
                  </a:lnTo>
                  <a:cubicBezTo>
                    <a:pt x="127" y="18669"/>
                    <a:pt x="635" y="15875"/>
                    <a:pt x="1778" y="13208"/>
                  </a:cubicBezTo>
                  <a:cubicBezTo>
                    <a:pt x="2921" y="10541"/>
                    <a:pt x="4445" y="8255"/>
                    <a:pt x="6350" y="6223"/>
                  </a:cubicBezTo>
                  <a:cubicBezTo>
                    <a:pt x="8255" y="4191"/>
                    <a:pt x="10795" y="2667"/>
                    <a:pt x="13335" y="1651"/>
                  </a:cubicBezTo>
                  <a:cubicBezTo>
                    <a:pt x="15875" y="635"/>
                    <a:pt x="18669" y="0"/>
                    <a:pt x="21590" y="0"/>
                  </a:cubicBezTo>
                  <a:lnTo>
                    <a:pt x="5007864" y="0"/>
                  </a:lnTo>
                  <a:cubicBezTo>
                    <a:pt x="5010658" y="0"/>
                    <a:pt x="5013452" y="508"/>
                    <a:pt x="5016119" y="1651"/>
                  </a:cubicBezTo>
                  <a:cubicBezTo>
                    <a:pt x="5018786" y="2794"/>
                    <a:pt x="5021072" y="4318"/>
                    <a:pt x="5023104" y="6350"/>
                  </a:cubicBezTo>
                  <a:cubicBezTo>
                    <a:pt x="5025135" y="8382"/>
                    <a:pt x="5026660" y="10668"/>
                    <a:pt x="5027676" y="13335"/>
                  </a:cubicBezTo>
                  <a:cubicBezTo>
                    <a:pt x="5028691" y="16002"/>
                    <a:pt x="5029327" y="18669"/>
                    <a:pt x="5029327" y="21590"/>
                  </a:cubicBezTo>
                  <a:lnTo>
                    <a:pt x="5029327" y="1521587"/>
                  </a:lnTo>
                  <a:cubicBezTo>
                    <a:pt x="5029327" y="1524381"/>
                    <a:pt x="5028819" y="1527175"/>
                    <a:pt x="5027676" y="1529842"/>
                  </a:cubicBezTo>
                  <a:cubicBezTo>
                    <a:pt x="5026533" y="1532509"/>
                    <a:pt x="5025009" y="1534795"/>
                    <a:pt x="5023104" y="1536827"/>
                  </a:cubicBezTo>
                  <a:cubicBezTo>
                    <a:pt x="5021199" y="1538859"/>
                    <a:pt x="5018786" y="1540383"/>
                    <a:pt x="5016119" y="1541526"/>
                  </a:cubicBezTo>
                  <a:cubicBezTo>
                    <a:pt x="5013452" y="1542669"/>
                    <a:pt x="5010785" y="1543177"/>
                    <a:pt x="5007864" y="1543177"/>
                  </a:cubicBezTo>
                  <a:lnTo>
                    <a:pt x="21590" y="1543177"/>
                  </a:lnTo>
                  <a:cubicBezTo>
                    <a:pt x="18796" y="1543177"/>
                    <a:pt x="16002" y="1542669"/>
                    <a:pt x="13335" y="1541526"/>
                  </a:cubicBezTo>
                  <a:cubicBezTo>
                    <a:pt x="10668" y="1540383"/>
                    <a:pt x="8382" y="1538859"/>
                    <a:pt x="6350" y="1536827"/>
                  </a:cubicBezTo>
                  <a:cubicBezTo>
                    <a:pt x="4318" y="1534795"/>
                    <a:pt x="2794" y="1532509"/>
                    <a:pt x="1651" y="1529842"/>
                  </a:cubicBezTo>
                  <a:cubicBezTo>
                    <a:pt x="508" y="1527175"/>
                    <a:pt x="0" y="1524508"/>
                    <a:pt x="0" y="1521587"/>
                  </a:cubicBezTo>
                </a:path>
              </a:pathLst>
            </a:custGeom>
            <a:solidFill>
              <a:srgbClr val="3A3B3C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800725" y="3914775"/>
            <a:ext cx="5029200" cy="1543050"/>
            <a:chOff x="0" y="0"/>
            <a:chExt cx="5029200" cy="15430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29327" cy="1543177"/>
            </a:xfrm>
            <a:custGeom>
              <a:avLst/>
              <a:gdLst/>
              <a:ahLst/>
              <a:cxnLst/>
              <a:rect r="r" b="b" t="t" l="l"/>
              <a:pathLst>
                <a:path h="1543177" w="5029327">
                  <a:moveTo>
                    <a:pt x="0" y="152158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5007737" y="0"/>
                  </a:lnTo>
                  <a:cubicBezTo>
                    <a:pt x="5010531" y="0"/>
                    <a:pt x="5013325" y="508"/>
                    <a:pt x="5015992" y="1651"/>
                  </a:cubicBezTo>
                  <a:cubicBezTo>
                    <a:pt x="5018659" y="2794"/>
                    <a:pt x="5020945" y="4318"/>
                    <a:pt x="5022977" y="6350"/>
                  </a:cubicBezTo>
                  <a:cubicBezTo>
                    <a:pt x="5025008" y="8382"/>
                    <a:pt x="5026533" y="10668"/>
                    <a:pt x="5027676" y="13335"/>
                  </a:cubicBezTo>
                  <a:cubicBezTo>
                    <a:pt x="5028819" y="16002"/>
                    <a:pt x="5029327" y="18669"/>
                    <a:pt x="5029327" y="21590"/>
                  </a:cubicBezTo>
                  <a:lnTo>
                    <a:pt x="5029327" y="1521587"/>
                  </a:lnTo>
                  <a:cubicBezTo>
                    <a:pt x="5029327" y="1524381"/>
                    <a:pt x="5028819" y="1527175"/>
                    <a:pt x="5027676" y="1529842"/>
                  </a:cubicBezTo>
                  <a:cubicBezTo>
                    <a:pt x="5026533" y="1532509"/>
                    <a:pt x="5025009" y="1534795"/>
                    <a:pt x="5022977" y="1536827"/>
                  </a:cubicBezTo>
                  <a:cubicBezTo>
                    <a:pt x="5020945" y="1538859"/>
                    <a:pt x="5018659" y="1540383"/>
                    <a:pt x="5015992" y="1541526"/>
                  </a:cubicBezTo>
                  <a:cubicBezTo>
                    <a:pt x="5013325" y="1542669"/>
                    <a:pt x="5010658" y="1543177"/>
                    <a:pt x="5007737" y="1543177"/>
                  </a:cubicBezTo>
                  <a:lnTo>
                    <a:pt x="21463" y="1543177"/>
                  </a:lnTo>
                  <a:cubicBezTo>
                    <a:pt x="18669" y="1543177"/>
                    <a:pt x="15875" y="1542669"/>
                    <a:pt x="13208" y="1541526"/>
                  </a:cubicBezTo>
                  <a:cubicBezTo>
                    <a:pt x="10541" y="1540383"/>
                    <a:pt x="8255" y="1538859"/>
                    <a:pt x="6223" y="1536827"/>
                  </a:cubicBezTo>
                  <a:cubicBezTo>
                    <a:pt x="4191" y="1534795"/>
                    <a:pt x="2667" y="1532509"/>
                    <a:pt x="1651" y="1529842"/>
                  </a:cubicBezTo>
                  <a:cubicBezTo>
                    <a:pt x="635" y="1527175"/>
                    <a:pt x="0" y="1524508"/>
                    <a:pt x="0" y="1521587"/>
                  </a:cubicBezTo>
                </a:path>
              </a:pathLst>
            </a:custGeom>
            <a:solidFill>
              <a:srgbClr val="3A3B3C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00075" y="3056439"/>
            <a:ext cx="5065805" cy="597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Rede e Outros Recursos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1525" y="3990732"/>
            <a:ext cx="4731439" cy="136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Conectividade</a:t>
            </a:r>
          </a:p>
          <a:p>
            <a:pPr algn="l">
              <a:lnSpc>
                <a:spcPts val="2362"/>
              </a:lnSpc>
            </a:pP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Uma rede de alta disponibilidade com redundância é crucial para evitar interrupções. A largura de banda de 1TB garantirá solicitações sem atraso.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84471" y="4041877"/>
            <a:ext cx="4731439" cy="136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Segurança</a:t>
            </a:r>
          </a:p>
          <a:p>
            <a:pPr algn="l">
              <a:lnSpc>
                <a:spcPts val="2362"/>
              </a:lnSpc>
            </a:pP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VPNs e protocolos TLS 1.3 protegerão o tráfego de dados. A infraestrutura suporta integração futura com IA e IoT.</a:t>
            </a:r>
          </a:p>
          <a:p>
            <a:pPr algn="l">
              <a:lnSpc>
                <a:spcPts val="217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" t="-3" r="-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C1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715000" y="257"/>
            <a:ext cx="5715000" cy="6438643"/>
          </a:xfrm>
          <a:custGeom>
            <a:avLst/>
            <a:gdLst/>
            <a:ahLst/>
            <a:cxnLst/>
            <a:rect r="r" b="b" t="t" l="l"/>
            <a:pathLst>
              <a:path h="6438643" w="5715000">
                <a:moveTo>
                  <a:pt x="0" y="0"/>
                </a:moveTo>
                <a:lnTo>
                  <a:pt x="5715000" y="0"/>
                </a:lnTo>
                <a:lnTo>
                  <a:pt x="5715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2" t="-3" r="-325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934075" y="1238250"/>
            <a:ext cx="5286375" cy="3962400"/>
            <a:chOff x="0" y="0"/>
            <a:chExt cx="7048500" cy="5283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48500" cy="5283200"/>
            </a:xfrm>
            <a:custGeom>
              <a:avLst/>
              <a:gdLst/>
              <a:ahLst/>
              <a:cxnLst/>
              <a:rect r="r" b="b" t="t" l="l"/>
              <a:pathLst>
                <a:path h="5283200" w="7048500">
                  <a:moveTo>
                    <a:pt x="28448" y="0"/>
                  </a:moveTo>
                  <a:cubicBezTo>
                    <a:pt x="20574" y="0"/>
                    <a:pt x="13970" y="2794"/>
                    <a:pt x="8382" y="8382"/>
                  </a:cubicBezTo>
                  <a:cubicBezTo>
                    <a:pt x="2794" y="13970"/>
                    <a:pt x="0" y="20701"/>
                    <a:pt x="0" y="28575"/>
                  </a:cubicBezTo>
                  <a:lnTo>
                    <a:pt x="0" y="5254625"/>
                  </a:lnTo>
                  <a:cubicBezTo>
                    <a:pt x="0" y="5262499"/>
                    <a:pt x="2794" y="5269230"/>
                    <a:pt x="8382" y="5274818"/>
                  </a:cubicBezTo>
                  <a:cubicBezTo>
                    <a:pt x="13970" y="5280406"/>
                    <a:pt x="20447" y="5283073"/>
                    <a:pt x="28194" y="5283200"/>
                  </a:cubicBezTo>
                  <a:lnTo>
                    <a:pt x="7020306" y="5283200"/>
                  </a:lnTo>
                  <a:cubicBezTo>
                    <a:pt x="7028053" y="5283073"/>
                    <a:pt x="7034657" y="5280279"/>
                    <a:pt x="7040118" y="5274818"/>
                  </a:cubicBezTo>
                  <a:cubicBezTo>
                    <a:pt x="7045579" y="5269357"/>
                    <a:pt x="7048500" y="5262499"/>
                    <a:pt x="7048500" y="5254625"/>
                  </a:cubicBezTo>
                  <a:lnTo>
                    <a:pt x="7048500" y="28575"/>
                  </a:lnTo>
                  <a:cubicBezTo>
                    <a:pt x="7048500" y="20701"/>
                    <a:pt x="7045706" y="13970"/>
                    <a:pt x="7040118" y="8382"/>
                  </a:cubicBezTo>
                  <a:cubicBezTo>
                    <a:pt x="7034530" y="2794"/>
                    <a:pt x="7027926" y="0"/>
                    <a:pt x="7020052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00866" y="1527172"/>
            <a:ext cx="517522" cy="4003672"/>
            <a:chOff x="0" y="0"/>
            <a:chExt cx="517525" cy="40036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46888" y="63500"/>
              <a:ext cx="19050" cy="3876675"/>
            </a:xfrm>
            <a:custGeom>
              <a:avLst/>
              <a:gdLst/>
              <a:ahLst/>
              <a:cxnLst/>
              <a:rect r="r" b="b" t="t" l="l"/>
              <a:pathLst>
                <a:path h="3876675" w="19050">
                  <a:moveTo>
                    <a:pt x="0" y="3867150"/>
                  </a:moveTo>
                  <a:lnTo>
                    <a:pt x="0" y="9525"/>
                  </a:ln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cubicBezTo>
                    <a:pt x="12192" y="0"/>
                    <a:pt x="14351" y="889"/>
                    <a:pt x="16256" y="2794"/>
                  </a:cubicBezTo>
                  <a:cubicBezTo>
                    <a:pt x="18161" y="4699"/>
                    <a:pt x="19050" y="6858"/>
                    <a:pt x="19050" y="9525"/>
                  </a:cubicBezTo>
                  <a:lnTo>
                    <a:pt x="19050" y="3867150"/>
                  </a:lnTo>
                  <a:cubicBezTo>
                    <a:pt x="19050" y="3869817"/>
                    <a:pt x="18161" y="3871976"/>
                    <a:pt x="16256" y="3873881"/>
                  </a:cubicBezTo>
                  <a:cubicBezTo>
                    <a:pt x="14351" y="3875786"/>
                    <a:pt x="12192" y="3876675"/>
                    <a:pt x="9525" y="3876675"/>
                  </a:cubicBezTo>
                  <a:cubicBezTo>
                    <a:pt x="6858" y="3876675"/>
                    <a:pt x="4699" y="3875786"/>
                    <a:pt x="2794" y="3873881"/>
                  </a:cubicBezTo>
                  <a:cubicBezTo>
                    <a:pt x="889" y="3871976"/>
                    <a:pt x="0" y="3869817"/>
                    <a:pt x="0" y="3867150"/>
                  </a:cubicBezTo>
                </a:path>
              </a:pathLst>
            </a:custGeom>
            <a:solidFill>
              <a:srgbClr val="53545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254000"/>
              <a:ext cx="390652" cy="390525"/>
            </a:xfrm>
            <a:custGeom>
              <a:avLst/>
              <a:gdLst/>
              <a:ahLst/>
              <a:cxnLst/>
              <a:rect r="r" b="b" t="t" l="l"/>
              <a:pathLst>
                <a:path h="390525" w="390652">
                  <a:moveTo>
                    <a:pt x="0" y="369062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350" y="6223"/>
                  </a:cubicBezTo>
                  <a:cubicBezTo>
                    <a:pt x="8382" y="4191"/>
                    <a:pt x="10668" y="2667"/>
                    <a:pt x="13335" y="1651"/>
                  </a:cubicBezTo>
                  <a:cubicBezTo>
                    <a:pt x="16002" y="635"/>
                    <a:pt x="18669" y="0"/>
                    <a:pt x="21590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223"/>
                  </a:cubicBezTo>
                  <a:cubicBezTo>
                    <a:pt x="386334" y="8128"/>
                    <a:pt x="387858" y="10541"/>
                    <a:pt x="389001" y="13208"/>
                  </a:cubicBezTo>
                  <a:cubicBezTo>
                    <a:pt x="390144" y="15875"/>
                    <a:pt x="390652" y="18542"/>
                    <a:pt x="390652" y="21463"/>
                  </a:cubicBezTo>
                  <a:lnTo>
                    <a:pt x="390652" y="369062"/>
                  </a:lnTo>
                  <a:cubicBezTo>
                    <a:pt x="390652" y="371856"/>
                    <a:pt x="390144" y="374650"/>
                    <a:pt x="389001" y="377190"/>
                  </a:cubicBezTo>
                  <a:cubicBezTo>
                    <a:pt x="387858" y="379730"/>
                    <a:pt x="386334" y="382143"/>
                    <a:pt x="384302" y="384175"/>
                  </a:cubicBezTo>
                  <a:cubicBezTo>
                    <a:pt x="382270" y="386207"/>
                    <a:pt x="379984" y="387731"/>
                    <a:pt x="377317" y="388874"/>
                  </a:cubicBezTo>
                  <a:cubicBezTo>
                    <a:pt x="374650" y="390017"/>
                    <a:pt x="371983" y="390525"/>
                    <a:pt x="369062" y="390525"/>
                  </a:cubicBezTo>
                  <a:lnTo>
                    <a:pt x="21463" y="390525"/>
                  </a:lnTo>
                  <a:cubicBezTo>
                    <a:pt x="18669" y="390525"/>
                    <a:pt x="15875" y="390017"/>
                    <a:pt x="13208" y="388874"/>
                  </a:cubicBezTo>
                  <a:cubicBezTo>
                    <a:pt x="10541" y="387731"/>
                    <a:pt x="8255" y="386207"/>
                    <a:pt x="6223" y="384175"/>
                  </a:cubicBezTo>
                  <a:cubicBezTo>
                    <a:pt x="4191" y="382143"/>
                    <a:pt x="2667" y="379857"/>
                    <a:pt x="1524" y="377190"/>
                  </a:cubicBezTo>
                  <a:cubicBezTo>
                    <a:pt x="381" y="374523"/>
                    <a:pt x="0" y="371983"/>
                    <a:pt x="0" y="369062"/>
                  </a:cubicBezTo>
                </a:path>
              </a:pathLst>
            </a:custGeom>
            <a:solidFill>
              <a:srgbClr val="3A3B3C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373" y="1530223"/>
              <a:ext cx="390779" cy="390779"/>
            </a:xfrm>
            <a:custGeom>
              <a:avLst/>
              <a:gdLst/>
              <a:ahLst/>
              <a:cxnLst/>
              <a:rect r="r" b="b" t="t" l="l"/>
              <a:pathLst>
                <a:path h="390779" w="390779">
                  <a:moveTo>
                    <a:pt x="127" y="369189"/>
                  </a:moveTo>
                  <a:lnTo>
                    <a:pt x="127" y="21590"/>
                  </a:lnTo>
                  <a:cubicBezTo>
                    <a:pt x="127" y="18796"/>
                    <a:pt x="635" y="16002"/>
                    <a:pt x="1778" y="13335"/>
                  </a:cubicBezTo>
                  <a:cubicBezTo>
                    <a:pt x="2921" y="10668"/>
                    <a:pt x="4445" y="8382"/>
                    <a:pt x="6477" y="6350"/>
                  </a:cubicBezTo>
                  <a:cubicBezTo>
                    <a:pt x="8509" y="4318"/>
                    <a:pt x="10795" y="2794"/>
                    <a:pt x="13462" y="1651"/>
                  </a:cubicBezTo>
                  <a:cubicBezTo>
                    <a:pt x="16129" y="508"/>
                    <a:pt x="18796" y="0"/>
                    <a:pt x="21717" y="0"/>
                  </a:cubicBezTo>
                  <a:lnTo>
                    <a:pt x="369189" y="0"/>
                  </a:lnTo>
                  <a:cubicBezTo>
                    <a:pt x="371983" y="0"/>
                    <a:pt x="374777" y="508"/>
                    <a:pt x="377444" y="1651"/>
                  </a:cubicBezTo>
                  <a:cubicBezTo>
                    <a:pt x="380111" y="2794"/>
                    <a:pt x="382397" y="4318"/>
                    <a:pt x="384429" y="6350"/>
                  </a:cubicBezTo>
                  <a:cubicBezTo>
                    <a:pt x="386461" y="8382"/>
                    <a:pt x="387985" y="10668"/>
                    <a:pt x="389128" y="13335"/>
                  </a:cubicBezTo>
                  <a:cubicBezTo>
                    <a:pt x="390271" y="16002"/>
                    <a:pt x="390779" y="18669"/>
                    <a:pt x="390779" y="21590"/>
                  </a:cubicBezTo>
                  <a:lnTo>
                    <a:pt x="390779" y="369316"/>
                  </a:lnTo>
                  <a:cubicBezTo>
                    <a:pt x="390779" y="372110"/>
                    <a:pt x="390271" y="374904"/>
                    <a:pt x="389128" y="377444"/>
                  </a:cubicBezTo>
                  <a:cubicBezTo>
                    <a:pt x="387985" y="379984"/>
                    <a:pt x="386461" y="382397"/>
                    <a:pt x="384429" y="384429"/>
                  </a:cubicBezTo>
                  <a:cubicBezTo>
                    <a:pt x="382397" y="386461"/>
                    <a:pt x="380111" y="387985"/>
                    <a:pt x="377444" y="389128"/>
                  </a:cubicBezTo>
                  <a:cubicBezTo>
                    <a:pt x="374777" y="390271"/>
                    <a:pt x="372110" y="390779"/>
                    <a:pt x="369189" y="390779"/>
                  </a:cubicBezTo>
                  <a:lnTo>
                    <a:pt x="21590" y="390779"/>
                  </a:lnTo>
                  <a:cubicBezTo>
                    <a:pt x="18796" y="390779"/>
                    <a:pt x="16002" y="390271"/>
                    <a:pt x="13335" y="389128"/>
                  </a:cubicBezTo>
                  <a:cubicBezTo>
                    <a:pt x="10668" y="387985"/>
                    <a:pt x="8382" y="386461"/>
                    <a:pt x="6350" y="384429"/>
                  </a:cubicBezTo>
                  <a:cubicBezTo>
                    <a:pt x="4318" y="382397"/>
                    <a:pt x="2794" y="380111"/>
                    <a:pt x="1651" y="377444"/>
                  </a:cubicBezTo>
                  <a:cubicBezTo>
                    <a:pt x="508" y="374777"/>
                    <a:pt x="0" y="372110"/>
                    <a:pt x="0" y="369316"/>
                  </a:cubicBezTo>
                </a:path>
              </a:pathLst>
            </a:custGeom>
            <a:solidFill>
              <a:srgbClr val="3A3B3C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373" y="3025648"/>
              <a:ext cx="390779" cy="390652"/>
            </a:xfrm>
            <a:custGeom>
              <a:avLst/>
              <a:gdLst/>
              <a:ahLst/>
              <a:cxnLst/>
              <a:rect r="r" b="b" t="t" l="l"/>
              <a:pathLst>
                <a:path h="390652" w="390779">
                  <a:moveTo>
                    <a:pt x="127" y="369189"/>
                  </a:moveTo>
                  <a:lnTo>
                    <a:pt x="127" y="21590"/>
                  </a:lnTo>
                  <a:cubicBezTo>
                    <a:pt x="127" y="18796"/>
                    <a:pt x="635" y="16002"/>
                    <a:pt x="1778" y="13335"/>
                  </a:cubicBezTo>
                  <a:cubicBezTo>
                    <a:pt x="2921" y="10668"/>
                    <a:pt x="4445" y="8382"/>
                    <a:pt x="6477" y="6350"/>
                  </a:cubicBezTo>
                  <a:cubicBezTo>
                    <a:pt x="8509" y="4318"/>
                    <a:pt x="10795" y="2794"/>
                    <a:pt x="13462" y="1651"/>
                  </a:cubicBezTo>
                  <a:cubicBezTo>
                    <a:pt x="16129" y="508"/>
                    <a:pt x="18796" y="0"/>
                    <a:pt x="21717" y="0"/>
                  </a:cubicBezTo>
                  <a:lnTo>
                    <a:pt x="369189" y="0"/>
                  </a:lnTo>
                  <a:cubicBezTo>
                    <a:pt x="371983" y="0"/>
                    <a:pt x="374777" y="508"/>
                    <a:pt x="377444" y="1651"/>
                  </a:cubicBezTo>
                  <a:cubicBezTo>
                    <a:pt x="380111" y="2794"/>
                    <a:pt x="382397" y="4318"/>
                    <a:pt x="384429" y="6350"/>
                  </a:cubicBezTo>
                  <a:cubicBezTo>
                    <a:pt x="386461" y="8382"/>
                    <a:pt x="387985" y="10668"/>
                    <a:pt x="389128" y="13335"/>
                  </a:cubicBezTo>
                  <a:cubicBezTo>
                    <a:pt x="390271" y="16002"/>
                    <a:pt x="390779" y="18669"/>
                    <a:pt x="390779" y="21590"/>
                  </a:cubicBezTo>
                  <a:lnTo>
                    <a:pt x="390779" y="369189"/>
                  </a:lnTo>
                  <a:cubicBezTo>
                    <a:pt x="390779" y="371983"/>
                    <a:pt x="390271" y="374777"/>
                    <a:pt x="389128" y="377317"/>
                  </a:cubicBezTo>
                  <a:cubicBezTo>
                    <a:pt x="387985" y="379857"/>
                    <a:pt x="386461" y="382270"/>
                    <a:pt x="384429" y="384302"/>
                  </a:cubicBezTo>
                  <a:cubicBezTo>
                    <a:pt x="382397" y="386334"/>
                    <a:pt x="380111" y="387858"/>
                    <a:pt x="377444" y="389001"/>
                  </a:cubicBezTo>
                  <a:cubicBezTo>
                    <a:pt x="374777" y="390144"/>
                    <a:pt x="372110" y="390652"/>
                    <a:pt x="369189" y="390652"/>
                  </a:cubicBezTo>
                  <a:lnTo>
                    <a:pt x="21590" y="390652"/>
                  </a:lnTo>
                  <a:cubicBezTo>
                    <a:pt x="18796" y="390652"/>
                    <a:pt x="16002" y="390144"/>
                    <a:pt x="13335" y="389001"/>
                  </a:cubicBezTo>
                  <a:cubicBezTo>
                    <a:pt x="10668" y="387858"/>
                    <a:pt x="8382" y="386334"/>
                    <a:pt x="6350" y="384302"/>
                  </a:cubicBezTo>
                  <a:cubicBezTo>
                    <a:pt x="4318" y="382270"/>
                    <a:pt x="2794" y="379984"/>
                    <a:pt x="1651" y="377317"/>
                  </a:cubicBezTo>
                  <a:cubicBezTo>
                    <a:pt x="508" y="374650"/>
                    <a:pt x="0" y="371983"/>
                    <a:pt x="0" y="369189"/>
                  </a:cubicBezTo>
                </a:path>
              </a:pathLst>
            </a:custGeom>
            <a:solidFill>
              <a:srgbClr val="3A3B3C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00075" y="917334"/>
            <a:ext cx="3610899" cy="481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Utilização do Sistema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7478" y="4550388"/>
            <a:ext cx="162639" cy="3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2025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2749" y="1569063"/>
            <a:ext cx="90497" cy="56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8373" y="2845413"/>
            <a:ext cx="160801" cy="56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0150" y="1754314"/>
            <a:ext cx="3721951" cy="997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0"/>
              </a:lnSpc>
            </a:pPr>
            <a:r>
              <a:rPr lang="en-US" sz="108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Acesso ao Sistema</a:t>
            </a:r>
          </a:p>
          <a:p>
            <a:pPr algn="l">
              <a:lnSpc>
                <a:spcPts val="1620"/>
              </a:lnSpc>
            </a:pPr>
          </a:p>
          <a:p>
            <a:pPr algn="l">
              <a:lnSpc>
                <a:spcPts val="1620"/>
              </a:lnSpc>
            </a:pPr>
            <a:r>
              <a:rPr lang="en-US" sz="108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Funcionários e clientes acessarão o WHMCS via interface web, com aplicativo mobile para funcionalidades básicas.</a:t>
            </a:r>
          </a:p>
          <a:p>
            <a:pPr algn="l">
              <a:lnSpc>
                <a:spcPts val="162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00150" y="4526090"/>
            <a:ext cx="3979097" cy="997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0"/>
              </a:lnSpc>
            </a:pPr>
            <a:r>
              <a:rPr lang="en-US" sz="108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Dispositivos Suportados</a:t>
            </a:r>
          </a:p>
          <a:p>
            <a:pPr algn="l">
              <a:lnSpc>
                <a:spcPts val="1620"/>
              </a:lnSpc>
            </a:pPr>
          </a:p>
          <a:p>
            <a:pPr algn="l">
              <a:lnSpc>
                <a:spcPts val="1620"/>
              </a:lnSpc>
            </a:pPr>
            <a:r>
              <a:rPr lang="en-US" sz="108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Compatível com Windows, macOS, Android e iOS, garantindo flexibilidade no acesso ao sistema.</a:t>
            </a:r>
          </a:p>
          <a:p>
            <a:pPr algn="l">
              <a:lnSpc>
                <a:spcPts val="162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00150" y="3030664"/>
            <a:ext cx="3988060" cy="1197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0"/>
              </a:lnSpc>
            </a:pPr>
            <a:r>
              <a:rPr lang="en-US" sz="108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Interface do Usuário</a:t>
            </a:r>
          </a:p>
          <a:p>
            <a:pPr algn="l">
              <a:lnSpc>
                <a:spcPts val="1620"/>
              </a:lnSpc>
            </a:pPr>
          </a:p>
          <a:p>
            <a:pPr algn="l">
              <a:lnSpc>
                <a:spcPts val="1620"/>
              </a:lnSpc>
            </a:pPr>
            <a:r>
              <a:rPr lang="en-US" sz="108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Intuitiva e responsiva, a interface permite acesso a faturas, pagamentos e suporte, adaptando-se a dispositivos móveis e desktops.</a:t>
            </a:r>
          </a:p>
          <a:p>
            <a:pPr algn="l">
              <a:lnSpc>
                <a:spcPts val="16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" t="-3" r="-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257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C1D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4703" y="2324100"/>
            <a:ext cx="5275469" cy="3180172"/>
            <a:chOff x="0" y="0"/>
            <a:chExt cx="6299200" cy="3797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99200" cy="3797300"/>
            </a:xfrm>
            <a:custGeom>
              <a:avLst/>
              <a:gdLst/>
              <a:ahLst/>
              <a:cxnLst/>
              <a:rect r="r" b="b" t="t" l="l"/>
              <a:pathLst>
                <a:path h="3797300" w="6299200">
                  <a:moveTo>
                    <a:pt x="28575" y="0"/>
                  </a:moveTo>
                  <a:cubicBezTo>
                    <a:pt x="20701" y="0"/>
                    <a:pt x="13970" y="2794"/>
                    <a:pt x="8382" y="8382"/>
                  </a:cubicBezTo>
                  <a:cubicBezTo>
                    <a:pt x="2794" y="13970"/>
                    <a:pt x="0" y="20701"/>
                    <a:pt x="0" y="28575"/>
                  </a:cubicBezTo>
                  <a:lnTo>
                    <a:pt x="0" y="3768725"/>
                  </a:lnTo>
                  <a:cubicBezTo>
                    <a:pt x="0" y="3776599"/>
                    <a:pt x="2794" y="3783330"/>
                    <a:pt x="8382" y="3788918"/>
                  </a:cubicBezTo>
                  <a:cubicBezTo>
                    <a:pt x="13970" y="3794506"/>
                    <a:pt x="20447" y="3797173"/>
                    <a:pt x="28194" y="3797300"/>
                  </a:cubicBezTo>
                  <a:lnTo>
                    <a:pt x="6271006" y="3797300"/>
                  </a:lnTo>
                  <a:cubicBezTo>
                    <a:pt x="6278753" y="3797173"/>
                    <a:pt x="6285357" y="3794379"/>
                    <a:pt x="6290818" y="3788918"/>
                  </a:cubicBezTo>
                  <a:cubicBezTo>
                    <a:pt x="6296279" y="3783457"/>
                    <a:pt x="6299200" y="3776599"/>
                    <a:pt x="6299200" y="3768725"/>
                  </a:cubicBezTo>
                  <a:lnTo>
                    <a:pt x="6299200" y="28575"/>
                  </a:lnTo>
                  <a:cubicBezTo>
                    <a:pt x="6299200" y="20701"/>
                    <a:pt x="6296406" y="13970"/>
                    <a:pt x="6290818" y="8382"/>
                  </a:cubicBezTo>
                  <a:cubicBezTo>
                    <a:pt x="6285230" y="2794"/>
                    <a:pt x="6278499" y="0"/>
                    <a:pt x="6270625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772150" y="2364668"/>
            <a:ext cx="5431526" cy="3099036"/>
            <a:chOff x="0" y="0"/>
            <a:chExt cx="6299200" cy="3594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99200" cy="3594100"/>
            </a:xfrm>
            <a:custGeom>
              <a:avLst/>
              <a:gdLst/>
              <a:ahLst/>
              <a:cxnLst/>
              <a:rect r="r" b="b" t="t" l="l"/>
              <a:pathLst>
                <a:path h="3594100" w="6299200">
                  <a:moveTo>
                    <a:pt x="28575" y="0"/>
                  </a:moveTo>
                  <a:cubicBezTo>
                    <a:pt x="20701" y="0"/>
                    <a:pt x="13970" y="2794"/>
                    <a:pt x="8382" y="8382"/>
                  </a:cubicBezTo>
                  <a:cubicBezTo>
                    <a:pt x="2794" y="13970"/>
                    <a:pt x="0" y="20701"/>
                    <a:pt x="0" y="28575"/>
                  </a:cubicBezTo>
                  <a:lnTo>
                    <a:pt x="0" y="3565525"/>
                  </a:lnTo>
                  <a:cubicBezTo>
                    <a:pt x="0" y="3573399"/>
                    <a:pt x="2794" y="3580130"/>
                    <a:pt x="8382" y="3585718"/>
                  </a:cubicBezTo>
                  <a:cubicBezTo>
                    <a:pt x="13970" y="3591306"/>
                    <a:pt x="20701" y="3594100"/>
                    <a:pt x="28575" y="3594100"/>
                  </a:cubicBezTo>
                  <a:lnTo>
                    <a:pt x="6270625" y="3594100"/>
                  </a:lnTo>
                  <a:cubicBezTo>
                    <a:pt x="6278499" y="3594100"/>
                    <a:pt x="6285230" y="3591306"/>
                    <a:pt x="6290818" y="3585718"/>
                  </a:cubicBezTo>
                  <a:cubicBezTo>
                    <a:pt x="6296406" y="3580130"/>
                    <a:pt x="6299200" y="3573399"/>
                    <a:pt x="6299200" y="3565525"/>
                  </a:cubicBezTo>
                  <a:lnTo>
                    <a:pt x="6299200" y="28575"/>
                  </a:lnTo>
                  <a:cubicBezTo>
                    <a:pt x="6299200" y="20701"/>
                    <a:pt x="6296406" y="13970"/>
                    <a:pt x="6290818" y="8382"/>
                  </a:cubicBezTo>
                  <a:cubicBezTo>
                    <a:pt x="6285230" y="2794"/>
                    <a:pt x="6278499" y="0"/>
                    <a:pt x="6270625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00075" y="699790"/>
            <a:ext cx="460107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Telas do Sistema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0014" y="1775166"/>
            <a:ext cx="4724848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Registro de domínio / Abertura de Tickets / Pagamentos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01274" y="1775166"/>
            <a:ext cx="3173278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Área de Produtos e Serviços disponíveis</a:t>
            </a:r>
          </a:p>
          <a:p>
            <a:pPr algn="l">
              <a:lnSpc>
                <a:spcPts val="188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" t="-3" r="-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C1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00075" y="1961064"/>
            <a:ext cx="4932902" cy="2531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Recursos de Segurança</a:t>
            </a:r>
          </a:p>
          <a:p>
            <a:pPr algn="l">
              <a:lnSpc>
                <a:spcPts val="2362"/>
              </a:lnSpc>
            </a:pPr>
          </a:p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Autenticação e Autorização</a:t>
            </a:r>
          </a:p>
          <a:p>
            <a:pPr algn="l">
              <a:lnSpc>
                <a:spcPts val="2362"/>
              </a:lnSpc>
            </a:pP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Autenticação em dois fatores com Google Authenticator e níveis de autorização garantem segurança no acesso e controle de dados.</a:t>
            </a:r>
          </a:p>
          <a:p>
            <a:pPr algn="l">
              <a:lnSpc>
                <a:spcPts val="217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877411" y="2834288"/>
            <a:ext cx="4831918" cy="1629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Criptografia</a:t>
            </a:r>
          </a:p>
          <a:p>
            <a:pPr algn="l">
              <a:lnSpc>
                <a:spcPts val="2362"/>
              </a:lnSpc>
            </a:pP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Dados em trânsito são protegidos por TLS, enquanto dados armazenados utilizam criptografia AES de 256 bits para garantir confidencialidade.</a:t>
            </a:r>
          </a:p>
          <a:p>
            <a:pPr algn="l">
              <a:lnSpc>
                <a:spcPts val="217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19" y="0"/>
            <a:ext cx="11434448" cy="6629400"/>
          </a:xfrm>
          <a:custGeom>
            <a:avLst/>
            <a:gdLst/>
            <a:ahLst/>
            <a:cxnLst/>
            <a:rect r="r" b="b" t="t" l="l"/>
            <a:pathLst>
              <a:path h="6629400" w="11434448">
                <a:moveTo>
                  <a:pt x="0" y="0"/>
                </a:moveTo>
                <a:lnTo>
                  <a:pt x="11434448" y="0"/>
                </a:lnTo>
                <a:lnTo>
                  <a:pt x="11434448" y="6629400"/>
                </a:lnTo>
                <a:lnTo>
                  <a:pt x="0" y="6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1430000" cy="6629400"/>
          </a:xfrm>
          <a:custGeom>
            <a:avLst/>
            <a:gdLst/>
            <a:ahLst/>
            <a:cxnLst/>
            <a:rect r="r" b="b" t="t" l="l"/>
            <a:pathLst>
              <a:path h="6629400" w="11430000">
                <a:moveTo>
                  <a:pt x="0" y="0"/>
                </a:moveTo>
                <a:lnTo>
                  <a:pt x="11430000" y="0"/>
                </a:lnTo>
                <a:lnTo>
                  <a:pt x="11430000" y="6629400"/>
                </a:lnTo>
                <a:lnTo>
                  <a:pt x="0" y="6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1430000" cy="6629400"/>
            <a:chOff x="0" y="0"/>
            <a:chExt cx="11430000" cy="6629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629400"/>
            </a:xfrm>
            <a:custGeom>
              <a:avLst/>
              <a:gdLst/>
              <a:ahLst/>
              <a:cxnLst/>
              <a:rect r="r" b="b" t="t" l="l"/>
              <a:pathLst>
                <a:path h="6629400" w="11430000">
                  <a:moveTo>
                    <a:pt x="0" y="6629400"/>
                  </a:moveTo>
                  <a:lnTo>
                    <a:pt x="11430000" y="66294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C1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715000" y="0"/>
            <a:ext cx="5715000" cy="6629400"/>
          </a:xfrm>
          <a:custGeom>
            <a:avLst/>
            <a:gdLst/>
            <a:ahLst/>
            <a:cxnLst/>
            <a:rect r="r" b="b" t="t" l="l"/>
            <a:pathLst>
              <a:path h="6629400" w="5715000">
                <a:moveTo>
                  <a:pt x="0" y="0"/>
                </a:moveTo>
                <a:lnTo>
                  <a:pt x="5715000" y="0"/>
                </a:lnTo>
                <a:lnTo>
                  <a:pt x="5715000" y="6629400"/>
                </a:lnTo>
                <a:lnTo>
                  <a:pt x="0" y="6629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6" t="0" r="-346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934075" y="1409700"/>
            <a:ext cx="5276850" cy="3810000"/>
            <a:chOff x="0" y="0"/>
            <a:chExt cx="7035800" cy="508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35800" cy="5080000"/>
            </a:xfrm>
            <a:custGeom>
              <a:avLst/>
              <a:gdLst/>
              <a:ahLst/>
              <a:cxnLst/>
              <a:rect r="r" b="b" t="t" l="l"/>
              <a:pathLst>
                <a:path h="5080000" w="7035800">
                  <a:moveTo>
                    <a:pt x="28575" y="0"/>
                  </a:moveTo>
                  <a:cubicBezTo>
                    <a:pt x="20701" y="0"/>
                    <a:pt x="13970" y="2794"/>
                    <a:pt x="8382" y="8382"/>
                  </a:cubicBezTo>
                  <a:cubicBezTo>
                    <a:pt x="2794" y="13970"/>
                    <a:pt x="0" y="20701"/>
                    <a:pt x="0" y="28575"/>
                  </a:cubicBezTo>
                  <a:lnTo>
                    <a:pt x="0" y="5051425"/>
                  </a:lnTo>
                  <a:cubicBezTo>
                    <a:pt x="0" y="5059299"/>
                    <a:pt x="2794" y="5066030"/>
                    <a:pt x="8382" y="5071618"/>
                  </a:cubicBezTo>
                  <a:cubicBezTo>
                    <a:pt x="13970" y="5077206"/>
                    <a:pt x="20701" y="5080000"/>
                    <a:pt x="28575" y="5080000"/>
                  </a:cubicBezTo>
                  <a:lnTo>
                    <a:pt x="7007225" y="5080000"/>
                  </a:lnTo>
                  <a:cubicBezTo>
                    <a:pt x="7015099" y="5080000"/>
                    <a:pt x="7021830" y="5077206"/>
                    <a:pt x="7027418" y="5071618"/>
                  </a:cubicBezTo>
                  <a:cubicBezTo>
                    <a:pt x="7033006" y="5066030"/>
                    <a:pt x="7035800" y="5059299"/>
                    <a:pt x="7035800" y="5051425"/>
                  </a:cubicBezTo>
                  <a:lnTo>
                    <a:pt x="7035800" y="28575"/>
                  </a:lnTo>
                  <a:cubicBezTo>
                    <a:pt x="7035800" y="20701"/>
                    <a:pt x="7033006" y="13970"/>
                    <a:pt x="7027418" y="8382"/>
                  </a:cubicBezTo>
                  <a:cubicBezTo>
                    <a:pt x="7021830" y="2794"/>
                    <a:pt x="7015099" y="0"/>
                    <a:pt x="7007225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36572" y="2279647"/>
            <a:ext cx="984247" cy="3471320"/>
            <a:chOff x="0" y="0"/>
            <a:chExt cx="984250" cy="34713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857250" cy="1536446"/>
            </a:xfrm>
            <a:custGeom>
              <a:avLst/>
              <a:gdLst/>
              <a:ahLst/>
              <a:cxnLst/>
              <a:rect r="r" b="b" t="t" l="l"/>
              <a:pathLst>
                <a:path h="1536446" w="857250">
                  <a:moveTo>
                    <a:pt x="0" y="1364996"/>
                  </a:moveTo>
                  <a:lnTo>
                    <a:pt x="428625" y="1536446"/>
                  </a:lnTo>
                  <a:lnTo>
                    <a:pt x="857250" y="1364996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364996"/>
                  </a:lnTo>
                </a:path>
              </a:pathLst>
            </a:custGeom>
            <a:solidFill>
              <a:srgbClr val="3A3B3C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1597025"/>
              <a:ext cx="857250" cy="1810766"/>
            </a:xfrm>
            <a:custGeom>
              <a:avLst/>
              <a:gdLst/>
              <a:ahLst/>
              <a:cxnLst/>
              <a:rect r="r" b="b" t="t" l="l"/>
              <a:pathLst>
                <a:path h="1810766" w="857250">
                  <a:moveTo>
                    <a:pt x="0" y="1639316"/>
                  </a:moveTo>
                  <a:lnTo>
                    <a:pt x="428625" y="1810766"/>
                  </a:lnTo>
                  <a:lnTo>
                    <a:pt x="857250" y="1639316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639316"/>
                  </a:lnTo>
                </a:path>
              </a:pathLst>
            </a:custGeom>
            <a:solidFill>
              <a:srgbClr val="3A3B3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00075" y="465639"/>
            <a:ext cx="3521307" cy="160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Backup e Recuperação de Dados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823" y="4588488"/>
            <a:ext cx="160801" cy="3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2025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4199" y="2912088"/>
            <a:ext cx="90497" cy="3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2025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4500" y="2485482"/>
            <a:ext cx="3399339" cy="1068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Backup Diário</a:t>
            </a:r>
          </a:p>
          <a:p>
            <a:pPr algn="l">
              <a:lnSpc>
                <a:spcPts val="2150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Backups são realizados diariamente, armazenados em servidores redundantes e na AWS S3 para segurança adicional.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14500" y="4019007"/>
            <a:ext cx="3144917" cy="161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Plano de Recuperação</a:t>
            </a:r>
          </a:p>
          <a:p>
            <a:pPr algn="l">
              <a:lnSpc>
                <a:spcPts val="212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Scripts de reinstalação e restauração automática minimizam o impacto de falhas, com equipe de resposta pronta para incidentes.</a:t>
            </a:r>
          </a:p>
          <a:p>
            <a:pPr algn="l">
              <a:lnSpc>
                <a:spcPts val="232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" t="-3" r="-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C1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186567" y="257"/>
            <a:ext cx="6243433" cy="6438643"/>
          </a:xfrm>
          <a:custGeom>
            <a:avLst/>
            <a:gdLst/>
            <a:ahLst/>
            <a:cxnLst/>
            <a:rect r="r" b="b" t="t" l="l"/>
            <a:pathLst>
              <a:path h="6438643" w="6243433">
                <a:moveTo>
                  <a:pt x="0" y="0"/>
                </a:moveTo>
                <a:lnTo>
                  <a:pt x="6243433" y="0"/>
                </a:lnTo>
                <a:lnTo>
                  <a:pt x="6243433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588" r="-74" b="-4583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226244" y="1508014"/>
            <a:ext cx="6089220" cy="3423129"/>
            <a:chOff x="0" y="0"/>
            <a:chExt cx="7048500" cy="3962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48500" cy="3962400"/>
            </a:xfrm>
            <a:custGeom>
              <a:avLst/>
              <a:gdLst/>
              <a:ahLst/>
              <a:cxnLst/>
              <a:rect r="r" b="b" t="t" l="l"/>
              <a:pathLst>
                <a:path h="3962400" w="7048500">
                  <a:moveTo>
                    <a:pt x="28575" y="0"/>
                  </a:moveTo>
                  <a:cubicBezTo>
                    <a:pt x="20701" y="0"/>
                    <a:pt x="13970" y="2794"/>
                    <a:pt x="8382" y="8382"/>
                  </a:cubicBezTo>
                  <a:cubicBezTo>
                    <a:pt x="2794" y="13970"/>
                    <a:pt x="0" y="20701"/>
                    <a:pt x="0" y="28575"/>
                  </a:cubicBezTo>
                  <a:lnTo>
                    <a:pt x="0" y="3933825"/>
                  </a:lnTo>
                  <a:cubicBezTo>
                    <a:pt x="0" y="3941699"/>
                    <a:pt x="2794" y="3948430"/>
                    <a:pt x="8382" y="3954018"/>
                  </a:cubicBezTo>
                  <a:cubicBezTo>
                    <a:pt x="13970" y="3959606"/>
                    <a:pt x="20701" y="3962400"/>
                    <a:pt x="28575" y="3962400"/>
                  </a:cubicBezTo>
                  <a:lnTo>
                    <a:pt x="7019925" y="3962400"/>
                  </a:lnTo>
                  <a:cubicBezTo>
                    <a:pt x="7027799" y="3962400"/>
                    <a:pt x="7034530" y="3959606"/>
                    <a:pt x="7040118" y="3954018"/>
                  </a:cubicBezTo>
                  <a:cubicBezTo>
                    <a:pt x="7045706" y="3948430"/>
                    <a:pt x="7048500" y="3941699"/>
                    <a:pt x="7048500" y="3933825"/>
                  </a:cubicBezTo>
                  <a:lnTo>
                    <a:pt x="7048500" y="28575"/>
                  </a:lnTo>
                  <a:cubicBezTo>
                    <a:pt x="7048500" y="20701"/>
                    <a:pt x="7045706" y="13970"/>
                    <a:pt x="7040118" y="8382"/>
                  </a:cubicBezTo>
                  <a:cubicBezTo>
                    <a:pt x="7034530" y="2794"/>
                    <a:pt x="7027799" y="0"/>
                    <a:pt x="7019925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00075" y="2600325"/>
            <a:ext cx="390525" cy="390525"/>
            <a:chOff x="0" y="0"/>
            <a:chExt cx="390525" cy="3905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0652" cy="390525"/>
            </a:xfrm>
            <a:custGeom>
              <a:avLst/>
              <a:gdLst/>
              <a:ahLst/>
              <a:cxnLst/>
              <a:rect r="r" b="b" t="t" l="l"/>
              <a:pathLst>
                <a:path h="390525" w="390652">
                  <a:moveTo>
                    <a:pt x="0" y="369062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9001" y="13335"/>
                  </a:cubicBezTo>
                  <a:cubicBezTo>
                    <a:pt x="390144" y="16002"/>
                    <a:pt x="390652" y="18669"/>
                    <a:pt x="390652" y="21590"/>
                  </a:cubicBezTo>
                  <a:lnTo>
                    <a:pt x="390652" y="369062"/>
                  </a:lnTo>
                  <a:cubicBezTo>
                    <a:pt x="390652" y="371856"/>
                    <a:pt x="390144" y="374650"/>
                    <a:pt x="389001" y="377190"/>
                  </a:cubicBezTo>
                  <a:cubicBezTo>
                    <a:pt x="387858" y="379730"/>
                    <a:pt x="386334" y="382143"/>
                    <a:pt x="384302" y="384175"/>
                  </a:cubicBezTo>
                  <a:cubicBezTo>
                    <a:pt x="382270" y="386207"/>
                    <a:pt x="379984" y="387731"/>
                    <a:pt x="377317" y="388874"/>
                  </a:cubicBezTo>
                  <a:cubicBezTo>
                    <a:pt x="374650" y="390017"/>
                    <a:pt x="371983" y="390525"/>
                    <a:pt x="369062" y="390525"/>
                  </a:cubicBezTo>
                  <a:lnTo>
                    <a:pt x="21463" y="390525"/>
                  </a:lnTo>
                  <a:cubicBezTo>
                    <a:pt x="18669" y="390525"/>
                    <a:pt x="15875" y="390017"/>
                    <a:pt x="13208" y="388874"/>
                  </a:cubicBezTo>
                  <a:cubicBezTo>
                    <a:pt x="10541" y="387731"/>
                    <a:pt x="8255" y="386207"/>
                    <a:pt x="6223" y="384175"/>
                  </a:cubicBezTo>
                  <a:cubicBezTo>
                    <a:pt x="4191" y="382143"/>
                    <a:pt x="2667" y="379857"/>
                    <a:pt x="1524" y="377190"/>
                  </a:cubicBezTo>
                  <a:cubicBezTo>
                    <a:pt x="381" y="374523"/>
                    <a:pt x="0" y="371983"/>
                    <a:pt x="0" y="369062"/>
                  </a:cubicBezTo>
                </a:path>
              </a:pathLst>
            </a:custGeom>
            <a:solidFill>
              <a:srgbClr val="3A3B3C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00075" y="4162425"/>
            <a:ext cx="390525" cy="390525"/>
            <a:chOff x="0" y="0"/>
            <a:chExt cx="390525" cy="3905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0652" cy="390525"/>
            </a:xfrm>
            <a:custGeom>
              <a:avLst/>
              <a:gdLst/>
              <a:ahLst/>
              <a:cxnLst/>
              <a:rect r="r" b="b" t="t" l="l"/>
              <a:pathLst>
                <a:path h="390525" w="390652">
                  <a:moveTo>
                    <a:pt x="0" y="369062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9001" y="13335"/>
                  </a:cubicBezTo>
                  <a:cubicBezTo>
                    <a:pt x="390144" y="16002"/>
                    <a:pt x="390652" y="18669"/>
                    <a:pt x="390652" y="21590"/>
                  </a:cubicBezTo>
                  <a:lnTo>
                    <a:pt x="390652" y="369062"/>
                  </a:lnTo>
                  <a:cubicBezTo>
                    <a:pt x="390652" y="371856"/>
                    <a:pt x="390144" y="374650"/>
                    <a:pt x="389001" y="377190"/>
                  </a:cubicBezTo>
                  <a:cubicBezTo>
                    <a:pt x="387858" y="379730"/>
                    <a:pt x="386334" y="382143"/>
                    <a:pt x="384302" y="384175"/>
                  </a:cubicBezTo>
                  <a:cubicBezTo>
                    <a:pt x="382270" y="386207"/>
                    <a:pt x="379984" y="387731"/>
                    <a:pt x="377317" y="388874"/>
                  </a:cubicBezTo>
                  <a:cubicBezTo>
                    <a:pt x="374650" y="390017"/>
                    <a:pt x="371983" y="390525"/>
                    <a:pt x="369062" y="390525"/>
                  </a:cubicBezTo>
                  <a:lnTo>
                    <a:pt x="21463" y="390525"/>
                  </a:lnTo>
                  <a:cubicBezTo>
                    <a:pt x="18669" y="390525"/>
                    <a:pt x="15875" y="390017"/>
                    <a:pt x="13208" y="388874"/>
                  </a:cubicBezTo>
                  <a:cubicBezTo>
                    <a:pt x="10541" y="387731"/>
                    <a:pt x="8255" y="386207"/>
                    <a:pt x="6223" y="384175"/>
                  </a:cubicBezTo>
                  <a:cubicBezTo>
                    <a:pt x="4191" y="382143"/>
                    <a:pt x="2667" y="379857"/>
                    <a:pt x="1524" y="377190"/>
                  </a:cubicBezTo>
                  <a:cubicBezTo>
                    <a:pt x="381" y="374523"/>
                    <a:pt x="0" y="371983"/>
                    <a:pt x="0" y="369062"/>
                  </a:cubicBezTo>
                </a:path>
              </a:pathLst>
            </a:custGeom>
            <a:solidFill>
              <a:srgbClr val="3A3B3C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00075" y="1075239"/>
            <a:ext cx="3747802" cy="107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Monitoramento e Auditoria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8455" y="2388213"/>
            <a:ext cx="90497" cy="56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4080" y="4159863"/>
            <a:ext cx="160801" cy="35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2025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7288" y="4133307"/>
            <a:ext cx="3660296" cy="133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Auditoria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AWS CloudTrail controlará acessos e ações, permitindo revisões de segurança e gerando alertas.</a:t>
            </a:r>
          </a:p>
          <a:p>
            <a:pPr algn="l">
              <a:lnSpc>
                <a:spcPts val="2174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57288" y="2571207"/>
            <a:ext cx="3954656" cy="133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Monitoramento Contínuo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O WHMCS será monitorado para identificar atividades suspeitas e evitar ataques, garantindo segurança constante.</a:t>
            </a:r>
          </a:p>
          <a:p>
            <a:pPr algn="l">
              <a:lnSpc>
                <a:spcPts val="217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1430000" cy="8134350"/>
            <a:chOff x="0" y="0"/>
            <a:chExt cx="11430000" cy="8134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30000" cy="8134350"/>
            </a:xfrm>
            <a:custGeom>
              <a:avLst/>
              <a:gdLst/>
              <a:ahLst/>
              <a:cxnLst/>
              <a:rect r="r" b="b" t="t" l="l"/>
              <a:pathLst>
                <a:path h="8134350" w="11430000">
                  <a:moveTo>
                    <a:pt x="0" y="8134350"/>
                  </a:moveTo>
                  <a:lnTo>
                    <a:pt x="11430000" y="81343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3F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505"/>
            <a:ext cx="11430000" cy="8133845"/>
          </a:xfrm>
          <a:custGeom>
            <a:avLst/>
            <a:gdLst/>
            <a:ahLst/>
            <a:cxnLst/>
            <a:rect r="r" b="b" t="t" l="l"/>
            <a:pathLst>
              <a:path h="8133845" w="11430000">
                <a:moveTo>
                  <a:pt x="0" y="0"/>
                </a:moveTo>
                <a:lnTo>
                  <a:pt x="11430000" y="0"/>
                </a:lnTo>
                <a:lnTo>
                  <a:pt x="11430000" y="8133845"/>
                </a:lnTo>
                <a:lnTo>
                  <a:pt x="0" y="8133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" t="-6" r="-3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1430000" cy="8134350"/>
          </a:xfrm>
          <a:custGeom>
            <a:avLst/>
            <a:gdLst/>
            <a:ahLst/>
            <a:cxnLst/>
            <a:rect r="r" b="b" t="t" l="l"/>
            <a:pathLst>
              <a:path h="8134350" w="11430000">
                <a:moveTo>
                  <a:pt x="0" y="0"/>
                </a:moveTo>
                <a:lnTo>
                  <a:pt x="11430000" y="0"/>
                </a:lnTo>
                <a:lnTo>
                  <a:pt x="11430000" y="8134350"/>
                </a:lnTo>
                <a:lnTo>
                  <a:pt x="0" y="813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7058"/>
            <a:ext cx="11430000" cy="8133845"/>
            <a:chOff x="0" y="0"/>
            <a:chExt cx="11430000" cy="81338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30000" cy="8133842"/>
            </a:xfrm>
            <a:custGeom>
              <a:avLst/>
              <a:gdLst/>
              <a:ahLst/>
              <a:cxnLst/>
              <a:rect r="r" b="b" t="t" l="l"/>
              <a:pathLst>
                <a:path h="8133842" w="11430000">
                  <a:moveTo>
                    <a:pt x="0" y="0"/>
                  </a:moveTo>
                  <a:lnTo>
                    <a:pt x="0" y="8133842"/>
                  </a:lnTo>
                  <a:lnTo>
                    <a:pt x="11430000" y="8133842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B1C1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0" y="505"/>
            <a:ext cx="11430000" cy="2143763"/>
          </a:xfrm>
          <a:custGeom>
            <a:avLst/>
            <a:gdLst/>
            <a:ahLst/>
            <a:cxnLst/>
            <a:rect r="r" b="b" t="t" l="l"/>
            <a:pathLst>
              <a:path h="2143763" w="11430000">
                <a:moveTo>
                  <a:pt x="0" y="0"/>
                </a:moveTo>
                <a:lnTo>
                  <a:pt x="11430000" y="0"/>
                </a:lnTo>
                <a:lnTo>
                  <a:pt x="11430000" y="2143763"/>
                </a:lnTo>
                <a:lnTo>
                  <a:pt x="0" y="2143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7" r="0" b="-307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4882363" y="3346447"/>
            <a:ext cx="1674809" cy="4384672"/>
            <a:chOff x="0" y="0"/>
            <a:chExt cx="1674812" cy="43846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23087" y="63500"/>
              <a:ext cx="19050" cy="4257675"/>
            </a:xfrm>
            <a:custGeom>
              <a:avLst/>
              <a:gdLst/>
              <a:ahLst/>
              <a:cxnLst/>
              <a:rect r="r" b="b" t="t" l="l"/>
              <a:pathLst>
                <a:path h="4257675" w="19050">
                  <a:moveTo>
                    <a:pt x="0" y="4248150"/>
                  </a:moveTo>
                  <a:lnTo>
                    <a:pt x="0" y="9525"/>
                  </a:ln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cubicBezTo>
                    <a:pt x="12192" y="0"/>
                    <a:pt x="14351" y="889"/>
                    <a:pt x="16256" y="2794"/>
                  </a:cubicBezTo>
                  <a:cubicBezTo>
                    <a:pt x="18161" y="4699"/>
                    <a:pt x="19050" y="6858"/>
                    <a:pt x="19050" y="9525"/>
                  </a:cubicBezTo>
                  <a:lnTo>
                    <a:pt x="19050" y="4248150"/>
                  </a:lnTo>
                  <a:cubicBezTo>
                    <a:pt x="19050" y="4250817"/>
                    <a:pt x="18161" y="4252976"/>
                    <a:pt x="16256" y="4254881"/>
                  </a:cubicBezTo>
                  <a:cubicBezTo>
                    <a:pt x="14351" y="4256786"/>
                    <a:pt x="12192" y="4257675"/>
                    <a:pt x="9525" y="4257675"/>
                  </a:cubicBezTo>
                  <a:cubicBezTo>
                    <a:pt x="6858" y="4257675"/>
                    <a:pt x="4699" y="4256786"/>
                    <a:pt x="2794" y="4254881"/>
                  </a:cubicBezTo>
                  <a:cubicBezTo>
                    <a:pt x="889" y="4252976"/>
                    <a:pt x="0" y="4250817"/>
                    <a:pt x="0" y="4248150"/>
                  </a:cubicBezTo>
                </a:path>
              </a:pathLst>
            </a:custGeom>
            <a:solidFill>
              <a:srgbClr val="53545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434975"/>
              <a:ext cx="600075" cy="19050"/>
            </a:xfrm>
            <a:custGeom>
              <a:avLst/>
              <a:gdLst/>
              <a:ahLst/>
              <a:cxnLst/>
              <a:rect r="r" b="b" t="t" l="l"/>
              <a:pathLst>
                <a:path h="19050" w="600075">
                  <a:moveTo>
                    <a:pt x="0" y="9525"/>
                  </a:move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lnTo>
                    <a:pt x="590550" y="0"/>
                  </a:lnTo>
                  <a:cubicBezTo>
                    <a:pt x="593217" y="0"/>
                    <a:pt x="595376" y="889"/>
                    <a:pt x="597281" y="2794"/>
                  </a:cubicBezTo>
                  <a:cubicBezTo>
                    <a:pt x="599186" y="4699"/>
                    <a:pt x="600075" y="6858"/>
                    <a:pt x="600075" y="9525"/>
                  </a:cubicBezTo>
                  <a:cubicBezTo>
                    <a:pt x="600075" y="12192"/>
                    <a:pt x="599186" y="14351"/>
                    <a:pt x="597281" y="16256"/>
                  </a:cubicBezTo>
                  <a:cubicBezTo>
                    <a:pt x="595376" y="18161"/>
                    <a:pt x="593217" y="19050"/>
                    <a:pt x="590550" y="19050"/>
                  </a:cubicBezTo>
                  <a:lnTo>
                    <a:pt x="9525" y="19050"/>
                  </a:lnTo>
                  <a:cubicBezTo>
                    <a:pt x="6858" y="19050"/>
                    <a:pt x="4699" y="18161"/>
                    <a:pt x="2794" y="16256"/>
                  </a:cubicBezTo>
                  <a:cubicBezTo>
                    <a:pt x="889" y="14351"/>
                    <a:pt x="0" y="12192"/>
                    <a:pt x="0" y="9525"/>
                  </a:cubicBezTo>
                </a:path>
              </a:pathLst>
            </a:custGeom>
            <a:solidFill>
              <a:srgbClr val="53545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44398" y="253873"/>
              <a:ext cx="381254" cy="390779"/>
            </a:xfrm>
            <a:custGeom>
              <a:avLst/>
              <a:gdLst/>
              <a:ahLst/>
              <a:cxnLst/>
              <a:rect r="r" b="b" t="t" l="l"/>
              <a:pathLst>
                <a:path h="390779" w="381254">
                  <a:moveTo>
                    <a:pt x="127" y="369189"/>
                  </a:moveTo>
                  <a:lnTo>
                    <a:pt x="127" y="21590"/>
                  </a:lnTo>
                  <a:cubicBezTo>
                    <a:pt x="127" y="18796"/>
                    <a:pt x="635" y="16002"/>
                    <a:pt x="1778" y="13335"/>
                  </a:cubicBezTo>
                  <a:cubicBezTo>
                    <a:pt x="2921" y="10668"/>
                    <a:pt x="4445" y="8382"/>
                    <a:pt x="6477" y="6350"/>
                  </a:cubicBezTo>
                  <a:cubicBezTo>
                    <a:pt x="8509" y="4318"/>
                    <a:pt x="10795" y="2794"/>
                    <a:pt x="13462" y="1651"/>
                  </a:cubicBezTo>
                  <a:cubicBezTo>
                    <a:pt x="16129" y="508"/>
                    <a:pt x="18796" y="0"/>
                    <a:pt x="21717" y="0"/>
                  </a:cubicBezTo>
                  <a:lnTo>
                    <a:pt x="359664" y="0"/>
                  </a:lnTo>
                  <a:cubicBezTo>
                    <a:pt x="362458" y="0"/>
                    <a:pt x="365252" y="508"/>
                    <a:pt x="367919" y="1651"/>
                  </a:cubicBezTo>
                  <a:cubicBezTo>
                    <a:pt x="370586" y="2794"/>
                    <a:pt x="372872" y="4318"/>
                    <a:pt x="374904" y="6350"/>
                  </a:cubicBezTo>
                  <a:cubicBezTo>
                    <a:pt x="376936" y="8382"/>
                    <a:pt x="378460" y="10668"/>
                    <a:pt x="379603" y="13335"/>
                  </a:cubicBezTo>
                  <a:cubicBezTo>
                    <a:pt x="380746" y="16002"/>
                    <a:pt x="381254" y="18669"/>
                    <a:pt x="381254" y="21590"/>
                  </a:cubicBezTo>
                  <a:lnTo>
                    <a:pt x="381254" y="369189"/>
                  </a:lnTo>
                  <a:cubicBezTo>
                    <a:pt x="381254" y="371983"/>
                    <a:pt x="380746" y="374777"/>
                    <a:pt x="379603" y="377444"/>
                  </a:cubicBezTo>
                  <a:cubicBezTo>
                    <a:pt x="378460" y="380111"/>
                    <a:pt x="376936" y="382397"/>
                    <a:pt x="374904" y="384429"/>
                  </a:cubicBezTo>
                  <a:cubicBezTo>
                    <a:pt x="372872" y="386461"/>
                    <a:pt x="370586" y="387985"/>
                    <a:pt x="367919" y="389128"/>
                  </a:cubicBezTo>
                  <a:cubicBezTo>
                    <a:pt x="365252" y="390271"/>
                    <a:pt x="362585" y="390779"/>
                    <a:pt x="359664" y="390779"/>
                  </a:cubicBezTo>
                  <a:lnTo>
                    <a:pt x="21590" y="390779"/>
                  </a:lnTo>
                  <a:cubicBezTo>
                    <a:pt x="18796" y="390779"/>
                    <a:pt x="16002" y="390271"/>
                    <a:pt x="13335" y="389128"/>
                  </a:cubicBezTo>
                  <a:cubicBezTo>
                    <a:pt x="10668" y="387985"/>
                    <a:pt x="8382" y="386461"/>
                    <a:pt x="6350" y="384429"/>
                  </a:cubicBezTo>
                  <a:cubicBezTo>
                    <a:pt x="4318" y="382397"/>
                    <a:pt x="2794" y="380111"/>
                    <a:pt x="1651" y="377444"/>
                  </a:cubicBezTo>
                  <a:cubicBezTo>
                    <a:pt x="508" y="374777"/>
                    <a:pt x="0" y="372110"/>
                    <a:pt x="0" y="369189"/>
                  </a:cubicBezTo>
                </a:path>
              </a:pathLst>
            </a:custGeom>
            <a:solidFill>
              <a:srgbClr val="3A3B3C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011174" y="1292225"/>
              <a:ext cx="600075" cy="19050"/>
            </a:xfrm>
            <a:custGeom>
              <a:avLst/>
              <a:gdLst/>
              <a:ahLst/>
              <a:cxnLst/>
              <a:rect r="r" b="b" t="t" l="l"/>
              <a:pathLst>
                <a:path h="19050" w="600075">
                  <a:moveTo>
                    <a:pt x="0" y="9525"/>
                  </a:move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lnTo>
                    <a:pt x="590550" y="0"/>
                  </a:lnTo>
                  <a:cubicBezTo>
                    <a:pt x="593217" y="0"/>
                    <a:pt x="595376" y="889"/>
                    <a:pt x="597281" y="2794"/>
                  </a:cubicBezTo>
                  <a:cubicBezTo>
                    <a:pt x="599186" y="4699"/>
                    <a:pt x="600075" y="6858"/>
                    <a:pt x="600075" y="9525"/>
                  </a:cubicBezTo>
                  <a:cubicBezTo>
                    <a:pt x="600075" y="12192"/>
                    <a:pt x="599186" y="14351"/>
                    <a:pt x="597281" y="16256"/>
                  </a:cubicBezTo>
                  <a:cubicBezTo>
                    <a:pt x="595376" y="18161"/>
                    <a:pt x="593217" y="19050"/>
                    <a:pt x="590550" y="19050"/>
                  </a:cubicBezTo>
                  <a:lnTo>
                    <a:pt x="9652" y="19050"/>
                  </a:lnTo>
                  <a:cubicBezTo>
                    <a:pt x="6985" y="19050"/>
                    <a:pt x="4826" y="18161"/>
                    <a:pt x="2921" y="16256"/>
                  </a:cubicBezTo>
                  <a:cubicBezTo>
                    <a:pt x="1016" y="14351"/>
                    <a:pt x="127" y="12192"/>
                    <a:pt x="127" y="9525"/>
                  </a:cubicBezTo>
                </a:path>
              </a:pathLst>
            </a:custGeom>
            <a:solidFill>
              <a:srgbClr val="53545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9572" y="1111123"/>
              <a:ext cx="390906" cy="390906"/>
            </a:xfrm>
            <a:custGeom>
              <a:avLst/>
              <a:gdLst/>
              <a:ahLst/>
              <a:cxnLst/>
              <a:rect r="r" b="b" t="t" l="l"/>
              <a:pathLst>
                <a:path h="390906" w="390906">
                  <a:moveTo>
                    <a:pt x="254" y="369189"/>
                  </a:moveTo>
                  <a:lnTo>
                    <a:pt x="254" y="21590"/>
                  </a:lnTo>
                  <a:cubicBezTo>
                    <a:pt x="254" y="18796"/>
                    <a:pt x="762" y="16002"/>
                    <a:pt x="1905" y="13335"/>
                  </a:cubicBezTo>
                  <a:cubicBezTo>
                    <a:pt x="3048" y="10668"/>
                    <a:pt x="4572" y="8382"/>
                    <a:pt x="6604" y="6350"/>
                  </a:cubicBezTo>
                  <a:cubicBezTo>
                    <a:pt x="8636" y="4318"/>
                    <a:pt x="10922" y="2794"/>
                    <a:pt x="13589" y="1651"/>
                  </a:cubicBezTo>
                  <a:cubicBezTo>
                    <a:pt x="16256" y="508"/>
                    <a:pt x="18923" y="0"/>
                    <a:pt x="21844" y="0"/>
                  </a:cubicBezTo>
                  <a:lnTo>
                    <a:pt x="369316" y="0"/>
                  </a:lnTo>
                  <a:cubicBezTo>
                    <a:pt x="372110" y="0"/>
                    <a:pt x="374904" y="508"/>
                    <a:pt x="377571" y="1651"/>
                  </a:cubicBezTo>
                  <a:cubicBezTo>
                    <a:pt x="380238" y="2794"/>
                    <a:pt x="382524" y="4318"/>
                    <a:pt x="384556" y="6350"/>
                  </a:cubicBezTo>
                  <a:cubicBezTo>
                    <a:pt x="386588" y="8382"/>
                    <a:pt x="388112" y="10668"/>
                    <a:pt x="389255" y="13335"/>
                  </a:cubicBezTo>
                  <a:cubicBezTo>
                    <a:pt x="390398" y="16002"/>
                    <a:pt x="390906" y="18669"/>
                    <a:pt x="390906" y="21590"/>
                  </a:cubicBezTo>
                  <a:lnTo>
                    <a:pt x="390906" y="369316"/>
                  </a:lnTo>
                  <a:cubicBezTo>
                    <a:pt x="390906" y="372110"/>
                    <a:pt x="390398" y="374904"/>
                    <a:pt x="389255" y="377571"/>
                  </a:cubicBezTo>
                  <a:cubicBezTo>
                    <a:pt x="388112" y="380238"/>
                    <a:pt x="386588" y="382524"/>
                    <a:pt x="384556" y="384556"/>
                  </a:cubicBezTo>
                  <a:cubicBezTo>
                    <a:pt x="382524" y="386588"/>
                    <a:pt x="380238" y="388112"/>
                    <a:pt x="377571" y="389255"/>
                  </a:cubicBezTo>
                  <a:cubicBezTo>
                    <a:pt x="374904" y="390398"/>
                    <a:pt x="372237" y="390906"/>
                    <a:pt x="369316" y="390906"/>
                  </a:cubicBezTo>
                  <a:lnTo>
                    <a:pt x="21590" y="390906"/>
                  </a:lnTo>
                  <a:cubicBezTo>
                    <a:pt x="18796" y="390906"/>
                    <a:pt x="16002" y="390398"/>
                    <a:pt x="13335" y="389255"/>
                  </a:cubicBezTo>
                  <a:cubicBezTo>
                    <a:pt x="10668" y="388112"/>
                    <a:pt x="8382" y="386588"/>
                    <a:pt x="6350" y="384556"/>
                  </a:cubicBezTo>
                  <a:cubicBezTo>
                    <a:pt x="4318" y="382524"/>
                    <a:pt x="2794" y="380238"/>
                    <a:pt x="1651" y="377571"/>
                  </a:cubicBezTo>
                  <a:cubicBezTo>
                    <a:pt x="508" y="374904"/>
                    <a:pt x="0" y="372237"/>
                    <a:pt x="0" y="369316"/>
                  </a:cubicBezTo>
                </a:path>
              </a:pathLst>
            </a:custGeom>
            <a:solidFill>
              <a:srgbClr val="3A3B3C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500" y="2149475"/>
              <a:ext cx="600075" cy="19050"/>
            </a:xfrm>
            <a:custGeom>
              <a:avLst/>
              <a:gdLst/>
              <a:ahLst/>
              <a:cxnLst/>
              <a:rect r="r" b="b" t="t" l="l"/>
              <a:pathLst>
                <a:path h="19050" w="600075">
                  <a:moveTo>
                    <a:pt x="0" y="9525"/>
                  </a:move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lnTo>
                    <a:pt x="590550" y="0"/>
                  </a:lnTo>
                  <a:cubicBezTo>
                    <a:pt x="593217" y="0"/>
                    <a:pt x="595376" y="889"/>
                    <a:pt x="597281" y="2794"/>
                  </a:cubicBezTo>
                  <a:cubicBezTo>
                    <a:pt x="599186" y="4699"/>
                    <a:pt x="600075" y="6858"/>
                    <a:pt x="600075" y="9525"/>
                  </a:cubicBezTo>
                  <a:cubicBezTo>
                    <a:pt x="600075" y="12192"/>
                    <a:pt x="599186" y="14351"/>
                    <a:pt x="597281" y="16256"/>
                  </a:cubicBezTo>
                  <a:cubicBezTo>
                    <a:pt x="595376" y="18161"/>
                    <a:pt x="593217" y="19050"/>
                    <a:pt x="590550" y="19050"/>
                  </a:cubicBezTo>
                  <a:lnTo>
                    <a:pt x="9525" y="19050"/>
                  </a:lnTo>
                  <a:cubicBezTo>
                    <a:pt x="6858" y="19050"/>
                    <a:pt x="4699" y="18161"/>
                    <a:pt x="2794" y="16256"/>
                  </a:cubicBezTo>
                  <a:cubicBezTo>
                    <a:pt x="889" y="14351"/>
                    <a:pt x="0" y="12192"/>
                    <a:pt x="0" y="9525"/>
                  </a:cubicBezTo>
                </a:path>
              </a:pathLst>
            </a:custGeom>
            <a:solidFill>
              <a:srgbClr val="53545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44398" y="1968373"/>
              <a:ext cx="381254" cy="381254"/>
            </a:xfrm>
            <a:custGeom>
              <a:avLst/>
              <a:gdLst/>
              <a:ahLst/>
              <a:cxnLst/>
              <a:rect r="r" b="b" t="t" l="l"/>
              <a:pathLst>
                <a:path h="381254" w="381254">
                  <a:moveTo>
                    <a:pt x="127" y="359664"/>
                  </a:moveTo>
                  <a:lnTo>
                    <a:pt x="127" y="21590"/>
                  </a:lnTo>
                  <a:cubicBezTo>
                    <a:pt x="127" y="18796"/>
                    <a:pt x="635" y="16002"/>
                    <a:pt x="1778" y="13335"/>
                  </a:cubicBezTo>
                  <a:cubicBezTo>
                    <a:pt x="2921" y="10668"/>
                    <a:pt x="4445" y="8382"/>
                    <a:pt x="6477" y="6350"/>
                  </a:cubicBezTo>
                  <a:cubicBezTo>
                    <a:pt x="8509" y="4318"/>
                    <a:pt x="10795" y="2794"/>
                    <a:pt x="13462" y="1651"/>
                  </a:cubicBezTo>
                  <a:cubicBezTo>
                    <a:pt x="16129" y="508"/>
                    <a:pt x="18796" y="0"/>
                    <a:pt x="21717" y="0"/>
                  </a:cubicBezTo>
                  <a:lnTo>
                    <a:pt x="359664" y="0"/>
                  </a:lnTo>
                  <a:cubicBezTo>
                    <a:pt x="362458" y="0"/>
                    <a:pt x="365252" y="508"/>
                    <a:pt x="367919" y="1651"/>
                  </a:cubicBezTo>
                  <a:cubicBezTo>
                    <a:pt x="370586" y="2794"/>
                    <a:pt x="372872" y="4318"/>
                    <a:pt x="374904" y="6350"/>
                  </a:cubicBezTo>
                  <a:cubicBezTo>
                    <a:pt x="376936" y="8382"/>
                    <a:pt x="378460" y="10668"/>
                    <a:pt x="379603" y="13335"/>
                  </a:cubicBezTo>
                  <a:cubicBezTo>
                    <a:pt x="380746" y="16002"/>
                    <a:pt x="381254" y="18669"/>
                    <a:pt x="381254" y="21590"/>
                  </a:cubicBezTo>
                  <a:lnTo>
                    <a:pt x="381254" y="359664"/>
                  </a:lnTo>
                  <a:cubicBezTo>
                    <a:pt x="381254" y="362458"/>
                    <a:pt x="380746" y="365252"/>
                    <a:pt x="379603" y="367919"/>
                  </a:cubicBezTo>
                  <a:cubicBezTo>
                    <a:pt x="378460" y="370586"/>
                    <a:pt x="376936" y="372872"/>
                    <a:pt x="374904" y="374904"/>
                  </a:cubicBezTo>
                  <a:cubicBezTo>
                    <a:pt x="372872" y="376936"/>
                    <a:pt x="370586" y="378460"/>
                    <a:pt x="367919" y="379603"/>
                  </a:cubicBezTo>
                  <a:cubicBezTo>
                    <a:pt x="365252" y="380746"/>
                    <a:pt x="362585" y="381254"/>
                    <a:pt x="359664" y="381254"/>
                  </a:cubicBezTo>
                  <a:lnTo>
                    <a:pt x="21590" y="381254"/>
                  </a:lnTo>
                  <a:cubicBezTo>
                    <a:pt x="18796" y="381254"/>
                    <a:pt x="16002" y="380746"/>
                    <a:pt x="13335" y="379603"/>
                  </a:cubicBezTo>
                  <a:cubicBezTo>
                    <a:pt x="10668" y="378460"/>
                    <a:pt x="8382" y="376936"/>
                    <a:pt x="6350" y="374904"/>
                  </a:cubicBezTo>
                  <a:cubicBezTo>
                    <a:pt x="4318" y="372872"/>
                    <a:pt x="2794" y="370586"/>
                    <a:pt x="1651" y="367919"/>
                  </a:cubicBezTo>
                  <a:cubicBezTo>
                    <a:pt x="508" y="365252"/>
                    <a:pt x="0" y="362585"/>
                    <a:pt x="0" y="359664"/>
                  </a:cubicBezTo>
                </a:path>
              </a:pathLst>
            </a:custGeom>
            <a:solidFill>
              <a:srgbClr val="3A3B3C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11174" y="3054350"/>
              <a:ext cx="600075" cy="19050"/>
            </a:xfrm>
            <a:custGeom>
              <a:avLst/>
              <a:gdLst/>
              <a:ahLst/>
              <a:cxnLst/>
              <a:rect r="r" b="b" t="t" l="l"/>
              <a:pathLst>
                <a:path h="19050" w="600075">
                  <a:moveTo>
                    <a:pt x="0" y="9525"/>
                  </a:move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lnTo>
                    <a:pt x="590550" y="0"/>
                  </a:lnTo>
                  <a:cubicBezTo>
                    <a:pt x="593217" y="0"/>
                    <a:pt x="595376" y="889"/>
                    <a:pt x="597281" y="2794"/>
                  </a:cubicBezTo>
                  <a:cubicBezTo>
                    <a:pt x="599186" y="4699"/>
                    <a:pt x="600075" y="6858"/>
                    <a:pt x="600075" y="9525"/>
                  </a:cubicBezTo>
                  <a:cubicBezTo>
                    <a:pt x="600075" y="12192"/>
                    <a:pt x="599186" y="14351"/>
                    <a:pt x="597281" y="16256"/>
                  </a:cubicBezTo>
                  <a:cubicBezTo>
                    <a:pt x="595376" y="18161"/>
                    <a:pt x="593217" y="19050"/>
                    <a:pt x="590550" y="19050"/>
                  </a:cubicBezTo>
                  <a:lnTo>
                    <a:pt x="9652" y="19050"/>
                  </a:lnTo>
                  <a:cubicBezTo>
                    <a:pt x="6985" y="19050"/>
                    <a:pt x="4826" y="18161"/>
                    <a:pt x="2921" y="16256"/>
                  </a:cubicBezTo>
                  <a:cubicBezTo>
                    <a:pt x="1016" y="14351"/>
                    <a:pt x="127" y="12192"/>
                    <a:pt x="127" y="9525"/>
                  </a:cubicBezTo>
                </a:path>
              </a:pathLst>
            </a:custGeom>
            <a:solidFill>
              <a:srgbClr val="535455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39572" y="2873248"/>
              <a:ext cx="390906" cy="381254"/>
            </a:xfrm>
            <a:custGeom>
              <a:avLst/>
              <a:gdLst/>
              <a:ahLst/>
              <a:cxnLst/>
              <a:rect r="r" b="b" t="t" l="l"/>
              <a:pathLst>
                <a:path h="381254" w="390906">
                  <a:moveTo>
                    <a:pt x="254" y="359664"/>
                  </a:moveTo>
                  <a:lnTo>
                    <a:pt x="254" y="21590"/>
                  </a:lnTo>
                  <a:cubicBezTo>
                    <a:pt x="254" y="18796"/>
                    <a:pt x="762" y="16002"/>
                    <a:pt x="1905" y="13335"/>
                  </a:cubicBezTo>
                  <a:cubicBezTo>
                    <a:pt x="3048" y="10668"/>
                    <a:pt x="4572" y="8382"/>
                    <a:pt x="6604" y="6350"/>
                  </a:cubicBezTo>
                  <a:cubicBezTo>
                    <a:pt x="8636" y="4318"/>
                    <a:pt x="10922" y="2794"/>
                    <a:pt x="13589" y="1651"/>
                  </a:cubicBezTo>
                  <a:cubicBezTo>
                    <a:pt x="16256" y="508"/>
                    <a:pt x="18923" y="0"/>
                    <a:pt x="21844" y="0"/>
                  </a:cubicBezTo>
                  <a:lnTo>
                    <a:pt x="369316" y="0"/>
                  </a:lnTo>
                  <a:cubicBezTo>
                    <a:pt x="372110" y="0"/>
                    <a:pt x="374904" y="508"/>
                    <a:pt x="377571" y="1651"/>
                  </a:cubicBezTo>
                  <a:cubicBezTo>
                    <a:pt x="380238" y="2794"/>
                    <a:pt x="382524" y="4318"/>
                    <a:pt x="384556" y="6350"/>
                  </a:cubicBezTo>
                  <a:cubicBezTo>
                    <a:pt x="386588" y="8382"/>
                    <a:pt x="388112" y="10668"/>
                    <a:pt x="389255" y="13335"/>
                  </a:cubicBezTo>
                  <a:cubicBezTo>
                    <a:pt x="390398" y="16002"/>
                    <a:pt x="390906" y="18669"/>
                    <a:pt x="390906" y="21590"/>
                  </a:cubicBezTo>
                  <a:lnTo>
                    <a:pt x="390906" y="359664"/>
                  </a:lnTo>
                  <a:cubicBezTo>
                    <a:pt x="390906" y="362458"/>
                    <a:pt x="390398" y="365252"/>
                    <a:pt x="389255" y="367919"/>
                  </a:cubicBezTo>
                  <a:cubicBezTo>
                    <a:pt x="388112" y="370586"/>
                    <a:pt x="386588" y="372872"/>
                    <a:pt x="384556" y="374904"/>
                  </a:cubicBezTo>
                  <a:cubicBezTo>
                    <a:pt x="382524" y="376936"/>
                    <a:pt x="380238" y="378460"/>
                    <a:pt x="377571" y="379603"/>
                  </a:cubicBezTo>
                  <a:cubicBezTo>
                    <a:pt x="374904" y="380746"/>
                    <a:pt x="372237" y="381254"/>
                    <a:pt x="369316" y="381254"/>
                  </a:cubicBezTo>
                  <a:lnTo>
                    <a:pt x="21590" y="381254"/>
                  </a:lnTo>
                  <a:cubicBezTo>
                    <a:pt x="18796" y="381254"/>
                    <a:pt x="16002" y="380746"/>
                    <a:pt x="13335" y="379603"/>
                  </a:cubicBezTo>
                  <a:cubicBezTo>
                    <a:pt x="10668" y="378460"/>
                    <a:pt x="8382" y="376936"/>
                    <a:pt x="6350" y="374904"/>
                  </a:cubicBezTo>
                  <a:cubicBezTo>
                    <a:pt x="4318" y="372872"/>
                    <a:pt x="2794" y="370586"/>
                    <a:pt x="1651" y="367919"/>
                  </a:cubicBezTo>
                  <a:cubicBezTo>
                    <a:pt x="508" y="365252"/>
                    <a:pt x="0" y="362585"/>
                    <a:pt x="0" y="359664"/>
                  </a:cubicBezTo>
                </a:path>
              </a:pathLst>
            </a:custGeom>
            <a:solidFill>
              <a:srgbClr val="3A3B3C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600075" y="2551614"/>
            <a:ext cx="5253371" cy="597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>
                <a:solidFill>
                  <a:srgbClr val="F2E782"/>
                </a:solidFill>
                <a:latin typeface="Prata"/>
                <a:ea typeface="Prata"/>
                <a:cs typeface="Prata"/>
                <a:sym typeface="Prata"/>
              </a:rPr>
              <a:t>Plano de Implementação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09884" y="3377851"/>
            <a:ext cx="219766" cy="551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2025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55724" y="3552282"/>
            <a:ext cx="3076565" cy="294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Preparação de Infraestrutura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66920" y="5257257"/>
            <a:ext cx="1637081" cy="294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Testes e Ajustes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657975" y="4409532"/>
            <a:ext cx="4227900" cy="28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Configuração do Sistema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657975" y="6162132"/>
            <a:ext cx="3973630" cy="28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Treinamento e Lançamento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3167" y="5674352"/>
            <a:ext cx="3889195" cy="113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Testes de funcionalidade e segurança, com ajustes para estabilidade.</a:t>
            </a:r>
          </a:p>
          <a:p>
            <a:pPr algn="r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Duração: 2 semanas.</a:t>
            </a:r>
          </a:p>
          <a:p>
            <a:pPr algn="r">
              <a:lnSpc>
                <a:spcPts val="3375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745331" y="3921671"/>
            <a:ext cx="4151862" cy="105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50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Configuração inicial de servidores e dispositivos de segurança, com testes de conectividade.</a:t>
            </a:r>
          </a:p>
          <a:p>
            <a:pPr algn="r">
              <a:lnSpc>
                <a:spcPts val="2150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Duração: 2-3 semanas.</a:t>
            </a:r>
          </a:p>
          <a:p>
            <a:pPr algn="r">
              <a:lnSpc>
                <a:spcPts val="215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6657975" y="4820398"/>
            <a:ext cx="3889195" cy="113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Instalação e personalização do WHMCS, integrando com banco de dados e gateways. Duração: 2 semanas.</a:t>
            </a:r>
          </a:p>
          <a:p>
            <a:pPr algn="l">
              <a:lnSpc>
                <a:spcPts val="3375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6700192" y="6507261"/>
            <a:ext cx="3889195" cy="87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Treinamento da equipe e lançamento piloto para clientes.</a:t>
            </a:r>
          </a:p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Duração: 1 semana.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605117" y="4255046"/>
            <a:ext cx="219766" cy="551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2025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605117" y="5082769"/>
            <a:ext cx="219766" cy="551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2025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609884" y="6012913"/>
            <a:ext cx="219766" cy="551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2025">
                <a:solidFill>
                  <a:srgbClr val="CFCBBF"/>
                </a:solidFill>
                <a:latin typeface="Prata"/>
                <a:ea typeface="Prata"/>
                <a:cs typeface="Prata"/>
                <a:sym typeface="Prata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DAGWZ70pKsA</dc:identifier>
  <dcterms:modified xsi:type="dcterms:W3CDTF">2011-08-01T06:04:30Z</dcterms:modified>
  <cp:revision>1</cp:revision>
  <dc:title>Apresentacao.pdf</dc:title>
</cp:coreProperties>
</file>