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311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1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78182b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178182b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178182b1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178182b1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330bdc5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330bdc5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330bdc5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330bdc5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30bdc5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30bdc5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250" y="332300"/>
            <a:ext cx="3770400" cy="2579700"/>
          </a:xfrm>
          <a:prstGeom prst="rect">
            <a:avLst/>
          </a:prstGeom>
          <a:ln cap="flat" cmpd="sng" w="28575">
            <a:solidFill>
              <a:srgbClr val="14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680">
                <a:latin typeface="Trebuchet MS"/>
                <a:ea typeface="Trebuchet MS"/>
                <a:cs typeface="Trebuchet MS"/>
                <a:sym typeface="Trebuchet MS"/>
              </a:rPr>
              <a:t>Tópicos Integradores: Atualização Profissional para o Mercado de Trabalho</a:t>
            </a:r>
            <a:endParaRPr b="1" sz="268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7250" y="3289950"/>
            <a:ext cx="5157000" cy="1557900"/>
          </a:xfrm>
          <a:prstGeom prst="rect">
            <a:avLst/>
          </a:prstGeom>
          <a:ln cap="flat" cmpd="sng" w="28575">
            <a:solidFill>
              <a:srgbClr val="14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2889"/>
              <a:buNone/>
            </a:pPr>
            <a:r>
              <a:rPr b="1" lang="pt-BR" sz="218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Plataformas de Contratação e Formas de Obter Melhores Resultados para o Desenvolvimento Pessoal e Profissional</a:t>
            </a:r>
            <a:endParaRPr b="1" sz="218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87950" y="3086100"/>
            <a:ext cx="3178800" cy="1923900"/>
          </a:xfrm>
          <a:prstGeom prst="rect">
            <a:avLst/>
          </a:prstGeom>
          <a:noFill/>
          <a:ln cap="flat" cmpd="sng" w="28575">
            <a:solidFill>
              <a:srgbClr val="14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Equipe: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Bruno Diniz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David Kertzman Schultz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João Paulo Thimotheo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João Vitor da Silva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Renato Enrique Mello Silva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50" y="332300"/>
            <a:ext cx="4660200" cy="25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15000"/>
            <a:ext cx="4050900" cy="572700"/>
          </a:xfrm>
          <a:prstGeom prst="rect">
            <a:avLst/>
          </a:prstGeom>
          <a:ln cap="flat" cmpd="sng" w="28575">
            <a:solidFill>
              <a:srgbClr val="14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pt-BR" sz="2180">
                <a:latin typeface="Trebuchet MS"/>
                <a:ea typeface="Trebuchet MS"/>
                <a:cs typeface="Trebuchet MS"/>
                <a:sym typeface="Trebuchet MS"/>
              </a:rPr>
              <a:t>Plataformas de Contratação</a:t>
            </a:r>
            <a:endParaRPr b="1" sz="22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39150"/>
            <a:ext cx="40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Uma plataforma de contratação é um sistema online que facilita o processo de recrutamento e seleção de candidatos para oportunidades de emprego. Essas plataformas geralmente são usadas por empresas e recrutadores para anunciar vagas de emprego, receber candidaturas, gerenciar currículos e facilitar a comunicação entre os empregadores e os candidatos.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400" y="0"/>
            <a:ext cx="4476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74300"/>
            <a:ext cx="8520600" cy="572700"/>
          </a:xfrm>
          <a:prstGeom prst="rect">
            <a:avLst/>
          </a:prstGeom>
          <a:ln cap="flat" cmpd="sng" w="28575">
            <a:solidFill>
              <a:srgbClr val="14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200"/>
              <a:t>TOP 3 Plataformas de </a:t>
            </a:r>
            <a:r>
              <a:rPr b="1" lang="pt-BR" sz="2200"/>
              <a:t>Contratação</a:t>
            </a:r>
            <a:r>
              <a:rPr b="1" lang="pt-BR" sz="2200"/>
              <a:t> na Atualidade</a:t>
            </a:r>
            <a:endParaRPr b="1" sz="2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400" y="1170150"/>
            <a:ext cx="1401075" cy="14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450" y="1170150"/>
            <a:ext cx="1401075" cy="14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7425" y="1170150"/>
            <a:ext cx="1401075" cy="14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85275" y="2794550"/>
            <a:ext cx="200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Indeed: O Indeed é um dos maiores motores de busca de empregos, reunindo milhões de vagas de emprego de diversos sites e fontes em um só lugar.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35188" y="2794550"/>
            <a:ext cx="234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LinkedIn: O LinkedIn é a maior rede social profissional do mundo, com milhões de usuários em todo o mundo, sendo uma plataforma de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contratação amplamente utilizada.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317213" y="2794550"/>
            <a:ext cx="234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Glassdoor: O Glassdoor é conhecido por fornecer informações sobre empresas, salários, avaliações de funcionários e uma visão interna das culturas organizacionais.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54850" y="252525"/>
            <a:ext cx="8634300" cy="572700"/>
          </a:xfrm>
          <a:prstGeom prst="rect">
            <a:avLst/>
          </a:prstGeom>
          <a:ln cap="flat" cmpd="sng" w="28575">
            <a:solidFill>
              <a:srgbClr val="14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889"/>
              <a:buFont typeface="Arial"/>
              <a:buNone/>
            </a:pPr>
            <a:r>
              <a:rPr b="1" lang="pt-BR" sz="2180">
                <a:latin typeface="Trebuchet MS"/>
                <a:ea typeface="Trebuchet MS"/>
                <a:cs typeface="Trebuchet MS"/>
                <a:sym typeface="Trebuchet MS"/>
              </a:rPr>
              <a:t>Melhore os seus Resultados de </a:t>
            </a:r>
            <a:r>
              <a:rPr b="1" lang="pt-BR" sz="2180">
                <a:latin typeface="Trebuchet MS"/>
                <a:ea typeface="Trebuchet MS"/>
                <a:cs typeface="Trebuchet MS"/>
                <a:sym typeface="Trebuchet MS"/>
              </a:rPr>
              <a:t>Desenvolvimento Pessoal e Profissional</a:t>
            </a:r>
            <a:endParaRPr b="1" sz="218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889"/>
              <a:buFont typeface="Arial"/>
              <a:buNone/>
            </a:pPr>
            <a:r>
              <a:t/>
            </a:r>
            <a:endParaRPr b="1" sz="218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54850" y="1139075"/>
            <a:ext cx="45945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1º Defina metas claras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2º Aprenda Continuamente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3º Construa uma Rede de Contatos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4º Desenvolva Habilidades de Comunicação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5º Busque o Feedback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6º Mantenha-se Atualizado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7º Assuma Responsabilidades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8º Equilibre Vida Pessoal e </a:t>
            </a:r>
            <a:r>
              <a:rPr b="1" lang="pt-BR" sz="1600">
                <a:solidFill>
                  <a:schemeClr val="dk1"/>
                </a:solidFill>
              </a:rPr>
              <a:t>Profissional</a:t>
            </a:r>
            <a:r>
              <a:rPr b="1" lang="pt-BR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00" y="1336874"/>
            <a:ext cx="3989851" cy="28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62" y="0"/>
            <a:ext cx="71078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1233150" y="618475"/>
            <a:ext cx="6677700" cy="71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980">
                <a:latin typeface="Trebuchet MS"/>
                <a:ea typeface="Trebuchet MS"/>
                <a:cs typeface="Trebuchet MS"/>
                <a:sym typeface="Trebuchet MS"/>
              </a:rPr>
              <a:t>Obrigado pela sua atenção!</a:t>
            </a:r>
            <a:endParaRPr b="1" sz="398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32000" y="1972025"/>
            <a:ext cx="3178800" cy="1923900"/>
          </a:xfrm>
          <a:prstGeom prst="rect">
            <a:avLst/>
          </a:prstGeom>
          <a:noFill/>
          <a:ln cap="flat" cmpd="sng" w="28575">
            <a:solidFill>
              <a:srgbClr val="14B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Equipe: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Bruno Diniz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David Kertzman Schultz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João Paulo Thimotheo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João Vitor da Silva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4B0AD"/>
              </a:buClr>
              <a:buSzPts val="1600"/>
              <a:buFont typeface="Trebuchet MS"/>
              <a:buChar char="➢"/>
            </a:pPr>
            <a:r>
              <a:rPr b="1" lang="pt-B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Renato Enrique Mello Silva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1032000" y="1326475"/>
            <a:ext cx="7080000" cy="10500"/>
          </a:xfrm>
          <a:prstGeom prst="straightConnector1">
            <a:avLst/>
          </a:prstGeom>
          <a:noFill/>
          <a:ln cap="flat" cmpd="sng" w="28575">
            <a:solidFill>
              <a:srgbClr val="14B0A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250" y="1641775"/>
            <a:ext cx="3501725" cy="35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