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2C8208-E398-48E9-BF6F-0123D1A19C95}">
  <a:tblStyle styleId="{E22C8208-E398-48E9-BF6F-0123D1A19C9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maticSC-regular.fntdata"/><Relationship Id="rId21" Type="http://schemas.openxmlformats.org/officeDocument/2006/relationships/slide" Target="slides/slide15.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italic.fntdata"/><Relationship Id="rId25" Type="http://schemas.openxmlformats.org/officeDocument/2006/relationships/font" Target="fonts/SourceCodePro-bold.fntdata"/><Relationship Id="rId27"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artink.me/articles/machine-learning-is-for-muggles-too"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1b0851f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1b0851f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1b0851f5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1b0851f5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1b0851f5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1b0851f5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1b0851f5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1b0851f5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1b0851f5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1b0851f5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1b0851f5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1b0851f5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c6f8954bc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6f8954b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1b0851f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1b0851f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1b0851f5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1b0851f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1b0851f5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1b0851f5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the img Martin: </a:t>
            </a:r>
            <a:r>
              <a:rPr lang="en" u="sng">
                <a:solidFill>
                  <a:schemeClr val="hlink"/>
                </a:solidFill>
                <a:hlinkClick r:id="rId2"/>
              </a:rPr>
              <a:t>http://martink.me/articles/machine-learning-is-for-muggles-too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1b0851f5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1b0851f5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1b0851f5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1b0851f5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 are training our model to make predictions, this is supervised learning. We know what our output should be, and testing the model to make sure it’s accurate.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1b0851f5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1b0851f5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1b0851f5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1b0851f5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bit.ly/wwcdcsl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machinelearningmastery.com/machine-learning-in-python-step-by-ste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Lab: Step-By-step Machine learning</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Women Who Code DC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the data</a:t>
            </a:r>
            <a:endParaRPr/>
          </a:p>
        </p:txBody>
      </p:sp>
      <p:sp>
        <p:nvSpPr>
          <p:cNvPr id="112" name="Google Shape;112;p22"/>
          <p:cNvSpPr txBox="1"/>
          <p:nvPr/>
        </p:nvSpPr>
        <p:spPr>
          <a:xfrm>
            <a:off x="152400" y="1248025"/>
            <a:ext cx="8842500" cy="3448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Dimensions of the dataset.</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Peek at the data itself.</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Statistical summary of all attributes.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Breakdown of the data by the class variable.</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the data set</a:t>
            </a:r>
            <a:endParaRPr/>
          </a:p>
        </p:txBody>
      </p:sp>
      <p:sp>
        <p:nvSpPr>
          <p:cNvPr id="118" name="Google Shape;118;p23"/>
          <p:cNvSpPr txBox="1"/>
          <p:nvPr/>
        </p:nvSpPr>
        <p:spPr>
          <a:xfrm>
            <a:off x="152400" y="1272250"/>
            <a:ext cx="88425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Understand the attributes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Understand the relationship between the attributes.</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some algorithms</a:t>
            </a:r>
            <a:endParaRPr/>
          </a:p>
        </p:txBody>
      </p:sp>
      <p:sp>
        <p:nvSpPr>
          <p:cNvPr id="124" name="Google Shape;124;p24"/>
          <p:cNvSpPr txBox="1"/>
          <p:nvPr/>
        </p:nvSpPr>
        <p:spPr>
          <a:xfrm>
            <a:off x="76050" y="1240250"/>
            <a:ext cx="89919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We will split the loaded dataset into two, 80% of which we will use to train our models and 20% that we will hold back as a validation dataset.</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Separate out a validation dataset.</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Set-up the test harness to use 10-fold cross validation.</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Build 5 different models to predict species from flower measurements</a:t>
            </a:r>
            <a:endParaRPr sz="1800">
              <a:solidFill>
                <a:schemeClr val="dk2"/>
              </a:solidFill>
              <a:latin typeface="Source Code Pro"/>
              <a:ea typeface="Source Code Pro"/>
              <a:cs typeface="Source Code Pro"/>
              <a:sym typeface="Source Code Pro"/>
            </a:endParaRPr>
          </a:p>
          <a:p>
            <a:pPr indent="-342900" lvl="1" marL="914400" rtl="0" algn="l">
              <a:lnSpc>
                <a:spcPct val="115000"/>
              </a:lnSpc>
              <a:spcBef>
                <a:spcPts val="0"/>
              </a:spcBef>
              <a:spcAft>
                <a:spcPts val="0"/>
              </a:spcAft>
              <a:buClr>
                <a:schemeClr val="dk2"/>
              </a:buClr>
              <a:buSzPts val="1800"/>
              <a:buFont typeface="Source Code Pro"/>
              <a:buAutoNum type="alphaLcPeriod"/>
            </a:pPr>
            <a:r>
              <a:rPr lang="en" sz="1800">
                <a:solidFill>
                  <a:schemeClr val="dk2"/>
                </a:solidFill>
                <a:latin typeface="Source Code Pro"/>
                <a:ea typeface="Source Code Pro"/>
                <a:cs typeface="Source Code Pro"/>
                <a:sym typeface="Source Code Pro"/>
              </a:rPr>
              <a:t>Select the best model.</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Models</a:t>
            </a:r>
            <a:endParaRPr/>
          </a:p>
        </p:txBody>
      </p:sp>
      <p:sp>
        <p:nvSpPr>
          <p:cNvPr id="130" name="Google Shape;130;p25"/>
          <p:cNvSpPr txBox="1"/>
          <p:nvPr/>
        </p:nvSpPr>
        <p:spPr>
          <a:xfrm>
            <a:off x="114150" y="1466900"/>
            <a:ext cx="8919000" cy="311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Let’s evaluate 6 different algorithms: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160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Logistic Regression (LR)</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Linear Discriminant Analysis (LDA)</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K-Nearest Neighbors (KNN).</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Classification and Regression Trees (CART).</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Gaussian Naive Bayes (NB).</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AutoNum type="arabicPeriod"/>
            </a:pPr>
            <a:r>
              <a:rPr lang="en" sz="1800">
                <a:solidFill>
                  <a:schemeClr val="dk2"/>
                </a:solidFill>
                <a:latin typeface="Source Code Pro"/>
                <a:ea typeface="Source Code Pro"/>
                <a:cs typeface="Source Code Pro"/>
                <a:sym typeface="Source Code Pro"/>
              </a:rPr>
              <a:t>Support Vector Machines (SVM).</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model was best?</a:t>
            </a:r>
            <a:endParaRPr/>
          </a:p>
        </p:txBody>
      </p:sp>
      <p:sp>
        <p:nvSpPr>
          <p:cNvPr id="136" name="Google Shape;136;p26"/>
          <p:cNvSpPr txBox="1"/>
          <p:nvPr/>
        </p:nvSpPr>
        <p:spPr>
          <a:xfrm>
            <a:off x="0" y="169625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150">
              <a:solidFill>
                <a:srgbClr val="555555"/>
              </a:solidFill>
              <a:highlight>
                <a:srgbClr val="FFFFFF"/>
              </a:highlight>
            </a:endParaRPr>
          </a:p>
          <a:p>
            <a:pPr indent="0" lvl="0" marL="0" rtl="0" algn="l">
              <a:lnSpc>
                <a:spcPct val="115000"/>
              </a:lnSpc>
              <a:spcBef>
                <a:spcPts val="1400"/>
              </a:spcBef>
              <a:spcAft>
                <a:spcPts val="0"/>
              </a:spcAft>
              <a:buNone/>
            </a:pPr>
            <a:r>
              <a:t/>
            </a:r>
            <a:endParaRPr sz="1100"/>
          </a:p>
        </p:txBody>
      </p:sp>
      <p:sp>
        <p:nvSpPr>
          <p:cNvPr id="137" name="Google Shape;137;p26"/>
          <p:cNvSpPr txBox="1"/>
          <p:nvPr/>
        </p:nvSpPr>
        <p:spPr>
          <a:xfrm>
            <a:off x="150750" y="1532100"/>
            <a:ext cx="8842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The KNN algorithm is very simple and was an accurate model based on our tests. Now we want to get an idea of the accuracy of the model on our validation set.</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143" name="Google Shape;143;p27"/>
          <p:cNvSpPr txBox="1"/>
          <p:nvPr/>
        </p:nvSpPr>
        <p:spPr>
          <a:xfrm>
            <a:off x="150750" y="1217725"/>
            <a:ext cx="88425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2"/>
                </a:solidFill>
                <a:latin typeface="Source Code Pro"/>
                <a:ea typeface="Source Code Pro"/>
                <a:cs typeface="Source Code Pro"/>
                <a:sym typeface="Source Code Pro"/>
              </a:rPr>
              <a:t>Ask me anything! Feedback?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nvSpPr>
        <p:spPr>
          <a:xfrm>
            <a:off x="253500" y="280950"/>
            <a:ext cx="8637000" cy="4581600"/>
          </a:xfrm>
          <a:prstGeom prst="rect">
            <a:avLst/>
          </a:prstGeom>
          <a:noFill/>
          <a:ln>
            <a:noFill/>
          </a:ln>
        </p:spPr>
        <p:txBody>
          <a:bodyPr anchorCtr="0" anchor="t" bIns="91425" lIns="91425" spcFirstLastPara="1" rIns="91425" wrap="square" tIns="91425">
            <a:noAutofit/>
          </a:bodyPr>
          <a:lstStyle/>
          <a:p>
            <a:pPr indent="0" lvl="3" marL="0" rtl="0" algn="ctr">
              <a:spcBef>
                <a:spcPts val="0"/>
              </a:spcBef>
              <a:spcAft>
                <a:spcPts val="0"/>
              </a:spcAft>
              <a:buClr>
                <a:srgbClr val="94368D"/>
              </a:buClr>
              <a:buSzPts val="1600"/>
              <a:buFont typeface="Arial"/>
              <a:buNone/>
            </a:pPr>
            <a:r>
              <a:rPr b="1" lang="en" sz="1600">
                <a:solidFill>
                  <a:srgbClr val="94368D"/>
                </a:solidFill>
                <a:latin typeface="Calibri"/>
                <a:ea typeface="Calibri"/>
                <a:cs typeface="Calibri"/>
                <a:sym typeface="Calibri"/>
              </a:rPr>
              <a:t>CODE OF CONDUCT</a:t>
            </a:r>
            <a:endParaRPr b="1" sz="1600">
              <a:solidFill>
                <a:srgbClr val="94368D"/>
              </a:solidFill>
              <a:latin typeface="Calibri"/>
              <a:ea typeface="Calibri"/>
              <a:cs typeface="Calibri"/>
              <a:sym typeface="Calibri"/>
            </a:endParaRPr>
          </a:p>
          <a:p>
            <a:pPr indent="0" lvl="4" marL="0" rtl="0" algn="l">
              <a:spcBef>
                <a:spcPts val="600"/>
              </a:spcBef>
              <a:spcAft>
                <a:spcPts val="0"/>
              </a:spcAft>
              <a:buClr>
                <a:srgbClr val="000000"/>
              </a:buClr>
              <a:buSzPts val="1400"/>
              <a:buFont typeface="Arial"/>
              <a:buNone/>
            </a:pPr>
            <a:r>
              <a:rPr lang="en">
                <a:latin typeface="Georgia"/>
                <a:ea typeface="Georgia"/>
                <a:cs typeface="Georgia"/>
                <a:sym typeface="Georgia"/>
              </a:rPr>
              <a:t>WWCode is a non-profit organization dedicated to inspiring women to excel in technology careers. We are committed to our mission statement and equally committed to providing a harassment-free experience for everyone regardless of gender, gender identity and expression, sexual orientation, ability, physical appearance, body size, race, ethnicity, age, religion, socioeconomic status, caste or creed. We do not tolerate harassment of event participants in any form. Event participants violating these rules may be sanctioned or expelled permanently, at the discretion of the event organizers, which in most cases are members of the WWCode leadership team.</a:t>
            </a:r>
            <a:endParaRPr i="1">
              <a:latin typeface="Georgia"/>
              <a:ea typeface="Georgia"/>
              <a:cs typeface="Georgia"/>
              <a:sym typeface="Georgia"/>
            </a:endParaRPr>
          </a:p>
          <a:p>
            <a:pPr indent="0" lvl="3" marL="0" rtl="0" algn="ctr">
              <a:spcBef>
                <a:spcPts val="2400"/>
              </a:spcBef>
              <a:spcAft>
                <a:spcPts val="0"/>
              </a:spcAft>
              <a:buClr>
                <a:srgbClr val="94368D"/>
              </a:buClr>
              <a:buSzPts val="1600"/>
              <a:buFont typeface="Arial"/>
              <a:buNone/>
            </a:pPr>
            <a:r>
              <a:rPr b="1" lang="en" sz="1600">
                <a:solidFill>
                  <a:srgbClr val="94368D"/>
                </a:solidFill>
                <a:latin typeface="Calibri"/>
                <a:ea typeface="Calibri"/>
                <a:cs typeface="Calibri"/>
                <a:sym typeface="Calibri"/>
              </a:rPr>
              <a:t>MONTHLY PYTHON LAB</a:t>
            </a:r>
            <a:endParaRPr b="1" sz="1600">
              <a:solidFill>
                <a:srgbClr val="94368D"/>
              </a:solidFill>
              <a:latin typeface="Calibri"/>
              <a:ea typeface="Calibri"/>
              <a:cs typeface="Calibri"/>
              <a:sym typeface="Calibri"/>
            </a:endParaRPr>
          </a:p>
          <a:p>
            <a:pPr indent="0" lvl="4" marL="0" rtl="0" algn="l">
              <a:spcBef>
                <a:spcPts val="600"/>
              </a:spcBef>
              <a:spcAft>
                <a:spcPts val="0"/>
              </a:spcAft>
              <a:buClr>
                <a:srgbClr val="000000"/>
              </a:buClr>
              <a:buSzPts val="1400"/>
              <a:buFont typeface="Arial"/>
              <a:buNone/>
            </a:pPr>
            <a:r>
              <a:rPr lang="en">
                <a:latin typeface="Georgia"/>
                <a:ea typeface="Georgia"/>
                <a:cs typeface="Georgia"/>
                <a:sym typeface="Georgia"/>
              </a:rPr>
              <a:t>WWCode has a monthly Python lab on the 3</a:t>
            </a:r>
            <a:r>
              <a:rPr baseline="30000" lang="en">
                <a:latin typeface="Georgia"/>
                <a:ea typeface="Georgia"/>
                <a:cs typeface="Georgia"/>
                <a:sym typeface="Georgia"/>
              </a:rPr>
              <a:t>rd</a:t>
            </a:r>
            <a:r>
              <a:rPr lang="en">
                <a:latin typeface="Georgia"/>
                <a:ea typeface="Georgia"/>
                <a:cs typeface="Georgia"/>
                <a:sym typeface="Georgia"/>
              </a:rPr>
              <a:t> Wednesday and a Beginners Night @Fiscal Note every other first Wednesday of the Month from 6:30-8:30pm. </a:t>
            </a:r>
            <a:endParaRPr i="1">
              <a:latin typeface="Georgia"/>
              <a:ea typeface="Georgia"/>
              <a:cs typeface="Georgia"/>
              <a:sym typeface="Georgia"/>
            </a:endParaRPr>
          </a:p>
          <a:p>
            <a:pPr indent="0" lvl="3" marL="0" rtl="0" algn="ctr">
              <a:spcBef>
                <a:spcPts val="2400"/>
              </a:spcBef>
              <a:spcAft>
                <a:spcPts val="0"/>
              </a:spcAft>
              <a:buClr>
                <a:srgbClr val="94368D"/>
              </a:buClr>
              <a:buSzPts val="1600"/>
              <a:buFont typeface="Arial"/>
              <a:buNone/>
            </a:pPr>
            <a:r>
              <a:rPr b="1" lang="en" sz="1600">
                <a:solidFill>
                  <a:srgbClr val="94368D"/>
                </a:solidFill>
                <a:latin typeface="Calibri"/>
                <a:ea typeface="Calibri"/>
                <a:cs typeface="Calibri"/>
                <a:sym typeface="Calibri"/>
              </a:rPr>
              <a:t>JOIN THE SLACK COMMUNITY</a:t>
            </a:r>
            <a:endParaRPr b="1" sz="1600">
              <a:solidFill>
                <a:srgbClr val="94368D"/>
              </a:solidFill>
              <a:latin typeface="Calibri"/>
              <a:ea typeface="Calibri"/>
              <a:cs typeface="Calibri"/>
              <a:sym typeface="Calibri"/>
            </a:endParaRPr>
          </a:p>
          <a:p>
            <a:pPr indent="0" lvl="4" marL="0" rtl="0" algn="ctr">
              <a:spcBef>
                <a:spcPts val="600"/>
              </a:spcBef>
              <a:spcAft>
                <a:spcPts val="0"/>
              </a:spcAft>
              <a:buClr>
                <a:srgbClr val="000000"/>
              </a:buClr>
              <a:buSzPts val="1400"/>
              <a:buFont typeface="Arial"/>
              <a:buNone/>
            </a:pPr>
            <a:r>
              <a:rPr lang="en">
                <a:latin typeface="Georgia"/>
                <a:ea typeface="Georgia"/>
                <a:cs typeface="Georgia"/>
                <a:sym typeface="Georgia"/>
              </a:rPr>
              <a:t>Join the Slack community at </a:t>
            </a:r>
            <a:r>
              <a:rPr b="1" lang="en" u="sng">
                <a:solidFill>
                  <a:srgbClr val="4A2264"/>
                </a:solidFill>
                <a:latin typeface="Georgia"/>
                <a:ea typeface="Georgia"/>
                <a:cs typeface="Georgia"/>
                <a:sym typeface="Georgia"/>
                <a:hlinkClick r:id="rId3"/>
              </a:rPr>
              <a:t>http://bit.ly/wwcdcslack</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Brianna raquel mcgowan - codetomove.com</a:t>
            </a:r>
            <a:endParaRPr/>
          </a:p>
        </p:txBody>
      </p:sp>
      <p:pic>
        <p:nvPicPr>
          <p:cNvPr id="68" name="Google Shape;68;p15"/>
          <p:cNvPicPr preferRelativeResize="0"/>
          <p:nvPr/>
        </p:nvPicPr>
        <p:blipFill>
          <a:blip r:embed="rId3">
            <a:alphaModFix/>
          </a:blip>
          <a:stretch>
            <a:fillRect/>
          </a:stretch>
        </p:blipFill>
        <p:spPr>
          <a:xfrm>
            <a:off x="311700" y="1093850"/>
            <a:ext cx="2808637" cy="3744850"/>
          </a:xfrm>
          <a:prstGeom prst="rect">
            <a:avLst/>
          </a:prstGeom>
          <a:noFill/>
          <a:ln>
            <a:noFill/>
          </a:ln>
        </p:spPr>
      </p:pic>
      <p:sp>
        <p:nvSpPr>
          <p:cNvPr id="69" name="Google Shape;69;p15"/>
          <p:cNvSpPr txBox="1"/>
          <p:nvPr/>
        </p:nvSpPr>
        <p:spPr>
          <a:xfrm>
            <a:off x="3210125" y="1071750"/>
            <a:ext cx="57687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About Me:</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I am a developer, poet, data scientist, advocate, and dancer passionate about intersecting worlds. I encourage people to boldly envision a future that defies the status quo.</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rPr lang="en" sz="1800">
                <a:solidFill>
                  <a:schemeClr val="dk2"/>
                </a:solidFill>
                <a:latin typeface="Source Code Pro"/>
                <a:ea typeface="Source Code Pro"/>
                <a:cs typeface="Source Code Pro"/>
                <a:sym typeface="Source Code Pro"/>
              </a:rPr>
              <a:t>I code to move women and people of color into tech, and change the face of the industry. We challenge the bias in our data and demand integrity.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So...What is ML?</a:t>
            </a:r>
            <a:endParaRPr/>
          </a:p>
        </p:txBody>
      </p:sp>
      <p:sp>
        <p:nvSpPr>
          <p:cNvPr id="75" name="Google Shape;75;p16"/>
          <p:cNvSpPr txBox="1"/>
          <p:nvPr/>
        </p:nvSpPr>
        <p:spPr>
          <a:xfrm>
            <a:off x="235650" y="1057550"/>
            <a:ext cx="8676000" cy="40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Machine Learning is a method of data analysis that automates analytical model building. It is a branch of artificial intelligence based on the idea that systems can learn from data, identify patterns and make decisions with minimal human intervention.</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They say the last frontier of AI is humor…</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Note: This lab is inspired by: (we will be doing this ex.) </a:t>
            </a:r>
            <a:r>
              <a:rPr lang="en" sz="1100" u="sng">
                <a:solidFill>
                  <a:schemeClr val="hlink"/>
                </a:solidFill>
                <a:hlinkClick r:id="rId3"/>
              </a:rPr>
              <a:t>https://machinelearningmastery.com/machine-learning-in-python-step-by-step/</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a:t>
            </a:r>
            <a:endParaRPr/>
          </a:p>
        </p:txBody>
      </p:sp>
      <p:pic>
        <p:nvPicPr>
          <p:cNvPr id="81" name="Google Shape;81;p17"/>
          <p:cNvPicPr preferRelativeResize="0"/>
          <p:nvPr/>
        </p:nvPicPr>
        <p:blipFill>
          <a:blip r:embed="rId3">
            <a:alphaModFix/>
          </a:blip>
          <a:stretch>
            <a:fillRect/>
          </a:stretch>
        </p:blipFill>
        <p:spPr>
          <a:xfrm>
            <a:off x="338125" y="1057550"/>
            <a:ext cx="8467725" cy="355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 vs. Unsupervised learning</a:t>
            </a:r>
            <a:endParaRPr/>
          </a:p>
        </p:txBody>
      </p:sp>
      <p:sp>
        <p:nvSpPr>
          <p:cNvPr id="87" name="Google Shape;87;p18"/>
          <p:cNvSpPr txBox="1"/>
          <p:nvPr/>
        </p:nvSpPr>
        <p:spPr>
          <a:xfrm>
            <a:off x="304725" y="1057550"/>
            <a:ext cx="8537700" cy="408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Supervised:</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The most common. Scientists teach the algorithms that form the models what conclusions it should come up with. Requires the output is already known and correct answers to train the models, so that it can follow the pattern and replicate it.</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Unsupervised:</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rPr lang="en" sz="1800">
                <a:solidFill>
                  <a:schemeClr val="dk2"/>
                </a:solidFill>
                <a:latin typeface="Source Code Pro"/>
                <a:ea typeface="Source Code Pro"/>
                <a:cs typeface="Source Code Pro"/>
                <a:sym typeface="Source Code Pro"/>
              </a:rPr>
              <a:t>Use algorithms to form models that can find differences in data and group differences by patterns without human guidance.</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a:t>
            </a:r>
            <a:endParaRPr/>
          </a:p>
        </p:txBody>
      </p:sp>
      <p:sp>
        <p:nvSpPr>
          <p:cNvPr id="93" name="Google Shape;93;p19"/>
          <p:cNvSpPr txBox="1"/>
          <p:nvPr/>
        </p:nvSpPr>
        <p:spPr>
          <a:xfrm>
            <a:off x="152400" y="1057550"/>
            <a:ext cx="8842500" cy="39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Source Code Pro"/>
                <a:ea typeface="Source Code Pro"/>
                <a:cs typeface="Source Code Pro"/>
                <a:sym typeface="Source Code Pro"/>
              </a:rPr>
              <a:t>Ex. Linear Regression Algorithm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h(Xi) = β0 + β1(xi) + ε</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1600"/>
              </a:spcBef>
              <a:spcAft>
                <a:spcPts val="0"/>
              </a:spcAft>
              <a:buClr>
                <a:schemeClr val="dk2"/>
              </a:buClr>
              <a:buSzPts val="1800"/>
              <a:buFont typeface="Source Code Pro"/>
              <a:buChar char="●"/>
            </a:pPr>
            <a:r>
              <a:rPr lang="en" sz="1800">
                <a:solidFill>
                  <a:schemeClr val="dk2"/>
                </a:solidFill>
                <a:latin typeface="Source Code Pro"/>
                <a:ea typeface="Source Code Pro"/>
                <a:cs typeface="Source Code Pro"/>
                <a:sym typeface="Source Code Pro"/>
              </a:rPr>
              <a:t>Β0 and β1 are coefficients that represent y-intercept and slope. Xi are the variables. ε is the error (noise).</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OP = a + (2*b) + (3*c)</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X-Train (a, b, c are random from 0 to 1,000)</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X-Test = [10,20,30]</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Train our model. Output should be 140.</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code</a:t>
            </a:r>
            <a:endParaRPr/>
          </a:p>
        </p:txBody>
      </p:sp>
      <p:sp>
        <p:nvSpPr>
          <p:cNvPr id="99" name="Google Shape;99;p20"/>
          <p:cNvSpPr txBox="1"/>
          <p:nvPr/>
        </p:nvSpPr>
        <p:spPr>
          <a:xfrm>
            <a:off x="152400" y="966700"/>
            <a:ext cx="8842500" cy="41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We will be using the Iris.csv data set. It is like the “Hello World” of data sets.</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800">
                <a:solidFill>
                  <a:schemeClr val="dk2"/>
                </a:solidFill>
                <a:latin typeface="Source Code Pro"/>
                <a:ea typeface="Source Code Pro"/>
                <a:cs typeface="Source Code Pro"/>
                <a:sym typeface="Source Code Pro"/>
              </a:rPr>
              <a:t>Collab URL: </a:t>
            </a:r>
            <a:endParaRPr>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1600"/>
              </a:spcBef>
              <a:spcAft>
                <a:spcPts val="0"/>
              </a:spcAft>
              <a:buNone/>
            </a:pPr>
            <a:r>
              <a:rPr lang="en" sz="900">
                <a:solidFill>
                  <a:srgbClr val="008000"/>
                </a:solidFill>
                <a:highlight>
                  <a:srgbClr val="F7F7F7"/>
                </a:highlight>
                <a:latin typeface="Courier New"/>
                <a:ea typeface="Courier New"/>
                <a:cs typeface="Courier New"/>
                <a:sym typeface="Courier New"/>
              </a:rPr>
              <a:t>https://colab.research.google.com/drive/16usAmhH83CGJCGReh4OXH8hw-P2epJkj</a:t>
            </a:r>
            <a:endParaRPr sz="9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1600"/>
              </a:spcBef>
              <a:spcAft>
                <a:spcPts val="1600"/>
              </a:spcAft>
              <a:buNone/>
            </a:pPr>
            <a:r>
              <a:t/>
            </a:r>
            <a:endParaRPr sz="90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the data Set</a:t>
            </a:r>
            <a:endParaRPr/>
          </a:p>
        </p:txBody>
      </p:sp>
      <p:sp>
        <p:nvSpPr>
          <p:cNvPr id="105" name="Google Shape;105;p21"/>
          <p:cNvSpPr txBox="1"/>
          <p:nvPr/>
        </p:nvSpPr>
        <p:spPr>
          <a:xfrm>
            <a:off x="379650" y="1326775"/>
            <a:ext cx="8388000" cy="31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graphicFrame>
        <p:nvGraphicFramePr>
          <p:cNvPr id="106" name="Google Shape;106;p21"/>
          <p:cNvGraphicFramePr/>
          <p:nvPr/>
        </p:nvGraphicFramePr>
        <p:xfrm>
          <a:off x="304800" y="1543125"/>
          <a:ext cx="3000000" cy="3000000"/>
        </p:xfrm>
        <a:graphic>
          <a:graphicData uri="http://schemas.openxmlformats.org/drawingml/2006/table">
            <a:tbl>
              <a:tblPr>
                <a:noFill/>
                <a:tableStyleId>{E22C8208-E398-48E9-BF6F-0123D1A19C95}</a:tableStyleId>
              </a:tblPr>
              <a:tblGrid>
                <a:gridCol w="553225"/>
                <a:gridCol w="8285975"/>
              </a:tblGrid>
              <a:tr h="2675300">
                <a:tc>
                  <a:txBody>
                    <a:bodyPr/>
                    <a:lstStyle/>
                    <a:p>
                      <a:pPr indent="0" lvl="0" marL="50800" marR="50800" rtl="0" algn="ctr">
                        <a:lnSpc>
                          <a:spcPct val="115000"/>
                        </a:lnSpc>
                        <a:spcBef>
                          <a:spcPts val="0"/>
                        </a:spcBef>
                        <a:spcAft>
                          <a:spcPts val="0"/>
                        </a:spcAft>
                        <a:buNone/>
                      </a:pPr>
                      <a:r>
                        <a:rPr lang="en" sz="900">
                          <a:solidFill>
                            <a:srgbClr val="555555"/>
                          </a:solidFill>
                          <a:highlight>
                            <a:srgbClr val="FDFDFD"/>
                          </a:highlight>
                          <a:latin typeface="Courier New"/>
                          <a:ea typeface="Courier New"/>
                          <a:cs typeface="Courier New"/>
                          <a:sym typeface="Courier New"/>
                        </a:rPr>
                        <a:t>1</a:t>
                      </a:r>
                      <a:endParaRPr sz="900">
                        <a:solidFill>
                          <a:srgbClr val="555555"/>
                        </a:solidFill>
                        <a:highlight>
                          <a:srgbClr val="FDFDFD"/>
                        </a:highlight>
                        <a:latin typeface="Courier New"/>
                        <a:ea typeface="Courier New"/>
                        <a:cs typeface="Courier New"/>
                        <a:sym typeface="Courier New"/>
                      </a:endParaRPr>
                    </a:p>
                    <a:p>
                      <a:pPr indent="0" lvl="0" marL="50800" marR="50800" rtl="0" algn="ctr">
                        <a:lnSpc>
                          <a:spcPct val="115000"/>
                        </a:lnSpc>
                        <a:spcBef>
                          <a:spcPts val="0"/>
                        </a:spcBef>
                        <a:spcAft>
                          <a:spcPts val="0"/>
                        </a:spcAft>
                        <a:buNone/>
                      </a:pPr>
                      <a:r>
                        <a:rPr lang="en" sz="900">
                          <a:solidFill>
                            <a:srgbClr val="555555"/>
                          </a:solidFill>
                          <a:highlight>
                            <a:srgbClr val="C8E1FA"/>
                          </a:highlight>
                          <a:latin typeface="Courier New"/>
                          <a:ea typeface="Courier New"/>
                          <a:cs typeface="Courier New"/>
                          <a:sym typeface="Courier New"/>
                        </a:rPr>
                        <a:t>2</a:t>
                      </a:r>
                      <a:endParaRPr sz="900">
                        <a:solidFill>
                          <a:srgbClr val="555555"/>
                        </a:solidFill>
                        <a:highlight>
                          <a:srgbClr val="C8E1FA"/>
                        </a:highlight>
                        <a:latin typeface="Courier New"/>
                        <a:ea typeface="Courier New"/>
                        <a:cs typeface="Courier New"/>
                        <a:sym typeface="Courier New"/>
                      </a:endParaRPr>
                    </a:p>
                    <a:p>
                      <a:pPr indent="0" lvl="0" marL="50800" marR="50800" rtl="0" algn="ctr">
                        <a:lnSpc>
                          <a:spcPct val="115000"/>
                        </a:lnSpc>
                        <a:spcBef>
                          <a:spcPts val="0"/>
                        </a:spcBef>
                        <a:spcAft>
                          <a:spcPts val="0"/>
                        </a:spcAft>
                        <a:buNone/>
                      </a:pPr>
                      <a:r>
                        <a:rPr lang="en" sz="900">
                          <a:solidFill>
                            <a:srgbClr val="555555"/>
                          </a:solidFill>
                          <a:highlight>
                            <a:srgbClr val="FDFDFD"/>
                          </a:highlight>
                          <a:latin typeface="Courier New"/>
                          <a:ea typeface="Courier New"/>
                          <a:cs typeface="Courier New"/>
                          <a:sym typeface="Courier New"/>
                        </a:rPr>
                        <a:t>3</a:t>
                      </a:r>
                      <a:endParaRPr sz="900">
                        <a:solidFill>
                          <a:srgbClr val="555555"/>
                        </a:solidFill>
                        <a:highlight>
                          <a:srgbClr val="FDFDFD"/>
                        </a:highlight>
                        <a:latin typeface="Courier New"/>
                        <a:ea typeface="Courier New"/>
                        <a:cs typeface="Courier New"/>
                        <a:sym typeface="Courier New"/>
                      </a:endParaRPr>
                    </a:p>
                    <a:p>
                      <a:pPr indent="0" lvl="0" marL="50800" marR="50800" rtl="0" algn="ctr">
                        <a:lnSpc>
                          <a:spcPct val="115000"/>
                        </a:lnSpc>
                        <a:spcBef>
                          <a:spcPts val="0"/>
                        </a:spcBef>
                        <a:spcAft>
                          <a:spcPts val="0"/>
                        </a:spcAft>
                        <a:buNone/>
                      </a:pPr>
                      <a:r>
                        <a:rPr lang="en" sz="900">
                          <a:solidFill>
                            <a:srgbClr val="555555"/>
                          </a:solidFill>
                          <a:highlight>
                            <a:srgbClr val="C8E1FA"/>
                          </a:highlight>
                          <a:latin typeface="Courier New"/>
                          <a:ea typeface="Courier New"/>
                          <a:cs typeface="Courier New"/>
                          <a:sym typeface="Courier New"/>
                        </a:rPr>
                        <a:t>4</a:t>
                      </a:r>
                      <a:endParaRPr sz="900">
                        <a:solidFill>
                          <a:srgbClr val="555555"/>
                        </a:solidFill>
                        <a:highlight>
                          <a:srgbClr val="C8E1FA"/>
                        </a:highlight>
                        <a:latin typeface="Courier New"/>
                        <a:ea typeface="Courier New"/>
                        <a:cs typeface="Courier New"/>
                        <a:sym typeface="Courier New"/>
                      </a:endParaRPr>
                    </a:p>
                  </a:txBody>
                  <a:tcPr marT="91425" marB="91425" marR="91425" marL="91425">
                    <a:solidFill>
                      <a:srgbClr val="DFEFFF"/>
                    </a:solidFill>
                  </a:tcPr>
                </a:tc>
                <a:tc>
                  <a:txBody>
                    <a:bodyPr/>
                    <a:lstStyle/>
                    <a:p>
                      <a:pPr indent="0" lvl="0" marL="50800" marR="50800" rtl="0" algn="l">
                        <a:lnSpc>
                          <a:spcPct val="115000"/>
                        </a:lnSpc>
                        <a:spcBef>
                          <a:spcPts val="0"/>
                        </a:spcBef>
                        <a:spcAft>
                          <a:spcPts val="0"/>
                        </a:spcAft>
                        <a:buNone/>
                      </a:pPr>
                      <a:r>
                        <a:rPr lang="en">
                          <a:solidFill>
                            <a:srgbClr val="555555"/>
                          </a:solidFill>
                          <a:highlight>
                            <a:srgbClr val="FDFDFD"/>
                          </a:highlight>
                          <a:latin typeface="Courier New"/>
                          <a:ea typeface="Courier New"/>
                          <a:cs typeface="Courier New"/>
                          <a:sym typeface="Courier New"/>
                        </a:rPr>
                        <a:t># Load dataset</a:t>
                      </a:r>
                      <a:endParaRPr>
                        <a:solidFill>
                          <a:srgbClr val="555555"/>
                        </a:solidFill>
                        <a:highlight>
                          <a:srgbClr val="FDFDFD"/>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a:solidFill>
                            <a:srgbClr val="555555"/>
                          </a:solidFill>
                          <a:highlight>
                            <a:srgbClr val="F7F7F7"/>
                          </a:highlight>
                          <a:latin typeface="Courier New"/>
                          <a:ea typeface="Courier New"/>
                          <a:cs typeface="Courier New"/>
                          <a:sym typeface="Courier New"/>
                        </a:rPr>
                        <a:t>url = "https://raw.githubusercontent.com/jbrownlee/Datasets/master/iris.csv"</a:t>
                      </a:r>
                      <a:endParaRPr>
                        <a:solidFill>
                          <a:srgbClr val="555555"/>
                        </a:solidFill>
                        <a:highlight>
                          <a:srgbClr val="F7F7F7"/>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a:solidFill>
                            <a:srgbClr val="555555"/>
                          </a:solidFill>
                          <a:highlight>
                            <a:srgbClr val="FDFDFD"/>
                          </a:highlight>
                          <a:latin typeface="Courier New"/>
                          <a:ea typeface="Courier New"/>
                          <a:cs typeface="Courier New"/>
                          <a:sym typeface="Courier New"/>
                        </a:rPr>
                        <a:t>names = ['sepal-length', 'sepal-width', 'petal-length', 'petal-width', 'class']</a:t>
                      </a:r>
                      <a:endParaRPr>
                        <a:solidFill>
                          <a:srgbClr val="555555"/>
                        </a:solidFill>
                        <a:highlight>
                          <a:srgbClr val="FDFDFD"/>
                        </a:highlight>
                        <a:latin typeface="Courier New"/>
                        <a:ea typeface="Courier New"/>
                        <a:cs typeface="Courier New"/>
                        <a:sym typeface="Courier New"/>
                      </a:endParaRPr>
                    </a:p>
                    <a:p>
                      <a:pPr indent="0" lvl="0" marL="50800" marR="50800" rtl="0" algn="l">
                        <a:lnSpc>
                          <a:spcPct val="115000"/>
                        </a:lnSpc>
                        <a:spcBef>
                          <a:spcPts val="0"/>
                        </a:spcBef>
                        <a:spcAft>
                          <a:spcPts val="0"/>
                        </a:spcAft>
                        <a:buNone/>
                      </a:pPr>
                      <a:r>
                        <a:rPr lang="en">
                          <a:solidFill>
                            <a:srgbClr val="555555"/>
                          </a:solidFill>
                          <a:highlight>
                            <a:srgbClr val="F7F7F7"/>
                          </a:highlight>
                          <a:latin typeface="Courier New"/>
                          <a:ea typeface="Courier New"/>
                          <a:cs typeface="Courier New"/>
                          <a:sym typeface="Courier New"/>
                        </a:rPr>
                        <a:t>dataset = pandas.read_csv(url, names=names)</a:t>
                      </a:r>
                      <a:endParaRPr>
                        <a:solidFill>
                          <a:srgbClr val="555555"/>
                        </a:solidFill>
                        <a:highlight>
                          <a:srgbClr val="F7F7F7"/>
                        </a:highlight>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