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71F7CF-2772-4BA5-A534-9A72257B8489}">
  <a:tblStyle styleId="{3471F7CF-2772-4BA5-A534-9A72257B8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37ed75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d37ed75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37ed7a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d37ed7a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37ed7a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37ed7a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37ed7a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37ed7a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44eb10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d44eb1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44eb10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44eb10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44eb10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44eb10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44eb10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44eb10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d44eb10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d44eb10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44eb10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d44eb10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44eb10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44eb10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37ed75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37ed75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d44eb10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d44eb10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d44eb104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d44eb104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44eb10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d44eb10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d44eb10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d44eb10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d44eb10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d44eb10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d44eb104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d44eb104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d44eb104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d44eb104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44eb10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44eb10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d44eb104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d44eb104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44eb104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d44eb104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44eb104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44eb104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d63a3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ed63a3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d63a39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d63a39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37ed75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37ed75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37ed7a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37ed7a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37ed7a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37ed7a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37ed7a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37ed7a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37ed75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37ed75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37ed7a6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37ed7a6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html/tryit.asp?filename=tryhtml_basic_docum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dammarton.com/wp-content/uploads/2016/10/shoot-to-kill-flat-hp.p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umd.edu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tags/ref_byfunc.asp" TargetMode="External"/><Relationship Id="rId4" Type="http://schemas.openxmlformats.org/officeDocument/2006/relationships/hyperlink" Target="http://htmldog.com/references/html/tag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marton.github.io/652-interactive-design-developmen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12191" y="8609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47891" y="234350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1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An intro to HTML</a:t>
            </a:r>
            <a:endParaRPr sz="900">
              <a:solidFill>
                <a:srgbClr val="26ADE4"/>
              </a:solidFill>
            </a:endParaRPr>
          </a:p>
        </p:txBody>
      </p:sp>
      <p:cxnSp>
        <p:nvCxnSpPr>
          <p:cNvPr id="137" name="Google Shape;137;p14"/>
          <p:cNvCxnSpPr/>
          <p:nvPr/>
        </p:nvCxnSpPr>
        <p:spPr>
          <a:xfrm>
            <a:off x="1882541" y="18859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8" name="Google Shape;138;p14"/>
          <p:cNvSpPr/>
          <p:nvPr/>
        </p:nvSpPr>
        <p:spPr>
          <a:xfrm>
            <a:off x="2100491" y="4093325"/>
            <a:ext cx="5038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JOUR352: Interactive Design &amp; Development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1444200" y="1524000"/>
            <a:ext cx="6869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800" u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Head: </a:t>
            </a: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part of each HTML document, contains general info about the HTML file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800" u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Body: </a:t>
            </a: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part of each HTML document, contains the content to be displayed by web browser</a:t>
            </a:r>
            <a:r>
              <a:rPr b="1"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800" u="non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Tags:</a:t>
            </a:r>
            <a:r>
              <a:rPr b="1"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Commands surrounded by </a:t>
            </a:r>
            <a:r>
              <a:rPr b="1"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 &gt; angle brackets</a:t>
            </a: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such as &lt;b&gt; for bold.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2" name="Google Shape;202;p23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structure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1524000" y="457200"/>
            <a:ext cx="65628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&lt;html&gt; 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 a web page</a:t>
            </a:r>
            <a:endParaRPr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top information of the web page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&lt;/head&gt;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&lt;body&gt; 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body of the web page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&lt;p&gt; 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 new paragraph</a:t>
            </a: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</a:t>
            </a: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p&gt;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&lt;br /&gt; 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line break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&lt;img /&gt;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insert an image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&lt;a href=</a:t>
            </a: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””</a:t>
            </a: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anchor” or hyperlink</a:t>
            </a:r>
            <a:r>
              <a:rPr b="1" i="0" lang="en" sz="16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 b="1" i="0" sz="16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&lt;/body&gt;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&lt;/html&gt;</a:t>
            </a:r>
            <a:endParaRPr b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5"/>
          <p:cNvGraphicFramePr/>
          <p:nvPr/>
        </p:nvGraphicFramePr>
        <p:xfrm>
          <a:off x="18288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6325300"/>
              </a:tblGrid>
              <a:tr h="38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 First Heading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 first paragraph.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5"/>
          <p:cNvSpPr txBox="1"/>
          <p:nvPr/>
        </p:nvSpPr>
        <p:spPr>
          <a:xfrm>
            <a:off x="1828800" y="4292500"/>
            <a:ext cx="994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Try it</a:t>
            </a:r>
            <a:endParaRPr sz="24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888850" y="1524000"/>
            <a:ext cx="75009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&lt;b&gt;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Most tags require a closing tag to end the formatting, with a slash in front of the closing tag like this: 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&lt;/b&gt;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&lt;p&gt;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Each paragraph should have a p tag at the beginning to start it, and then a /p tag at the end to close the paragraph. 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&lt;/p&gt;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 / Close tags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27"/>
          <p:cNvGraphicFramePr/>
          <p:nvPr/>
        </p:nvGraphicFramePr>
        <p:xfrm>
          <a:off x="1020875" y="12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7184300"/>
              </a:tblGrid>
              <a:tr h="236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paragraph text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 bold text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paragraph of text can also include some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bold words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inside of the paragraph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453625" y="1524000"/>
            <a:ext cx="6326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&lt;br&gt;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few tags don’t require a closing tag. The line break tag is an example.* Also the image tag &lt;img&gt;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*&lt;br/&gt;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Later versions of HTML encourage adding the closing backslash, so the BR tag still occurs only once, but it closes itself as soon as it’s opened.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 / Close tags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/>
        </p:nvSpPr>
        <p:spPr>
          <a:xfrm>
            <a:off x="1457725" y="1447800"/>
            <a:ext cx="6743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Attributes provide additional info about a tag, inc specific properties like color, size, font, etc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image tag has two required attributes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the location of the image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= text to show if the image can’t be displayed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&lt;img src=”adam-marton-pic.jpg” alt=”profile pic of Adam Marton”&gt;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9" name="Google Shape;239;p29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1552525" y="1371600"/>
            <a:ext cx="6608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&lt;img src= &gt;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“src” refers to “source” and tells the web browser where to find the image.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Syntax: 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&lt;img src=“URL/name of image”&gt;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Example: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&lt;img src=”http://adammarton.com/wp-content/uploads/2016/10/shoot-to-kill-flat-hp.png”&gt;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0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6" name="Google Shape;246;p30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/>
        </p:nvSpPr>
        <p:spPr>
          <a:xfrm>
            <a:off x="1450950" y="1295400"/>
            <a:ext cx="67863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&lt;img alt= &gt;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“Alt”  (for “alternate”) specifies alternate text to display if a web browser can’t show images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Syntax: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&lt;img src=“URL”  alt=“text”&gt;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Example: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&lt;img src=”</a:t>
            </a:r>
            <a:r>
              <a:rPr lang="en" sz="18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http://adammarton.com/wp-content/uploads/2016/10/shoot-to-kill-flat-hp.png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 alt=”Shoot to Kill logo”&gt;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1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53" name="Google Shape;253;p31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1529825" y="1371600"/>
            <a:ext cx="6326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&lt;h1&gt; - &lt;h6&gt; tags are used to define HTML headings 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&lt;h1&gt;Heading 1&lt;/h1&gt;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&lt;h2&gt;Heading 2&lt;/h2&gt;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&lt;h3&gt;Heading 3&lt;/h3&gt;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&lt;h4&gt;Heading 4&lt;/h4&gt;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&lt;h5&gt;Heading 5&lt;/h5&gt;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&lt;h6&gt;Heading 6&lt;/h6&gt;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p32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0" name="Google Shape;260;p32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Heading tags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-543" y="1761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HTML: </a:t>
            </a:r>
            <a:r>
              <a:rPr b="1" lang="en" sz="30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HyperText Markup Language</a:t>
            </a:r>
            <a:endParaRPr sz="3000">
              <a:solidFill>
                <a:srgbClr val="26ADE4"/>
              </a:solidFill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-543" y="2102025"/>
            <a:ext cx="914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 formatting for web pages</a:t>
            </a:r>
            <a:endParaRPr sz="900"/>
          </a:p>
        </p:txBody>
      </p:sp>
      <p:sp>
        <p:nvSpPr>
          <p:cNvPr id="145" name="Google Shape;145;p15"/>
          <p:cNvSpPr/>
          <p:nvPr/>
        </p:nvSpPr>
        <p:spPr>
          <a:xfrm>
            <a:off x="-543" y="333375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 sz="30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: Cascading Stylesheets</a:t>
            </a:r>
            <a:endParaRPr sz="3000">
              <a:solidFill>
                <a:srgbClr val="26ADE4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-543" y="3750600"/>
            <a:ext cx="914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Advanced styling and layout</a:t>
            </a:r>
            <a:endParaRPr sz="900"/>
          </a:p>
        </p:txBody>
      </p:sp>
      <p:sp>
        <p:nvSpPr>
          <p:cNvPr id="147" name="Google Shape;147;p15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Web markup languages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" name="Google Shape;148;p15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1364575" y="1371600"/>
            <a:ext cx="66438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Link Syntax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&lt;a href=“URL goes here”&gt; words linked go here &lt;/a&gt;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“a” stands for “anchor”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“href” stands for “hypertext reference”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close the link tag with &lt;/a&gt;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&lt;a href=”</a:t>
            </a:r>
            <a:r>
              <a:rPr lang="en" sz="18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http://www.umd.edu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”&gt;University of Maryland&lt;/a&gt;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33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67" name="Google Shape;267;p33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Linking</a:t>
            </a: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tags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/>
        </p:nvSpPr>
        <p:spPr>
          <a:xfrm>
            <a:off x="1834625" y="1447800"/>
            <a:ext cx="6326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Bulleted “unordered” list: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Starts the list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front of each bulleted item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&lt;/li&gt;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 end of each bulleted item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closes the list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page shows it this way: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front of each bulleted item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 end of each bulleted item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closes the list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34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74" name="Google Shape;274;p34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Unordered lists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5"/>
          <p:cNvGraphicFramePr/>
          <p:nvPr/>
        </p:nvGraphicFramePr>
        <p:xfrm>
          <a:off x="2041050" y="93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5366700"/>
              </a:tblGrid>
              <a:tr h="303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&lt;ul&gt;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1&lt;/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2&lt;/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3&lt;/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&lt;/ul&gt;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/>
        </p:nvSpPr>
        <p:spPr>
          <a:xfrm>
            <a:off x="1910825" y="1371600"/>
            <a:ext cx="6326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Numbered 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“ordered” list: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&lt;ol&gt;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Starts the list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&lt;li&gt;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front of each bulleted item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&lt;/li&gt;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 end of each bulleted item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&lt;/ol&gt;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closes the list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page shows it this way: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front of each bulleted item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 end of each bulleted item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closes the list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36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6" name="Google Shape;286;p36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rdered lists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7"/>
          <p:cNvGraphicFramePr/>
          <p:nvPr/>
        </p:nvGraphicFramePr>
        <p:xfrm>
          <a:off x="1964850" y="95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5366700"/>
              </a:tblGrid>
              <a:tr h="303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&lt;ol&gt;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1&lt;/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2&lt;/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item 3&lt;/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&lt;/ol&gt;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/>
        </p:nvSpPr>
        <p:spPr>
          <a:xfrm>
            <a:off x="1453625" y="1447800"/>
            <a:ext cx="6326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 DIV is a container, created by the &lt;div&gt; tag. This is essential for CSS.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&lt;p&gt;Some content here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&lt;/div&gt;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&lt;div&gt;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&lt;p&gt;Some content more here&lt;p&gt;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&lt;/div&gt;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7" name="Google Shape;297;p38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8" name="Google Shape;298;p38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/>
        </p:nvSpPr>
        <p:spPr>
          <a:xfrm>
            <a:off x="1834625" y="1371600"/>
            <a:ext cx="63264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This is a basic web page.</a:t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39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05" name="Google Shape;305;p39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 web page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6" name="Google Shape;306;p39"/>
          <p:cNvGraphicFramePr/>
          <p:nvPr/>
        </p:nvGraphicFramePr>
        <p:xfrm>
          <a:off x="1987025" y="211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4637800"/>
              </a:tblGrid>
              <a:tr h="196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&lt;body&gt;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 is a very basic webpage.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&lt;/body&gt;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40"/>
          <p:cNvGraphicFramePr/>
          <p:nvPr/>
        </p:nvGraphicFramePr>
        <p:xfrm>
          <a:off x="6858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7706575"/>
              </a:tblGrid>
              <a:tr h="398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&lt;html&gt;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&lt;head&gt;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&lt;title&gt;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is the page title (not a headline.) It shows up at the top of the user’s web browser in a tab.</a:t>
                      </a: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&lt;/title&gt;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&lt;/head&gt;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&lt;body&gt;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This is where the content goes.          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&lt;/body&gt;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&lt;/html&gt;</a:t>
                      </a:r>
                      <a:endParaRPr sz="18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AA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40"/>
          <p:cNvSpPr txBox="1"/>
          <p:nvPr/>
        </p:nvSpPr>
        <p:spPr>
          <a:xfrm>
            <a:off x="685800" y="0"/>
            <a:ext cx="674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Add &lt;head&gt; and &lt;title&gt;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/>
        </p:nvSpPr>
        <p:spPr>
          <a:xfrm>
            <a:off x="1229200" y="1447800"/>
            <a:ext cx="68556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&lt;!DOCTYPE&gt;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declaration is first thing in  HTML document, even before the &lt;html&gt; tag.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It’s not really a tag. It just tells the browser what version of HTML the page is written in.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Most recent HTML5 doctype is simple: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&lt;!DOCTYPE html&gt;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41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19" name="Google Shape;319;p41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Doctype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/>
        </p:nvSpPr>
        <p:spPr>
          <a:xfrm>
            <a:off x="685800" y="-152400"/>
            <a:ext cx="674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A basic HTML page: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5" name="Google Shape;325;p42"/>
          <p:cNvGraphicFramePr/>
          <p:nvPr/>
        </p:nvGraphicFramePr>
        <p:xfrm>
          <a:off x="838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7771025"/>
              </a:tblGrid>
              <a:tr h="426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9B9B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Adam Marton's Resume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Your text and page content always goes here, between the    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body tags.Format it with bullets, etc.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/>
          <p:nvPr/>
        </p:nvSpPr>
        <p:spPr>
          <a:xfrm>
            <a:off x="-543" y="1761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 u="sng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W3Schools</a:t>
            </a:r>
            <a:endParaRPr sz="3000">
              <a:solidFill>
                <a:srgbClr val="26ADE4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-543" y="3333756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 u="sng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HTML Dog</a:t>
            </a:r>
            <a:endParaRPr sz="3000">
              <a:solidFill>
                <a:srgbClr val="26ADE4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-543" y="9231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Common HTML Tags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7916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16"/>
          <p:cNvCxnSpPr/>
          <p:nvPr/>
        </p:nvCxnSpPr>
        <p:spPr>
          <a:xfrm flipH="1" rot="10800000">
            <a:off x="1701207" y="1187258"/>
            <a:ext cx="5740500" cy="12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/>
        </p:nvSpPr>
        <p:spPr>
          <a:xfrm>
            <a:off x="1229200" y="1447800"/>
            <a:ext cx="68556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Don’t use spaces or uppercase letters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 the web. Not for files, not for folders, not for images.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 the default file for any folder. A browser will automatically open index.html when it is pointed to a folder.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1" name="Google Shape;331;p43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32" name="Google Shape;332;p43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 and folder names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1229200" y="1447800"/>
            <a:ext cx="68556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lang="en" sz="1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y web Folder = bad</a:t>
            </a:r>
            <a:endParaRPr b="1" sz="1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my_web_folder = good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Index.html = bad</a:t>
            </a:r>
            <a:endParaRPr b="1" sz="1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index.html = good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Clown photo.JPG = bad</a:t>
            </a:r>
            <a:endParaRPr b="1" sz="1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clown-photo.jpg = good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44"/>
          <p:cNvCxnSpPr/>
          <p:nvPr/>
        </p:nvCxnSpPr>
        <p:spPr>
          <a:xfrm>
            <a:off x="1834625" y="1047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39" name="Google Shape;339;p44"/>
          <p:cNvSpPr txBox="1"/>
          <p:nvPr/>
        </p:nvSpPr>
        <p:spPr>
          <a:xfrm>
            <a:off x="-35725" y="175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File and folder names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1454300" y="1857450"/>
            <a:ext cx="6421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ADE4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System for “tagging” or marking up content on web pages</a:t>
            </a:r>
            <a:endParaRPr b="1" sz="18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“tags” are code hidden from end user, but tell Web browsers how to display pages online</a:t>
            </a:r>
            <a:endParaRPr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>
            <a:off x="1834625" y="15049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3" name="Google Shape;163;p17"/>
          <p:cNvSpPr txBox="1"/>
          <p:nvPr/>
        </p:nvSpPr>
        <p:spPr>
          <a:xfrm>
            <a:off x="-35725" y="5561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12587" l="15361" r="22091" t="0"/>
          <a:stretch/>
        </p:blipFill>
        <p:spPr>
          <a:xfrm>
            <a:off x="1852250" y="1525850"/>
            <a:ext cx="5392377" cy="318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688000" y="457200"/>
            <a:ext cx="66729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Right-click on a web page and select 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“View Page Source”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 see the site’s HTML code.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(Right-clicking on an image will give a different set of options)</a:t>
            </a:r>
            <a:endParaRPr b="1" sz="12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3505" l="-5611" r="-5734" t="-16602"/>
          <a:stretch/>
        </p:blipFill>
        <p:spPr>
          <a:xfrm>
            <a:off x="1154600" y="447425"/>
            <a:ext cx="6611650" cy="4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1493275" y="228600"/>
            <a:ext cx="59613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elect </a:t>
            </a:r>
            <a:r>
              <a:rPr lang="en" sz="18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“Inspect”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 access an essential suite of developer tools.</a:t>
            </a:r>
            <a:endParaRPr b="1" sz="12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1193575" y="1752600"/>
            <a:ext cx="69312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Edit HTML code with a text editor </a:t>
            </a:r>
            <a:r>
              <a:rPr i="1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(we will use A</a:t>
            </a:r>
            <a:r>
              <a:rPr i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tom)</a:t>
            </a:r>
            <a:endParaRPr i="1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Save HTML files in plain text with .html extension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i="0" lang="en" sz="18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Tags/code are surrounded by &lt; &gt; angle brackets, but do not show when the actual page is displayed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They tell the browser how to display the text and content. </a:t>
            </a:r>
            <a:r>
              <a:rPr i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 &lt;p&gt;</a:t>
            </a:r>
            <a:endParaRPr i="1" sz="1800" u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1834625" y="13525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2" name="Google Shape;182;p20"/>
          <p:cNvSpPr txBox="1"/>
          <p:nvPr/>
        </p:nvSpPr>
        <p:spPr>
          <a:xfrm>
            <a:off x="-35725" y="479974"/>
            <a:ext cx="921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-1093" y="1380381"/>
            <a:ext cx="91440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Hello world: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Let’s make a simple HTML</a:t>
            </a:r>
            <a:endParaRPr b="1" sz="30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E3FE"/>
              </a:buClr>
              <a:buSzPts val="3100"/>
              <a:buFont typeface="Montserrat"/>
              <a:buNone/>
            </a:pPr>
            <a:r>
              <a:rPr b="1" lang="en" sz="30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page together</a:t>
            </a:r>
            <a:endParaRPr sz="3000">
              <a:solidFill>
                <a:srgbClr val="26ADE4"/>
              </a:solidFill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1834641" y="2571758"/>
            <a:ext cx="54747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89" name="Google Shape;189;p21"/>
          <p:cNvSpPr/>
          <p:nvPr/>
        </p:nvSpPr>
        <p:spPr>
          <a:xfrm>
            <a:off x="1998075" y="3033125"/>
            <a:ext cx="5038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Everyone open up the Atom text editor to get started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2"/>
          <p:cNvGraphicFramePr/>
          <p:nvPr/>
        </p:nvGraphicFramePr>
        <p:xfrm>
          <a:off x="25146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{3471F7CF-2772-4BA5-A534-9A72257B8489}</a:tableStyleId>
              </a:tblPr>
              <a:tblGrid>
                <a:gridCol w="4100225"/>
              </a:tblGrid>
              <a:tr h="391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lang=</a:t>
                      </a:r>
                      <a:r>
                        <a:rPr lang="en" sz="18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Adam Marton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Hello world!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b="1"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n" sz="1800">
                          <a:solidFill>
                            <a:srgbClr val="62C8F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/>
        </p:nvSpPr>
        <p:spPr>
          <a:xfrm>
            <a:off x="1017150" y="187150"/>
            <a:ext cx="7064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Save as “index.html” and</a:t>
            </a:r>
            <a:r>
              <a:rPr lang="en" sz="2400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 u="sng">
                <a:solidFill>
                  <a:srgbClr val="26ADE4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open in a browser</a:t>
            </a:r>
            <a:endParaRPr sz="2400">
              <a:solidFill>
                <a:srgbClr val="26ADE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