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i34E2HVAjW1k0dmdev+GuIQKIJ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0F8F78-DEF8-474A-A0E7-7635E53EAA65}">
  <a:tblStyle styleId="{F00F8F78-DEF8-474A-A0E7-7635E53EAA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Montserrat-bold.fntdata"/><Relationship Id="rId21" Type="http://schemas.openxmlformats.org/officeDocument/2006/relationships/slide" Target="slides/slide15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bbe69c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60bbe69c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bbe69c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60bbe69c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0bbe69c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60bbe69c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cssref/default.asp" TargetMode="External"/><Relationship Id="rId4" Type="http://schemas.openxmlformats.org/officeDocument/2006/relationships/hyperlink" Target="http://www.htmldog.com/references/css/propertie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hyperlink" Target="https://www.w3schools.com/css/css_boxmodel.asp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css/tryit.asp?filename=trycss_boxmode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css/exercise.asp?filename=exercise_boxmodel1" TargetMode="External"/><Relationship Id="rId4" Type="http://schemas.openxmlformats.org/officeDocument/2006/relationships/hyperlink" Target="https://www.w3schools.com/css/exercise.asp?filename=exercise_boxmodel2" TargetMode="External"/><Relationship Id="rId5" Type="http://schemas.openxmlformats.org/officeDocument/2006/relationships/hyperlink" Target="https://www.w3schools.com/css/exercise.asp?filename=exercise_boxmodel3" TargetMode="External"/><Relationship Id="rId6" Type="http://schemas.openxmlformats.org/officeDocument/2006/relationships/hyperlink" Target="https://www.w3schools.com/css/exercise.asp?filename=exercise_boxmodel4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12191" y="8609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i="0" lang="en" sz="6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2</a:t>
            </a:r>
            <a:endParaRPr b="0" i="0" sz="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47891" y="2343506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i="0" lang="en" sz="31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Cascading Stylesheets </a:t>
            </a:r>
            <a:endParaRPr b="1" i="0" sz="31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i="0" lang="en" sz="31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Part 2</a:t>
            </a:r>
            <a:endParaRPr b="0" i="0" sz="900" u="none" cap="none" strike="noStrik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882541" y="18859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-543" y="694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Selectors: ID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8"/>
          <p:cNvCxnSpPr/>
          <p:nvPr/>
        </p:nvCxnSpPr>
        <p:spPr>
          <a:xfrm flipH="1" rot="10800000">
            <a:off x="1701207" y="9586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" name="Google Shape;77;p8"/>
          <p:cNvSpPr txBox="1"/>
          <p:nvPr/>
        </p:nvSpPr>
        <p:spPr>
          <a:xfrm>
            <a:off x="1701200" y="1306425"/>
            <a:ext cx="574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Assign an ID to element in the HTML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 id=”headline”&gt;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Reference the ID in the CSS using an “#”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#headline {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font-size:16px;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color:blue;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}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ID should only be assigned to a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unique element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Use classes for reusable elements.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9"/>
          <p:cNvGraphicFramePr/>
          <p:nvPr/>
        </p:nvGraphicFramePr>
        <p:xfrm>
          <a:off x="3788343" y="17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8755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id=</a:t>
                      </a:r>
                      <a:r>
                        <a:rPr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"headline"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p9"/>
          <p:cNvGraphicFramePr/>
          <p:nvPr/>
        </p:nvGraphicFramePr>
        <p:xfrm>
          <a:off x="3828393" y="372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875575"/>
              </a:tblGrid>
              <a:tr h="111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#headline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16px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84" name="Google Shape;84;p9"/>
          <p:cNvSpPr txBox="1"/>
          <p:nvPr/>
        </p:nvSpPr>
        <p:spPr>
          <a:xfrm>
            <a:off x="3828393" y="34016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3842443" y="145412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-76743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#ID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9"/>
          <p:cNvCxnSpPr/>
          <p:nvPr/>
        </p:nvCxnSpPr>
        <p:spPr>
          <a:xfrm flipH="1" rot="10800000">
            <a:off x="16250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8" name="Google Shape;88;p9"/>
          <p:cNvSpPr txBox="1"/>
          <p:nvPr/>
        </p:nvSpPr>
        <p:spPr>
          <a:xfrm>
            <a:off x="1433000" y="2068425"/>
            <a:ext cx="2420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Give an element an ID of “headline”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2006000" y="971550"/>
            <a:ext cx="54003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 “#” is how you tell CSS “this is an ID”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1625000" y="3765275"/>
            <a:ext cx="2420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Selects any element with the ID “headline”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0"/>
          <p:cNvGraphicFramePr/>
          <p:nvPr/>
        </p:nvGraphicFramePr>
        <p:xfrm>
          <a:off x="2376475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4640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type=</a:t>
                      </a:r>
                      <a:r>
                        <a:rPr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n" sz="14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#headline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36px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id=</a:t>
                      </a:r>
                      <a:r>
                        <a:rPr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"headline"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Selectors: Class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1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2" name="Google Shape;102;p11"/>
          <p:cNvSpPr txBox="1"/>
          <p:nvPr/>
        </p:nvSpPr>
        <p:spPr>
          <a:xfrm>
            <a:off x="1777400" y="1535025"/>
            <a:ext cx="574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Assign an element a Class in the HTML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 class=</a:t>
            </a:r>
            <a:r>
              <a:rPr b="0" i="0" lang="en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"warning"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Reference the Class in the CSS using a “.”</a:t>
            </a:r>
            <a:endParaRPr b="0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.warning{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font-size:16px;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color:red;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}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12"/>
          <p:cNvGraphicFramePr/>
          <p:nvPr/>
        </p:nvGraphicFramePr>
        <p:xfrm>
          <a:off x="3788343" y="17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6655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endParaRPr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&lt;p class="warning"&gt;This is a warning&lt;/p&gt;</a:t>
                      </a:r>
                      <a:endParaRPr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&lt;p class="warning"&gt;Red Alert!&lt;/p&gt;</a:t>
                      </a:r>
                      <a:endParaRPr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&lt;/body&gt;</a:t>
                      </a:r>
                      <a:endParaRPr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2"/>
          <p:cNvGraphicFramePr/>
          <p:nvPr/>
        </p:nvGraphicFramePr>
        <p:xfrm>
          <a:off x="3788343" y="36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875575"/>
              </a:tblGrid>
              <a:tr h="111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.warning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:red;</a:t>
                      </a:r>
                      <a:b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2"/>
          <p:cNvSpPr txBox="1"/>
          <p:nvPr/>
        </p:nvSpPr>
        <p:spPr>
          <a:xfrm>
            <a:off x="3788343" y="3337050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3842443" y="145412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-76743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.class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" name="Google Shape;112;p12"/>
          <p:cNvCxnSpPr/>
          <p:nvPr/>
        </p:nvCxnSpPr>
        <p:spPr>
          <a:xfrm flipH="1" rot="10800000">
            <a:off x="16250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3" name="Google Shape;113;p12"/>
          <p:cNvSpPr txBox="1"/>
          <p:nvPr/>
        </p:nvSpPr>
        <p:spPr>
          <a:xfrm>
            <a:off x="1489725" y="1687425"/>
            <a:ext cx="2515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Give an element a class of “warning”.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Multiple elements can have same class name.</a:t>
            </a:r>
            <a:endParaRPr b="0" i="1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2053875" y="971550"/>
            <a:ext cx="5504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 “.” is how you tell CSS “this is a class”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1661150" y="3700650"/>
            <a:ext cx="2420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Selects any element with the class “warning”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/>
        </p:nvSpPr>
        <p:spPr>
          <a:xfrm>
            <a:off x="2329218" y="1232300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354793" y="364872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-76743" y="3897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.class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13"/>
          <p:cNvCxnSpPr/>
          <p:nvPr/>
        </p:nvCxnSpPr>
        <p:spPr>
          <a:xfrm flipH="1" rot="10800000">
            <a:off x="1625007" y="6538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4" name="Google Shape;124;p13"/>
          <p:cNvSpPr txBox="1"/>
          <p:nvPr/>
        </p:nvSpPr>
        <p:spPr>
          <a:xfrm>
            <a:off x="906325" y="742950"/>
            <a:ext cx="7679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element can have only one ID, but can have </a:t>
            </a: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multiple classes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5" name="Google Shape;125;p13"/>
          <p:cNvGraphicFramePr/>
          <p:nvPr/>
        </p:nvGraphicFramePr>
        <p:xfrm>
          <a:off x="2323425" y="40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5375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</a:t>
                      </a:r>
                      <a:r>
                        <a:rPr lang="en" sz="14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"desc intro"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&gt;Hello&lt;/p&gt;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</a:t>
                      </a:r>
                      <a:r>
                        <a:rPr lang="en" sz="14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"desc"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&gt;Hello&lt;/p&gt;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</a:t>
                      </a:r>
                      <a:r>
                        <a:rPr lang="en" sz="14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"intro"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&gt;Hello&lt;/p&gt;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3"/>
          <p:cNvGraphicFramePr/>
          <p:nvPr/>
        </p:nvGraphicFramePr>
        <p:xfrm>
          <a:off x="2357088" y="163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5544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.intro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blue;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.desc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red;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14"/>
          <p:cNvGraphicFramePr/>
          <p:nvPr/>
        </p:nvGraphicFramePr>
        <p:xfrm>
          <a:off x="2354375" y="15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6498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4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.subhead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16px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 class=</a:t>
                      </a:r>
                      <a:r>
                        <a:rPr b="1"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"subhead"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 the viewport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35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8" name="Google Shape;138;p35"/>
          <p:cNvSpPr txBox="1"/>
          <p:nvPr/>
        </p:nvSpPr>
        <p:spPr>
          <a:xfrm>
            <a:off x="1657825" y="1077825"/>
            <a:ext cx="6505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Viewport element inside &lt;HEAD&gt; area: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Sets the “viewport” or user’s visible area in browser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“Width=device-width” sets width of the page to follow the screen-width of user’s device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“initial-scale=1.0” sets initial zoom level when the page is first loaded by a browser 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&lt;meta name="viewport" content="width=device-width, initial-scale=1.0"&gt;</a:t>
            </a:r>
            <a:endParaRPr b="0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36"/>
          <p:cNvGraphicFramePr/>
          <p:nvPr/>
        </p:nvGraphicFramePr>
        <p:xfrm>
          <a:off x="381000" y="5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79139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Your Name 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rel=</a:t>
                      </a:r>
                      <a:r>
                        <a:rPr lang="en" sz="15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type=</a:t>
                      </a:r>
                      <a:r>
                        <a:rPr lang="en" sz="15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href=</a:t>
                      </a:r>
                      <a:r>
                        <a:rPr lang="en" sz="15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"style.css"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name=</a:t>
                      </a:r>
                      <a:r>
                        <a:rPr lang="en" sz="15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"viewport"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content=</a:t>
                      </a:r>
                      <a:r>
                        <a:rPr lang="en" sz="15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"width=device-width, initial-scale=1.0"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5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5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&lt;div id="headline"&gt;Hello, world&lt;/div&gt;</a:t>
                      </a:r>
                      <a:endParaRPr sz="15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sz="15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5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5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36"/>
          <p:cNvSpPr/>
          <p:nvPr/>
        </p:nvSpPr>
        <p:spPr>
          <a:xfrm>
            <a:off x="420001" y="8525"/>
            <a:ext cx="7480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75657" y="1075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 flipH="1" rot="10800000">
            <a:off x="1777407" y="13396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1" name="Google Shape;151;p15"/>
          <p:cNvSpPr txBox="1"/>
          <p:nvPr/>
        </p:nvSpPr>
        <p:spPr>
          <a:xfrm>
            <a:off x="1777400" y="1687425"/>
            <a:ext cx="574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&lt;div&gt; tag is a crucial HTML element that defines 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a “division” or section of HTML document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&lt;div&gt; tag is used to group together HTML elements to format with CSS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Think of a DIV</a:t>
            </a: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a container.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-543" y="1761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i="0" lang="en" sz="3000" u="sng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W3Schools</a:t>
            </a:r>
            <a:endParaRPr b="0" i="0" sz="3000" u="none" cap="none" strike="noStrik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-543" y="3333756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i="0" lang="en" sz="3000" u="sng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HTML Dog</a:t>
            </a:r>
            <a:endParaRPr b="0" i="0" sz="3000" u="none" cap="none" strike="noStrik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Reference</a:t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" name="Google Shape;21;p2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8" name="Google Shape;158;p16"/>
          <p:cNvSpPr txBox="1"/>
          <p:nvPr/>
        </p:nvSpPr>
        <p:spPr>
          <a:xfrm>
            <a:off x="2017038" y="36415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898025" y="1736650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0" name="Google Shape;160;p16"/>
          <p:cNvGraphicFramePr/>
          <p:nvPr/>
        </p:nvGraphicFramePr>
        <p:xfrm>
          <a:off x="1989950" y="20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460625"/>
              </a:tblGrid>
              <a:tr h="127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#000000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1px solid </a:t>
                      </a:r>
                      <a:r>
                        <a:rPr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#CCFFFF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16"/>
          <p:cNvGraphicFramePr/>
          <p:nvPr/>
        </p:nvGraphicFramePr>
        <p:xfrm>
          <a:off x="1986913" y="400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4606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content&lt;/p&gt;</a:t>
                      </a:r>
                      <a:endParaRPr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16"/>
          <p:cNvSpPr txBox="1"/>
          <p:nvPr/>
        </p:nvSpPr>
        <p:spPr>
          <a:xfrm>
            <a:off x="1929800" y="1154025"/>
            <a:ext cx="656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 DIV and target it with CSS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17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9" name="Google Shape;169;p17"/>
          <p:cNvSpPr txBox="1"/>
          <p:nvPr/>
        </p:nvSpPr>
        <p:spPr>
          <a:xfrm>
            <a:off x="1777400" y="1001625"/>
            <a:ext cx="656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Target the DIV by #ID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2043700" y="32586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891413" y="147432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2" name="Google Shape;172;p17"/>
          <p:cNvGraphicFramePr/>
          <p:nvPr/>
        </p:nvGraphicFramePr>
        <p:xfrm>
          <a:off x="1983338" y="18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589875"/>
              </a:tblGrid>
              <a:tr h="127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#breakingnews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#000000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#CCFFFF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17"/>
          <p:cNvGraphicFramePr/>
          <p:nvPr/>
        </p:nvGraphicFramePr>
        <p:xfrm>
          <a:off x="2013575" y="362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5898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id=</a:t>
                      </a:r>
                      <a:r>
                        <a:rPr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"breakingnews"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h3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Amtrak Accident Injures 52 People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h3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 Amtrak train derailed yesterday...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All the injuries were minor, police said.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1737800" y="1001625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#IDs to target two DIVs separately 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1" name="Google Shape;181;p18"/>
          <p:cNvGraphicFramePr/>
          <p:nvPr/>
        </p:nvGraphicFramePr>
        <p:xfrm>
          <a:off x="5198250" y="21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2643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id="top-block"&gt;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Some content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id="bottom-block"&gt;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Some content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b="1"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18"/>
          <p:cNvGraphicFramePr/>
          <p:nvPr/>
        </p:nvGraphicFramePr>
        <p:xfrm>
          <a:off x="1548800" y="21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168525"/>
              </a:tblGrid>
              <a:tr h="240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#top-block {</a:t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font-size:12px;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color:red;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#bottom-block {</a:t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font-size:16px;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color:blue;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18"/>
          <p:cNvSpPr txBox="1"/>
          <p:nvPr/>
        </p:nvSpPr>
        <p:spPr>
          <a:xfrm>
            <a:off x="5188275" y="18012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548800" y="17583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bbe69cbb_0_10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g60bbe69cbb_0_10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1" name="Google Shape;191;g60bbe69cbb_0_10"/>
          <p:cNvSpPr txBox="1"/>
          <p:nvPr/>
        </p:nvSpPr>
        <p:spPr>
          <a:xfrm>
            <a:off x="1737800" y="1001625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DIV elements to contain styles, too.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2" name="Google Shape;192;g60bbe69cbb_0_10"/>
          <p:cNvGraphicFramePr/>
          <p:nvPr/>
        </p:nvGraphicFramePr>
        <p:xfrm>
          <a:off x="5198250" y="21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2643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id="top-block"&gt;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&lt;p&gt;Some content&lt;/p&gt;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id="bottom-block"&gt;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</a:t>
                      </a:r>
                      <a:r>
                        <a:rPr b="1"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b="1"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g60bbe69cbb_0_10"/>
          <p:cNvGraphicFramePr/>
          <p:nvPr/>
        </p:nvGraphicFramePr>
        <p:xfrm>
          <a:off x="1548800" y="21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168525"/>
              </a:tblGrid>
              <a:tr h="240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#top-block p {</a:t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font-size:12px;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color:red;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g60bbe69cbb_0_10"/>
          <p:cNvSpPr txBox="1"/>
          <p:nvPr/>
        </p:nvSpPr>
        <p:spPr>
          <a:xfrm>
            <a:off x="5188275" y="18012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g60bbe69cbb_0_10"/>
          <p:cNvSpPr txBox="1"/>
          <p:nvPr/>
        </p:nvSpPr>
        <p:spPr>
          <a:xfrm>
            <a:off x="1548800" y="17583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0bbe69cbb_0_20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DIV element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g60bbe69cbb_0_20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2" name="Google Shape;202;g60bbe69cbb_0_20"/>
          <p:cNvSpPr txBox="1"/>
          <p:nvPr/>
        </p:nvSpPr>
        <p:spPr>
          <a:xfrm>
            <a:off x="1737800" y="1001625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can also use classes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3" name="Google Shape;203;g60bbe69cbb_0_20"/>
          <p:cNvGraphicFramePr/>
          <p:nvPr/>
        </p:nvGraphicFramePr>
        <p:xfrm>
          <a:off x="5198250" y="21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2643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</a:t>
                      </a:r>
                      <a:r>
                        <a:rPr b="1"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="block"&gt;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&lt;p&gt;Some content&lt;/p&gt;</a:t>
                      </a:r>
                      <a:endParaRPr b="1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</a:t>
                      </a:r>
                      <a:r>
                        <a:rPr b="1"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="block"&gt;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&lt;p&gt;Some content&lt;/p</a:t>
                      </a:r>
                      <a:r>
                        <a:rPr b="1"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b="1"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g60bbe69cbb_0_20"/>
          <p:cNvGraphicFramePr/>
          <p:nvPr/>
        </p:nvGraphicFramePr>
        <p:xfrm>
          <a:off x="1548800" y="21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168525"/>
              </a:tblGrid>
              <a:tr h="240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.block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 {</a:t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font-size:12px;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color:red;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g60bbe69cbb_0_20"/>
          <p:cNvSpPr txBox="1"/>
          <p:nvPr/>
        </p:nvSpPr>
        <p:spPr>
          <a:xfrm>
            <a:off x="5188275" y="18012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g60bbe69cbb_0_20"/>
          <p:cNvSpPr txBox="1"/>
          <p:nvPr/>
        </p:nvSpPr>
        <p:spPr>
          <a:xfrm>
            <a:off x="1548800" y="1758375"/>
            <a:ext cx="1275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box model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19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13" name="Google Shape;213;p19"/>
          <p:cNvSpPr txBox="1"/>
          <p:nvPr/>
        </p:nvSpPr>
        <p:spPr>
          <a:xfrm>
            <a:off x="1853600" y="10016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CSS box model is essentially</a:t>
            </a: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a box that wraps around every HTML element.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961625" y="4346900"/>
            <a:ext cx="80301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consists of: margins, borders, padding, and the actual content.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775" y="1892625"/>
            <a:ext cx="4701750" cy="2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box model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0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2" name="Google Shape;222;p20"/>
          <p:cNvSpPr txBox="1"/>
          <p:nvPr/>
        </p:nvSpPr>
        <p:spPr>
          <a:xfrm>
            <a:off x="1494650" y="1001625"/>
            <a:ext cx="6546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The content of the box, where text and images appear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Clears an area around the content. The padding is transparent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A border that goes around the padding and content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Clears an area outside the border. The margin is transparent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box model allows us to add a border around elements, and to</a:t>
            </a:r>
            <a:r>
              <a:rPr b="0" i="1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define space between elements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75657" y="4659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box model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1"/>
          <p:cNvCxnSpPr/>
          <p:nvPr/>
        </p:nvCxnSpPr>
        <p:spPr>
          <a:xfrm flipH="1" rot="10800000">
            <a:off x="1777407" y="7300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50" y="956425"/>
            <a:ext cx="7247569" cy="366573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987100" y="4706675"/>
            <a:ext cx="31761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26ADE4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From W3Schools</a:t>
            </a:r>
            <a:endParaRPr b="0" i="0" sz="1400" u="none" cap="none" strike="noStrike">
              <a:solidFill>
                <a:srgbClr val="26ADE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box model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2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237" name="Google Shape;237;p22"/>
          <p:cNvGraphicFramePr/>
          <p:nvPr/>
        </p:nvGraphicFramePr>
        <p:xfrm>
          <a:off x="1844425" y="129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7405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solid green;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margin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2"/>
          <p:cNvSpPr txBox="1"/>
          <p:nvPr/>
        </p:nvSpPr>
        <p:spPr>
          <a:xfrm>
            <a:off x="1819200" y="3669600"/>
            <a:ext cx="29037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Try it</a:t>
            </a:r>
            <a:endParaRPr b="0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0bbe69cbb_0_30"/>
          <p:cNvSpPr/>
          <p:nvPr/>
        </p:nvSpPr>
        <p:spPr>
          <a:xfrm>
            <a:off x="75657" y="237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When styling box model elements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4" name="Google Shape;244;g60bbe69cbb_0_30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245" name="Google Shape;245;g60bbe69cbb_0_30"/>
          <p:cNvGraphicFramePr/>
          <p:nvPr/>
        </p:nvGraphicFramePr>
        <p:xfrm>
          <a:off x="2119250" y="205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2873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 bottom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 right bottom left</a:t>
                      </a: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g60bbe69cbb_0_30"/>
          <p:cNvSpPr txBox="1"/>
          <p:nvPr/>
        </p:nvSpPr>
        <p:spPr>
          <a:xfrm>
            <a:off x="1952700" y="963238"/>
            <a:ext cx="52386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Remember this: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543" y="19899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543" y="999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 syntax review</a:t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" name="Google Shape;28;p3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graphicFrame>
        <p:nvGraphicFramePr>
          <p:cNvPr id="29" name="Google Shape;29;p3"/>
          <p:cNvGraphicFramePr/>
          <p:nvPr/>
        </p:nvGraphicFramePr>
        <p:xfrm>
          <a:off x="1622825" y="16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8188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value;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value;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oogle Shape;30;p3"/>
          <p:cNvGraphicFramePr/>
          <p:nvPr/>
        </p:nvGraphicFramePr>
        <p:xfrm>
          <a:off x="1699025" y="328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8188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red;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white;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23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3" name="Google Shape;253;p23"/>
          <p:cNvSpPr txBox="1"/>
          <p:nvPr/>
        </p:nvSpPr>
        <p:spPr>
          <a:xfrm>
            <a:off x="1777400" y="11540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Define the width of a DIV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4" name="Google Shape;254;p23"/>
          <p:cNvGraphicFramePr/>
          <p:nvPr/>
        </p:nvGraphicFramePr>
        <p:xfrm>
          <a:off x="1828000" y="191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7197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320px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23"/>
          <p:cNvSpPr txBox="1"/>
          <p:nvPr/>
        </p:nvSpPr>
        <p:spPr>
          <a:xfrm>
            <a:off x="1882875" y="3374625"/>
            <a:ext cx="63720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can define a height also, though it usually isn’t needed. The content, padding and margins decide the height of most DIVs.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Padding and margins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4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2" name="Google Shape;262;p24"/>
          <p:cNvSpPr txBox="1"/>
          <p:nvPr/>
        </p:nvSpPr>
        <p:spPr>
          <a:xfrm>
            <a:off x="1777400" y="10016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Add padding and margins.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Padding is the space </a:t>
            </a: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inside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the DIV. Margin is the space </a:t>
            </a:r>
            <a:r>
              <a:rPr b="0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outside 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DIV.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3" name="Google Shape;263;p24"/>
          <p:cNvGraphicFramePr/>
          <p:nvPr/>
        </p:nvGraphicFramePr>
        <p:xfrm>
          <a:off x="1777400" y="267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7405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320px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margin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9" name="Google Shape;269;p25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70" name="Google Shape;270;p25"/>
          <p:cNvSpPr txBox="1"/>
          <p:nvPr/>
        </p:nvSpPr>
        <p:spPr>
          <a:xfrm>
            <a:off x="1777400" y="106027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Set a border around a DIV.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Define width, line type and color.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1" name="Google Shape;271;p25"/>
          <p:cNvGraphicFramePr/>
          <p:nvPr/>
        </p:nvGraphicFramePr>
        <p:xfrm>
          <a:off x="2089950" y="208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49641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320px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solid gray;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margin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26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78" name="Google Shape;278;p26"/>
          <p:cNvSpPr txBox="1"/>
          <p:nvPr/>
        </p:nvSpPr>
        <p:spPr>
          <a:xfrm>
            <a:off x="1777400" y="13064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 these W3Schools exercises: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3600" u="sng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1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3600" u="sng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2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3600" u="sng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3</a:t>
            </a: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3600" u="sng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4</a:t>
            </a:r>
            <a:endParaRPr b="0" i="0" sz="36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width of a DIV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27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5" name="Google Shape;285;p27"/>
          <p:cNvSpPr txBox="1"/>
          <p:nvPr/>
        </p:nvSpPr>
        <p:spPr>
          <a:xfrm>
            <a:off x="1280600" y="1001625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6" name="Google Shape;286;p27"/>
          <p:cNvGraphicFramePr/>
          <p:nvPr/>
        </p:nvGraphicFramePr>
        <p:xfrm>
          <a:off x="1799925" y="234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567225"/>
              </a:tblGrid>
              <a:tr h="16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320px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padding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5px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solid gray;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margin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8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87" name="Google Shape;287;p27"/>
          <p:cNvSpPr txBox="1"/>
          <p:nvPr/>
        </p:nvSpPr>
        <p:spPr>
          <a:xfrm>
            <a:off x="1625000" y="1077825"/>
            <a:ext cx="6160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Total width of a DIV = 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Width + right padding + left padding + right margin + left margin + right border + left border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1426250" y="4594350"/>
            <a:ext cx="7065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320 + 10 + 10 + 0 +0 + 5 + 5 = 350px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Unordered list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4" name="Google Shape;294;p31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5" name="Google Shape;295;p31"/>
          <p:cNvSpPr/>
          <p:nvPr/>
        </p:nvSpPr>
        <p:spPr>
          <a:xfrm>
            <a:off x="1777400" y="15392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Regular unordered list: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2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3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6" name="Google Shape;296;p31"/>
          <p:cNvGraphicFramePr/>
          <p:nvPr/>
        </p:nvGraphicFramePr>
        <p:xfrm>
          <a:off x="2018350" y="31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3798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&lt;ul&gt;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1</a:t>
                      </a: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2</a:t>
                      </a: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3</a:t>
                      </a: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&lt;/ul&gt;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Google Shape;297;p31"/>
          <p:cNvGraphicFramePr/>
          <p:nvPr/>
        </p:nvGraphicFramePr>
        <p:xfrm>
          <a:off x="5832475" y="322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20173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31"/>
          <p:cNvSpPr txBox="1"/>
          <p:nvPr/>
        </p:nvSpPr>
        <p:spPr>
          <a:xfrm>
            <a:off x="2018350" y="2706675"/>
            <a:ext cx="10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5832475" y="2706675"/>
            <a:ext cx="10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Inline unordered list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32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06" name="Google Shape;306;p32"/>
          <p:cNvSpPr/>
          <p:nvPr/>
        </p:nvSpPr>
        <p:spPr>
          <a:xfrm>
            <a:off x="1777400" y="1539225"/>
            <a:ext cx="57405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Inline unordered list: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Item 1  Item 2  Item 3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7" name="Google Shape;307;p32"/>
          <p:cNvGraphicFramePr/>
          <p:nvPr/>
        </p:nvGraphicFramePr>
        <p:xfrm>
          <a:off x="1371050" y="306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17517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&lt;ul&gt;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1</a:t>
                      </a: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2</a:t>
                      </a: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&lt;li&gt;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Item 3</a:t>
                      </a: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&lt;/li&gt;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&lt;/ul&gt;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32"/>
          <p:cNvGraphicFramePr/>
          <p:nvPr/>
        </p:nvGraphicFramePr>
        <p:xfrm>
          <a:off x="5380650" y="308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33140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 {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display: inline;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list-style-type: none;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ADE5F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>
                        <a:solidFill>
                          <a:srgbClr val="ADE5F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32"/>
          <p:cNvSpPr txBox="1"/>
          <p:nvPr/>
        </p:nvSpPr>
        <p:spPr>
          <a:xfrm>
            <a:off x="1371050" y="2621325"/>
            <a:ext cx="10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14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5380650" y="2579050"/>
            <a:ext cx="10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14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-543" y="694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Stylesheet setup review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" name="Google Shape;36;p4"/>
          <p:cNvCxnSpPr/>
          <p:nvPr/>
        </p:nvCxnSpPr>
        <p:spPr>
          <a:xfrm flipH="1" rot="10800000">
            <a:off x="1701207" y="9586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7" name="Google Shape;37;p4"/>
          <p:cNvSpPr txBox="1"/>
          <p:nvPr/>
        </p:nvSpPr>
        <p:spPr>
          <a:xfrm>
            <a:off x="1280600" y="1306425"/>
            <a:ext cx="70650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ways of setting up a CSS stylesheet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Inline styles :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Styles are placed directly next to each element in the HTML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Internal stylesheet :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stylesheet is placed in the HEAD of the HTML document.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External stylesheet :</a:t>
            </a: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stylesheet exists as its own document and is linked to the HTML doc. </a:t>
            </a:r>
            <a:r>
              <a:rPr b="0" i="1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This is the best method.</a:t>
            </a:r>
            <a:endParaRPr b="0" i="1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/>
          <p:nvPr/>
        </p:nvSpPr>
        <p:spPr>
          <a:xfrm>
            <a:off x="75657" y="542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External</a:t>
            </a: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stylesheet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" name="Google Shape;43;p34"/>
          <p:cNvCxnSpPr/>
          <p:nvPr/>
        </p:nvCxnSpPr>
        <p:spPr>
          <a:xfrm flipH="1" rot="10800000">
            <a:off x="1777407" y="806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4" name="Google Shape;44;p34"/>
          <p:cNvSpPr txBox="1"/>
          <p:nvPr/>
        </p:nvSpPr>
        <p:spPr>
          <a:xfrm>
            <a:off x="1625000" y="1001625"/>
            <a:ext cx="6568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up boilerplate HTML code and link to stylesheet.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5" name="Google Shape;45;p34"/>
          <p:cNvGraphicFramePr/>
          <p:nvPr/>
        </p:nvGraphicFramePr>
        <p:xfrm>
          <a:off x="847200" y="163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77839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Your Name 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rel=</a:t>
                      </a:r>
                      <a:r>
                        <a:rPr lang="en" sz="18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type=</a:t>
                      </a:r>
                      <a:r>
                        <a:rPr lang="en" sz="18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href=</a:t>
                      </a:r>
                      <a:r>
                        <a:rPr lang="en" sz="18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"style.css"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400" u="none" cap="none" strike="noStrike">
                        <a:solidFill>
                          <a:srgbClr val="62C8F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/>
          <p:nvPr/>
        </p:nvSpPr>
        <p:spPr>
          <a:xfrm>
            <a:off x="75657" y="22185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solving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(and Google)</a:t>
            </a:r>
            <a:endParaRPr b="1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CSS Selectors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" name="Google Shape;56;p5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7" name="Google Shape;57;p5"/>
          <p:cNvSpPr txBox="1"/>
          <p:nvPr/>
        </p:nvSpPr>
        <p:spPr>
          <a:xfrm>
            <a:off x="1777400" y="1535025"/>
            <a:ext cx="601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There are three ways of targeting an elements.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Element 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 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 id=”headline”&gt;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 class=”subhead”&gt;</a:t>
            </a:r>
            <a:r>
              <a:rPr b="1"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1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/>
        </p:nvSpPr>
        <p:spPr>
          <a:xfrm>
            <a:off x="1400700" y="300725"/>
            <a:ext cx="7065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Select an HTML element through it’s tag</a:t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3" name="Google Shape;63;p6"/>
          <p:cNvGraphicFramePr/>
          <p:nvPr/>
        </p:nvGraphicFramePr>
        <p:xfrm>
          <a:off x="1486700" y="8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{F00F8F78-DEF8-474A-A0E7-7635E53EAA65}</a:tableStyleId>
              </a:tblPr>
              <a:tblGrid>
                <a:gridCol w="59665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&lt;title&gt;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CSS Sandbox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&lt;style type=</a:t>
                      </a:r>
                      <a:r>
                        <a:rPr b="1" lang="en" sz="1400" u="none" cap="none" strike="noStrike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"text/css"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4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font-size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b="1" lang="en" sz="1400" u="none" cap="none" strike="noStrike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16px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b="1" lang="en" sz="1400" u="none" cap="none" strike="noStrike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:blue;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&lt;/style&gt;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&lt;/head&gt;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&lt;p&gt;</a:t>
                      </a: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text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&lt;/p&gt;</a:t>
                      </a: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en" sz="1400" u="none" cap="none" strike="noStrike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endParaRPr b="1" sz="1400" u="none" cap="none" strike="noStrike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CSS IDs and Classes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" name="Google Shape;69;p7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7"/>
          <p:cNvSpPr txBox="1"/>
          <p:nvPr/>
        </p:nvSpPr>
        <p:spPr>
          <a:xfrm>
            <a:off x="1052000" y="1687425"/>
            <a:ext cx="70650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30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Assign HTML elements IDs and Classes to target those elements with CSS.</a:t>
            </a:r>
            <a:endParaRPr b="1" i="0" sz="30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