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</p:sldIdLst>
  <p:sldSz cy="5143500" cx="9144000"/>
  <p:notesSz cx="6858000" cy="9144000"/>
  <p:embeddedFontLst>
    <p:embeddedFont>
      <p:font typeface="Montserrat"/>
      <p:regular r:id="rId42"/>
      <p:bold r:id="rId43"/>
      <p:italic r:id="rId44"/>
      <p:boldItalic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46" roundtripDataSignature="AMtx7mhiAd/0umtm4CRMv99m6fIFp5blR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C0CE746B-B644-4252-9BFF-F13FDEE39914}">
  <a:tblStyle styleId="{C0CE746B-B644-4252-9BFF-F13FDEE39914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2" Type="http://schemas.openxmlformats.org/officeDocument/2006/relationships/font" Target="fonts/Montserrat-regular.fntdata"/><Relationship Id="rId41" Type="http://schemas.openxmlformats.org/officeDocument/2006/relationships/slide" Target="slides/slide35.xml"/><Relationship Id="rId22" Type="http://schemas.openxmlformats.org/officeDocument/2006/relationships/slide" Target="slides/slide16.xml"/><Relationship Id="rId44" Type="http://schemas.openxmlformats.org/officeDocument/2006/relationships/font" Target="fonts/Montserrat-italic.fntdata"/><Relationship Id="rId21" Type="http://schemas.openxmlformats.org/officeDocument/2006/relationships/slide" Target="slides/slide15.xml"/><Relationship Id="rId43" Type="http://schemas.openxmlformats.org/officeDocument/2006/relationships/font" Target="fonts/Montserrat-bold.fntdata"/><Relationship Id="rId24" Type="http://schemas.openxmlformats.org/officeDocument/2006/relationships/slide" Target="slides/slide18.xml"/><Relationship Id="rId46" Type="http://customschemas.google.com/relationships/presentationmetadata" Target="metadata"/><Relationship Id="rId23" Type="http://schemas.openxmlformats.org/officeDocument/2006/relationships/slide" Target="slides/slide17.xml"/><Relationship Id="rId45" Type="http://schemas.openxmlformats.org/officeDocument/2006/relationships/font" Target="fonts/Montserrat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" name="Google Shape;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" name="Google Shape;7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" name="Google Shape;1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60776024e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g60776024e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60776024e8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g60776024e8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60776024e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g60776024e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60776024e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g60776024e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60776024e8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" name="Google Shape;168;g60776024e8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4" name="Google Shape;174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1" name="Google Shape;181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" name="Google Shape;188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5" name="Google Shape;195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2" name="Google Shape;202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" name="Google Shape;2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9" name="Google Shape;209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6" name="Google Shape;216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3" name="Google Shape;223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0" name="Google Shape;230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7" name="Google Shape;237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5" name="Google Shape;245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" name="Google Shape;3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" name="Google Shape;3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" name="Google Shape;4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" name="Google Shape;5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" name="Google Shape;6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" name="Google Shape;7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000000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w3schools.com/cssref/default.asp" TargetMode="External"/><Relationship Id="rId4" Type="http://schemas.openxmlformats.org/officeDocument/2006/relationships/hyperlink" Target="https://www.w3.org/Style/CSS/all-properties.en.html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htmlcolorcodes.com/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www.w3schools.com/cssref/css_websafe_fonts.asp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fonts.google.com/" TargetMode="Externa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1"/>
          <p:cNvSpPr txBox="1"/>
          <p:nvPr/>
        </p:nvSpPr>
        <p:spPr>
          <a:xfrm>
            <a:off x="12191" y="860974"/>
            <a:ext cx="9215400" cy="80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200"/>
              <a:buFont typeface="Arial"/>
              <a:buNone/>
            </a:pPr>
            <a:r>
              <a:rPr b="1" i="0" lang="en" sz="6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CSS Basics</a:t>
            </a:r>
            <a:endParaRPr b="0" i="0" sz="9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" name="Google Shape;12;p1"/>
          <p:cNvSpPr/>
          <p:nvPr/>
        </p:nvSpPr>
        <p:spPr>
          <a:xfrm>
            <a:off x="47891" y="2343506"/>
            <a:ext cx="91440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4E3FE"/>
              </a:buClr>
              <a:buSzPts val="3100"/>
              <a:buFont typeface="Montserrat"/>
              <a:buNone/>
            </a:pPr>
            <a:r>
              <a:rPr b="1" i="0" lang="en" sz="3100" u="none" cap="none" strike="noStrike">
                <a:solidFill>
                  <a:srgbClr val="26ADE4"/>
                </a:solidFill>
                <a:latin typeface="Montserrat"/>
                <a:ea typeface="Montserrat"/>
                <a:cs typeface="Montserrat"/>
                <a:sym typeface="Montserrat"/>
              </a:rPr>
              <a:t>An intro to Cascading Stylesheets</a:t>
            </a:r>
            <a:endParaRPr b="0" i="0" sz="900" u="none" cap="none" strike="noStrike">
              <a:solidFill>
                <a:srgbClr val="26ADE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" name="Google Shape;13;p1"/>
          <p:cNvCxnSpPr/>
          <p:nvPr/>
        </p:nvCxnSpPr>
        <p:spPr>
          <a:xfrm>
            <a:off x="1882541" y="1885958"/>
            <a:ext cx="5474700" cy="0"/>
          </a:xfrm>
          <a:prstGeom prst="straightConnector1">
            <a:avLst/>
          </a:prstGeom>
          <a:noFill/>
          <a:ln cap="flat" cmpd="sng" w="25400">
            <a:solidFill>
              <a:srgbClr val="FFFFFF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14" name="Google Shape;14;p1"/>
          <p:cNvSpPr/>
          <p:nvPr/>
        </p:nvSpPr>
        <p:spPr>
          <a:xfrm>
            <a:off x="2100491" y="4093325"/>
            <a:ext cx="5038800" cy="36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Montserrat"/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JOUR</a:t>
            </a: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3</a:t>
            </a:r>
            <a:r>
              <a:rPr b="0" i="0" lang="en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52: Interactive Design &amp; Development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Montserrat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0"/>
          <p:cNvSpPr/>
          <p:nvPr/>
        </p:nvSpPr>
        <p:spPr>
          <a:xfrm>
            <a:off x="-543" y="923181"/>
            <a:ext cx="91440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36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CSS syntax</a:t>
            </a:r>
            <a:endParaRPr b="0" i="0" sz="36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47916"/>
              </a:lnSpc>
              <a:spcBef>
                <a:spcPts val="0"/>
              </a:spcBef>
              <a:spcAft>
                <a:spcPts val="0"/>
              </a:spcAft>
              <a:buClr>
                <a:srgbClr val="94E3FE"/>
              </a:buClr>
              <a:buSzPts val="3100"/>
              <a:buFont typeface="Montserrat"/>
              <a:buNone/>
            </a:pPr>
            <a:r>
              <a:t/>
            </a:r>
            <a:endParaRPr b="1" i="0" sz="31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2" name="Google Shape;82;p10"/>
          <p:cNvCxnSpPr/>
          <p:nvPr/>
        </p:nvCxnSpPr>
        <p:spPr>
          <a:xfrm flipH="1" rot="10800000">
            <a:off x="1701207" y="1187258"/>
            <a:ext cx="5740500" cy="12900"/>
          </a:xfrm>
          <a:prstGeom prst="straightConnector1">
            <a:avLst/>
          </a:prstGeom>
          <a:noFill/>
          <a:ln cap="flat" cmpd="sng" w="25400">
            <a:solidFill>
              <a:srgbClr val="FFFFFF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83" name="Google Shape;83;p10"/>
          <p:cNvSpPr txBox="1"/>
          <p:nvPr/>
        </p:nvSpPr>
        <p:spPr>
          <a:xfrm>
            <a:off x="1701200" y="1687425"/>
            <a:ext cx="6258000" cy="19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CSS declaration </a:t>
            </a:r>
            <a:r>
              <a:rPr b="1" i="0" lang="en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</a:t>
            </a:r>
            <a:r>
              <a:rPr b="1"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lways</a:t>
            </a:r>
            <a:r>
              <a:rPr b="0" i="0" lang="en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ends with semicolon</a:t>
            </a:r>
            <a:endParaRPr b="0" i="0" sz="18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Declaration group is surrounded by curly brackets</a:t>
            </a:r>
            <a:endParaRPr b="0" i="0" sz="18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800" u="none" cap="none" strike="noStrike">
                <a:solidFill>
                  <a:srgbClr val="26ADE4"/>
                </a:solidFill>
                <a:latin typeface="Montserrat"/>
                <a:ea typeface="Montserrat"/>
                <a:cs typeface="Montserrat"/>
                <a:sym typeface="Montserrat"/>
              </a:rPr>
              <a:t>p { </a:t>
            </a:r>
            <a:endParaRPr b="1" i="0" sz="1800" u="none" cap="none" strike="noStrike">
              <a:solidFill>
                <a:srgbClr val="26ADE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800" u="none" cap="none" strike="noStrike">
                <a:solidFill>
                  <a:srgbClr val="26ADE4"/>
                </a:solidFill>
                <a:latin typeface="Montserrat"/>
                <a:ea typeface="Montserrat"/>
                <a:cs typeface="Montserrat"/>
                <a:sym typeface="Montserrat"/>
              </a:rPr>
              <a:t>c</a:t>
            </a:r>
            <a:r>
              <a:rPr b="1" i="0" lang="en" sz="1800" u="none" cap="none" strike="noStrike">
                <a:solidFill>
                  <a:srgbClr val="26ADE4"/>
                </a:solidFill>
                <a:latin typeface="Montserrat"/>
                <a:ea typeface="Montserrat"/>
                <a:cs typeface="Montserrat"/>
                <a:sym typeface="Montserrat"/>
              </a:rPr>
              <a:t>olor: red; </a:t>
            </a:r>
            <a:endParaRPr b="1" i="0" sz="1800" u="none" cap="none" strike="noStrike">
              <a:solidFill>
                <a:srgbClr val="26ADE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800" u="none" cap="none" strike="noStrike">
                <a:solidFill>
                  <a:srgbClr val="26ADE4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r>
              <a:rPr b="1" i="0" lang="en" sz="1800" u="none" cap="none" strike="noStrike">
                <a:solidFill>
                  <a:srgbClr val="26ADE4"/>
                </a:solidFill>
                <a:latin typeface="Montserrat"/>
                <a:ea typeface="Montserrat"/>
                <a:cs typeface="Montserrat"/>
                <a:sym typeface="Montserrat"/>
              </a:rPr>
              <a:t>ext-align: center; </a:t>
            </a:r>
            <a:endParaRPr b="1" i="0" sz="1800" u="none" cap="none" strike="noStrike">
              <a:solidFill>
                <a:srgbClr val="26ADE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800" u="none" cap="none" strike="noStrike">
                <a:solidFill>
                  <a:srgbClr val="26ADE4"/>
                </a:solidFill>
                <a:latin typeface="Montserrat"/>
                <a:ea typeface="Montserrat"/>
                <a:cs typeface="Montserrat"/>
                <a:sym typeface="Montserrat"/>
              </a:rPr>
              <a:t>}</a:t>
            </a:r>
            <a:endParaRPr b="1" i="0" sz="1800" u="none" cap="none" strike="noStrike">
              <a:solidFill>
                <a:srgbClr val="26ADE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4"/>
          <p:cNvSpPr/>
          <p:nvPr/>
        </p:nvSpPr>
        <p:spPr>
          <a:xfrm>
            <a:off x="-543" y="694581"/>
            <a:ext cx="91440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36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Setting up a stylesheet</a:t>
            </a:r>
            <a:endParaRPr b="0" i="0" sz="36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47916"/>
              </a:lnSpc>
              <a:spcBef>
                <a:spcPts val="0"/>
              </a:spcBef>
              <a:spcAft>
                <a:spcPts val="0"/>
              </a:spcAft>
              <a:buClr>
                <a:srgbClr val="94E3FE"/>
              </a:buClr>
              <a:buSzPts val="3100"/>
              <a:buFont typeface="Montserrat"/>
              <a:buNone/>
            </a:pPr>
            <a:r>
              <a:t/>
            </a:r>
            <a:endParaRPr b="1" i="0" sz="31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9" name="Google Shape;89;p14"/>
          <p:cNvCxnSpPr/>
          <p:nvPr/>
        </p:nvCxnSpPr>
        <p:spPr>
          <a:xfrm flipH="1" rot="10800000">
            <a:off x="1701207" y="958658"/>
            <a:ext cx="5740500" cy="12900"/>
          </a:xfrm>
          <a:prstGeom prst="straightConnector1">
            <a:avLst/>
          </a:prstGeom>
          <a:noFill/>
          <a:ln cap="flat" cmpd="sng" w="25400">
            <a:solidFill>
              <a:srgbClr val="FFFFFF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90" name="Google Shape;90;p14"/>
          <p:cNvSpPr txBox="1"/>
          <p:nvPr/>
        </p:nvSpPr>
        <p:spPr>
          <a:xfrm>
            <a:off x="1548800" y="1306425"/>
            <a:ext cx="6568200" cy="19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800" u="none" cap="none" strike="noStrike">
                <a:solidFill>
                  <a:srgbClr val="26ADE4"/>
                </a:solidFill>
                <a:latin typeface="Montserrat"/>
                <a:ea typeface="Montserrat"/>
                <a:cs typeface="Montserrat"/>
                <a:sym typeface="Montserrat"/>
              </a:rPr>
              <a:t>There are three ways of setting up a CSS stylesheet</a:t>
            </a:r>
            <a:endParaRPr b="1" i="0" sz="1800" u="none" cap="none" strike="noStrike">
              <a:solidFill>
                <a:srgbClr val="26ADE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Inline styles :</a:t>
            </a:r>
            <a:r>
              <a:rPr b="0" i="0" lang="en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Styles are placed directly next to each element in the HTML </a:t>
            </a:r>
            <a:endParaRPr b="0" i="0" sz="18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Internal stylesheet :</a:t>
            </a:r>
            <a:r>
              <a:rPr b="0" i="0" lang="en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A stylesheet is placed in the HEAD of the HTML document.</a:t>
            </a:r>
            <a:endParaRPr b="0" i="0" sz="18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External stylesheet :</a:t>
            </a:r>
            <a:r>
              <a:rPr b="0" i="0" lang="en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The stylesheet exists as its own document and is linked to the HTML doc. </a:t>
            </a:r>
            <a:r>
              <a:rPr b="0" i="1" lang="en" sz="1800" u="none" cap="none" strike="noStrike">
                <a:solidFill>
                  <a:srgbClr val="26ADE4"/>
                </a:solidFill>
                <a:latin typeface="Montserrat"/>
                <a:ea typeface="Montserrat"/>
                <a:cs typeface="Montserrat"/>
                <a:sym typeface="Montserrat"/>
              </a:rPr>
              <a:t>This is the best method.</a:t>
            </a:r>
            <a:endParaRPr b="0" i="1" sz="1800" u="none" cap="none" strike="noStrike">
              <a:solidFill>
                <a:srgbClr val="26ADE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/>
          <p:nvPr/>
        </p:nvSpPr>
        <p:spPr>
          <a:xfrm>
            <a:off x="-543" y="389781"/>
            <a:ext cx="91440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36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Inline styles</a:t>
            </a:r>
            <a:endParaRPr b="0" i="0" sz="36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47916"/>
              </a:lnSpc>
              <a:spcBef>
                <a:spcPts val="0"/>
              </a:spcBef>
              <a:spcAft>
                <a:spcPts val="0"/>
              </a:spcAft>
              <a:buClr>
                <a:srgbClr val="94E3FE"/>
              </a:buClr>
              <a:buSzPts val="3100"/>
              <a:buFont typeface="Montserrat"/>
              <a:buNone/>
            </a:pPr>
            <a:r>
              <a:t/>
            </a:r>
            <a:endParaRPr b="1" i="0" sz="31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96" name="Google Shape;96;p15"/>
          <p:cNvGraphicFramePr/>
          <p:nvPr/>
        </p:nvGraphicFramePr>
        <p:xfrm>
          <a:off x="1032713" y="657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{C0CE746B-B644-4252-9BFF-F13FDEE39914}</a:tableStyleId>
              </a:tblPr>
              <a:tblGrid>
                <a:gridCol w="7498550"/>
              </a:tblGrid>
              <a:tr h="12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</a:t>
                      </a:r>
                      <a:r>
                        <a:rPr b="1" lang="en" sz="1800" u="none" cap="none" strike="noStrik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html</a:t>
                      </a:r>
                      <a:r>
                        <a:rPr lang="en" sz="1800" u="none" cap="none" strike="noStrik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lang="en" sz="18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" sz="18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" sz="1800" u="none" cap="none" strike="noStrik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</a:t>
                      </a:r>
                      <a:r>
                        <a:rPr b="1" lang="en" sz="1800" u="none" cap="none" strike="noStrik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head</a:t>
                      </a:r>
                      <a:r>
                        <a:rPr lang="en" sz="1800" u="none" cap="none" strike="noStrik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lang="en" sz="18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</a:t>
                      </a:r>
                      <a:r>
                        <a:rPr lang="en" sz="1800" u="none" cap="none" strike="noStrik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</a:t>
                      </a:r>
                      <a:r>
                        <a:rPr b="1" lang="en" sz="1800" u="none" cap="none" strike="noStrik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title</a:t>
                      </a:r>
                      <a:r>
                        <a:rPr lang="en" sz="1800" u="none" cap="none" strike="noStrik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CSS Sandbox</a:t>
                      </a:r>
                      <a:r>
                        <a:rPr lang="en" sz="1800" u="none" cap="none" strike="noStrik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&lt;/</a:t>
                      </a:r>
                      <a:r>
                        <a:rPr b="1" lang="en" sz="1800" u="none" cap="none" strike="noStrik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title</a:t>
                      </a:r>
                      <a:r>
                        <a:rPr lang="en" sz="1800" u="none" cap="none" strike="noStrik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lang="en" sz="18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" sz="1800" u="none" cap="none" strike="noStrik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&lt;/</a:t>
                      </a:r>
                      <a:r>
                        <a:rPr b="1" lang="en" sz="1800" u="none" cap="none" strike="noStrik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head</a:t>
                      </a:r>
                      <a:r>
                        <a:rPr lang="en" sz="1800" u="none" cap="none" strike="noStrik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lang="en" sz="18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" sz="18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" sz="1800" u="none" cap="none" strike="noStrik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</a:t>
                      </a:r>
                      <a:r>
                        <a:rPr b="1" lang="en" sz="1800" u="none" cap="none" strike="noStrik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body</a:t>
                      </a:r>
                      <a:r>
                        <a:rPr lang="en" sz="1800" u="none" cap="none" strike="noStrik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lang="en" sz="18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" sz="18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</a:t>
                      </a:r>
                      <a:r>
                        <a:rPr lang="en" sz="1800" u="none" cap="none" strike="noStrik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</a:t>
                      </a:r>
                      <a:r>
                        <a:rPr b="1" lang="en" sz="1800" u="none" cap="none" strike="noStrik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</a:t>
                      </a:r>
                      <a:r>
                        <a:rPr lang="en" sz="1800" u="none" cap="none" strike="noStrik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style=</a:t>
                      </a:r>
                      <a:r>
                        <a:rPr lang="en" sz="1800" u="none" cap="none" strike="noStrike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"font-size:16px;color:blue;"</a:t>
                      </a:r>
                      <a:r>
                        <a:rPr lang="en" sz="1800" u="none" cap="none" strike="noStrik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Some text</a:t>
                      </a:r>
                      <a:r>
                        <a:rPr lang="en" sz="1800" u="none" cap="none" strike="noStrik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&lt;/</a:t>
                      </a:r>
                      <a:r>
                        <a:rPr b="1" lang="en" sz="1800" u="none" cap="none" strike="noStrik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</a:t>
                      </a:r>
                      <a:r>
                        <a:rPr lang="en" sz="1800" u="none" cap="none" strike="noStrik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lang="en" sz="18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" sz="18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" sz="1800" u="none" cap="none" strike="noStrik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&lt;/</a:t>
                      </a:r>
                      <a:r>
                        <a:rPr b="1" lang="en" sz="1800" u="none" cap="none" strike="noStrik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body</a:t>
                      </a:r>
                      <a:r>
                        <a:rPr lang="en" sz="1800" u="none" cap="none" strike="noStrik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lang="en" sz="18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" sz="18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800" u="none" cap="none" strike="noStrik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&lt;/</a:t>
                      </a:r>
                      <a:r>
                        <a:rPr b="1" lang="en" sz="1800" u="none" cap="none" strike="noStrik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html</a:t>
                      </a:r>
                      <a:r>
                        <a:rPr lang="en" sz="1800" u="none" cap="none" strike="noStrik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lang="en" sz="11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 sz="1100" u="none" cap="none" strike="noStrike"/>
                    </a:p>
                  </a:txBody>
                  <a:tcPr marT="63500" marB="63500" marR="63500" marL="63500">
                    <a:solidFill>
                      <a:srgbClr val="33333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/>
          <p:nvPr/>
        </p:nvSpPr>
        <p:spPr>
          <a:xfrm>
            <a:off x="-543" y="389781"/>
            <a:ext cx="91440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36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Internal stylesheet</a:t>
            </a:r>
            <a:endParaRPr b="0" i="0" sz="36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47916"/>
              </a:lnSpc>
              <a:spcBef>
                <a:spcPts val="0"/>
              </a:spcBef>
              <a:spcAft>
                <a:spcPts val="0"/>
              </a:spcAft>
              <a:buClr>
                <a:srgbClr val="94E3FE"/>
              </a:buClr>
              <a:buSzPts val="3100"/>
              <a:buFont typeface="Montserrat"/>
              <a:buNone/>
            </a:pPr>
            <a:r>
              <a:t/>
            </a:r>
            <a:endParaRPr b="1" i="0" sz="31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102" name="Google Shape;102;p16"/>
          <p:cNvGraphicFramePr/>
          <p:nvPr/>
        </p:nvGraphicFramePr>
        <p:xfrm>
          <a:off x="2362200" y="677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{C0CE746B-B644-4252-9BFF-F13FDEE39914}</a:tableStyleId>
              </a:tblPr>
              <a:tblGrid>
                <a:gridCol w="4419600"/>
              </a:tblGrid>
              <a:tr h="4313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</a:t>
                      </a:r>
                      <a:r>
                        <a:rPr b="1" lang="en" sz="1200" u="none" cap="none" strike="noStrik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html</a:t>
                      </a:r>
                      <a:r>
                        <a:rPr lang="en" sz="1200" u="none" cap="none" strike="noStrik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lang="en" sz="12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2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" sz="1200" u="none" cap="none" strike="noStrik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</a:t>
                      </a:r>
                      <a:r>
                        <a:rPr b="1" lang="en" sz="1200" u="none" cap="none" strike="noStrik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head</a:t>
                      </a:r>
                      <a:r>
                        <a:rPr lang="en" sz="1200" u="none" cap="none" strike="noStrik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lang="en" sz="12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2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</a:t>
                      </a:r>
                      <a:r>
                        <a:rPr lang="en" sz="1200" u="none" cap="none" strike="noStrik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</a:t>
                      </a:r>
                      <a:r>
                        <a:rPr b="1" lang="en" sz="1200" u="none" cap="none" strike="noStrik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title</a:t>
                      </a:r>
                      <a:r>
                        <a:rPr lang="en" sz="1200" u="none" cap="none" strike="noStrik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r>
                        <a:rPr lang="en" sz="12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CSS Sandbox</a:t>
                      </a:r>
                      <a:r>
                        <a:rPr lang="en" sz="1200" u="none" cap="none" strike="noStrik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&lt;/</a:t>
                      </a:r>
                      <a:r>
                        <a:rPr b="1" lang="en" sz="1200" u="none" cap="none" strike="noStrik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title</a:t>
                      </a:r>
                      <a:r>
                        <a:rPr lang="en" sz="1200" u="none" cap="none" strike="noStrik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lang="en" sz="12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" sz="12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2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</a:t>
                      </a:r>
                      <a:r>
                        <a:rPr lang="en" sz="1200" u="none" cap="none" strike="noStrik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</a:t>
                      </a:r>
                      <a:r>
                        <a:rPr b="1" lang="en" sz="1200" u="none" cap="none" strike="noStrik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style</a:t>
                      </a:r>
                      <a:r>
                        <a:rPr lang="en" sz="1200" u="none" cap="none" strike="noStrik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type=</a:t>
                      </a:r>
                      <a:r>
                        <a:rPr lang="en" sz="1200" u="none" cap="none" strike="noStrike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"text/css"</a:t>
                      </a:r>
                      <a:r>
                        <a:rPr lang="en" sz="1200" u="none" cap="none" strike="noStrik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lang="en" sz="12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" sz="12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2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</a:t>
                      </a:r>
                      <a:r>
                        <a:rPr lang="en" sz="1200" u="none" cap="none" strike="noStrike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</a:t>
                      </a:r>
                      <a:r>
                        <a:rPr lang="en" sz="12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{</a:t>
                      </a:r>
                      <a:br>
                        <a:rPr lang="en" sz="12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2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  </a:t>
                      </a:r>
                      <a:r>
                        <a:rPr lang="en" sz="1200" u="none" cap="none" strike="noStrike">
                          <a:solidFill>
                            <a:srgbClr val="FFFFAA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font-size</a:t>
                      </a:r>
                      <a:r>
                        <a:rPr lang="en" sz="12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r>
                        <a:rPr lang="en" sz="1200" u="none" cap="none" strike="noStrike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16px</a:t>
                      </a:r>
                      <a:r>
                        <a:rPr lang="en" sz="12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br>
                        <a:rPr lang="en" sz="12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2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  </a:t>
                      </a:r>
                      <a:r>
                        <a:rPr lang="en" sz="1200" u="none" cap="none" strike="noStrike">
                          <a:solidFill>
                            <a:srgbClr val="FFFFAA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color</a:t>
                      </a:r>
                      <a:r>
                        <a:rPr lang="en" sz="12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:blue;</a:t>
                      </a:r>
                      <a:br>
                        <a:rPr lang="en" sz="12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2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}</a:t>
                      </a:r>
                      <a:br>
                        <a:rPr lang="en" sz="12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" sz="12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2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</a:t>
                      </a:r>
                      <a:r>
                        <a:rPr lang="en" sz="1200" u="none" cap="none" strike="noStrik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&lt;/</a:t>
                      </a:r>
                      <a:r>
                        <a:rPr b="1" lang="en" sz="1200" u="none" cap="none" strike="noStrik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style</a:t>
                      </a:r>
                      <a:r>
                        <a:rPr lang="en" sz="1200" u="none" cap="none" strike="noStrik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lang="en" sz="12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" sz="12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2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" sz="1200" u="none" cap="none" strike="noStrik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&lt;/</a:t>
                      </a:r>
                      <a:r>
                        <a:rPr b="1" lang="en" sz="1200" u="none" cap="none" strike="noStrik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head</a:t>
                      </a:r>
                      <a:r>
                        <a:rPr lang="en" sz="1200" u="none" cap="none" strike="noStrik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lang="en" sz="12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2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" sz="1200" u="none" cap="none" strike="noStrik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</a:t>
                      </a:r>
                      <a:r>
                        <a:rPr b="1" lang="en" sz="1200" u="none" cap="none" strike="noStrik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body</a:t>
                      </a:r>
                      <a:r>
                        <a:rPr lang="en" sz="1200" u="none" cap="none" strike="noStrik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lang="en" sz="12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" sz="12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2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</a:t>
                      </a:r>
                      <a:r>
                        <a:rPr lang="en" sz="1200" u="none" cap="none" strike="noStrik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</a:t>
                      </a:r>
                      <a:r>
                        <a:rPr b="1" lang="en" sz="1200" u="none" cap="none" strike="noStrik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</a:t>
                      </a:r>
                      <a:r>
                        <a:rPr lang="en" sz="1200" u="none" cap="none" strike="noStrik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r>
                        <a:rPr lang="en" sz="12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Some text</a:t>
                      </a:r>
                      <a:r>
                        <a:rPr lang="en" sz="1200" u="none" cap="none" strike="noStrik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&lt;/</a:t>
                      </a:r>
                      <a:r>
                        <a:rPr b="1" lang="en" sz="1200" u="none" cap="none" strike="noStrik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</a:t>
                      </a:r>
                      <a:r>
                        <a:rPr lang="en" sz="1200" u="none" cap="none" strike="noStrik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lang="en" sz="12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" sz="12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2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" sz="1200" u="none" cap="none" strike="noStrik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&lt;/</a:t>
                      </a:r>
                      <a:r>
                        <a:rPr b="1" lang="en" sz="1200" u="none" cap="none" strike="noStrik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body</a:t>
                      </a:r>
                      <a:r>
                        <a:rPr lang="en" sz="1200" u="none" cap="none" strike="noStrik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lang="en" sz="12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200" u="none" cap="none" strike="noStrik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&lt;/</a:t>
                      </a:r>
                      <a:r>
                        <a:rPr b="1" lang="en" sz="1200" u="none" cap="none" strike="noStrik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html</a:t>
                      </a:r>
                      <a:r>
                        <a:rPr lang="en" sz="1200" u="none" cap="none" strike="noStrik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r>
                        <a:rPr lang="en" sz="12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</a:t>
                      </a:r>
                      <a:endParaRPr sz="1200" u="none" cap="none" strike="noStrike"/>
                    </a:p>
                  </a:txBody>
                  <a:tcPr marT="63500" marB="63500" marR="63500" marL="63500">
                    <a:solidFill>
                      <a:srgbClr val="33333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/>
          <p:nvPr/>
        </p:nvSpPr>
        <p:spPr>
          <a:xfrm>
            <a:off x="-543" y="389781"/>
            <a:ext cx="91440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36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External stylesheet</a:t>
            </a:r>
            <a:endParaRPr b="0" i="0" sz="36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47916"/>
              </a:lnSpc>
              <a:spcBef>
                <a:spcPts val="0"/>
              </a:spcBef>
              <a:spcAft>
                <a:spcPts val="0"/>
              </a:spcAft>
              <a:buClr>
                <a:srgbClr val="94E3FE"/>
              </a:buClr>
              <a:buSzPts val="3100"/>
              <a:buFont typeface="Montserrat"/>
              <a:buNone/>
            </a:pPr>
            <a:r>
              <a:t/>
            </a:r>
            <a:endParaRPr b="1" i="0" sz="31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108" name="Google Shape;108;p17"/>
          <p:cNvGraphicFramePr/>
          <p:nvPr/>
        </p:nvGraphicFramePr>
        <p:xfrm>
          <a:off x="5863525" y="175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{C0CE746B-B644-4252-9BFF-F13FDEE39914}</a:tableStyleId>
              </a:tblPr>
              <a:tblGrid>
                <a:gridCol w="2472550"/>
              </a:tblGrid>
              <a:tr h="12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</a:t>
                      </a:r>
                      <a:r>
                        <a:rPr lang="en" sz="12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{</a:t>
                      </a:r>
                      <a:br>
                        <a:rPr lang="en" sz="12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2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lang="en" sz="1200" u="none" cap="none" strike="noStrike">
                          <a:solidFill>
                            <a:srgbClr val="FFFFAA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font-size</a:t>
                      </a:r>
                      <a:r>
                        <a:rPr lang="en" sz="12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r>
                        <a:rPr lang="en" sz="1200" u="none" cap="none" strike="noStrike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16px</a:t>
                      </a:r>
                      <a:r>
                        <a:rPr lang="en" sz="12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br>
                        <a:rPr lang="en" sz="12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2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lang="en" sz="1200" u="none" cap="none" strike="noStrike">
                          <a:solidFill>
                            <a:srgbClr val="FFFFAA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color</a:t>
                      </a:r>
                      <a:r>
                        <a:rPr lang="en" sz="12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:blue;</a:t>
                      </a:r>
                      <a:br>
                        <a:rPr lang="en" sz="12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2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}</a:t>
                      </a:r>
                      <a:endParaRPr sz="1200" u="none" cap="none" strike="noStrike"/>
                    </a:p>
                  </a:txBody>
                  <a:tcPr marT="63500" marB="63500" marR="63500" marL="63500">
                    <a:solidFill>
                      <a:srgbClr val="33333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9" name="Google Shape;109;p17"/>
          <p:cNvGraphicFramePr/>
          <p:nvPr/>
        </p:nvGraphicFramePr>
        <p:xfrm>
          <a:off x="1091050" y="1225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{C0CE746B-B644-4252-9BFF-F13FDEE39914}</a:tableStyleId>
              </a:tblPr>
              <a:tblGrid>
                <a:gridCol w="4336225"/>
              </a:tblGrid>
              <a:tr h="12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&lt;html&gt;</a:t>
                      </a:r>
                      <a:br>
                        <a:rPr b="1" lang="en" sz="12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b="1" lang="en" sz="12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2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b="1" lang="en" sz="1200" u="none" cap="none" strike="noStrik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&lt;head&gt;</a:t>
                      </a:r>
                      <a:br>
                        <a:rPr b="1" lang="en" sz="12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2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</a:t>
                      </a:r>
                      <a:r>
                        <a:rPr b="1" lang="en" sz="1200" u="none" cap="none" strike="noStrik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&lt;title&gt;</a:t>
                      </a:r>
                      <a:r>
                        <a:rPr b="1" lang="en" sz="12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CSS Sandbox</a:t>
                      </a:r>
                      <a:r>
                        <a:rPr b="1" lang="en" sz="1200" u="none" cap="none" strike="noStrik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&lt;/title&gt;</a:t>
                      </a:r>
                      <a:br>
                        <a:rPr b="1" lang="en" sz="12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b="1" lang="en" sz="12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2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</a:t>
                      </a:r>
                      <a:r>
                        <a:rPr b="1" lang="en" sz="1200" u="none" cap="none" strike="noStrik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&lt;link rel=</a:t>
                      </a:r>
                      <a:r>
                        <a:rPr b="1" lang="en" sz="1200" u="none" cap="none" strike="noStrike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"stylesheet"</a:t>
                      </a:r>
                      <a:r>
                        <a:rPr b="1" lang="en" sz="1200" u="none" cap="none" strike="noStrik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type=</a:t>
                      </a:r>
                      <a:r>
                        <a:rPr b="1" lang="en" sz="1200" u="none" cap="none" strike="noStrike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"text/css"</a:t>
                      </a:r>
                      <a:r>
                        <a:rPr b="1" lang="en" sz="1200" u="none" cap="none" strike="noStrik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href=</a:t>
                      </a:r>
                      <a:r>
                        <a:rPr b="1" lang="en" sz="1200" u="none" cap="none" strike="noStrike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"style.css"</a:t>
                      </a:r>
                      <a:r>
                        <a:rPr b="1" lang="en" sz="1200" u="none" cap="none" strike="noStrik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b="1" lang="en" sz="12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b="1" lang="en" sz="12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2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b="1" lang="en" sz="1200" u="none" cap="none" strike="noStrik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&lt;/head&gt;</a:t>
                      </a:r>
                      <a:br>
                        <a:rPr b="1" lang="en" sz="12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b="1" lang="en" sz="12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2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b="1" lang="en" sz="1200" u="none" cap="none" strike="noStrik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&lt;body&gt;</a:t>
                      </a:r>
                      <a:br>
                        <a:rPr b="1" lang="en" sz="12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b="1" lang="en" sz="12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2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</a:t>
                      </a:r>
                      <a:r>
                        <a:rPr b="1" lang="en" sz="1200" u="none" cap="none" strike="noStrik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&lt;p&gt;</a:t>
                      </a:r>
                      <a:r>
                        <a:rPr b="1" lang="en" sz="12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Some text</a:t>
                      </a:r>
                      <a:r>
                        <a:rPr b="1" lang="en" sz="1200" u="none" cap="none" strike="noStrik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&lt;/p&gt;</a:t>
                      </a:r>
                      <a:br>
                        <a:rPr b="1" lang="en" sz="12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b="1" lang="en" sz="12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2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b="1" lang="en" sz="1200" u="none" cap="none" strike="noStrik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&lt;/body&gt;</a:t>
                      </a:r>
                      <a:br>
                        <a:rPr b="1" lang="en" sz="12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b="1" lang="en" sz="12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200" u="none" cap="none" strike="noStrik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&lt;/html&gt;</a:t>
                      </a:r>
                      <a:r>
                        <a:rPr b="1" lang="en" sz="12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 b="1" sz="1200" u="none" cap="none" strike="noStrike"/>
                    </a:p>
                  </a:txBody>
                  <a:tcPr marT="63500" marB="63500" marR="63500" marL="63500">
                    <a:solidFill>
                      <a:srgbClr val="333333"/>
                    </a:solidFill>
                  </a:tcPr>
                </a:tc>
              </a:tr>
            </a:tbl>
          </a:graphicData>
        </a:graphic>
      </p:graphicFrame>
      <p:sp>
        <p:nvSpPr>
          <p:cNvPr id="110" name="Google Shape;110;p17"/>
          <p:cNvSpPr txBox="1"/>
          <p:nvPr/>
        </p:nvSpPr>
        <p:spPr>
          <a:xfrm>
            <a:off x="1218300" y="778550"/>
            <a:ext cx="2531700" cy="3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800" u="none" cap="none" strike="noStrike">
                <a:solidFill>
                  <a:srgbClr val="26ADE4"/>
                </a:solidFill>
                <a:latin typeface="Montserrat"/>
                <a:ea typeface="Montserrat"/>
                <a:cs typeface="Montserrat"/>
                <a:sym typeface="Montserrat"/>
              </a:rPr>
              <a:t>index.html</a:t>
            </a:r>
            <a:endParaRPr b="1" i="0" sz="1800" u="none" cap="none" strike="noStrike">
              <a:solidFill>
                <a:srgbClr val="26ADE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7"/>
          <p:cNvSpPr txBox="1"/>
          <p:nvPr/>
        </p:nvSpPr>
        <p:spPr>
          <a:xfrm>
            <a:off x="5833950" y="1351175"/>
            <a:ext cx="2531700" cy="3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26ADE4"/>
                </a:solidFill>
                <a:latin typeface="Montserrat"/>
                <a:ea typeface="Montserrat"/>
                <a:cs typeface="Montserrat"/>
                <a:sym typeface="Montserrat"/>
              </a:rPr>
              <a:t>style.css</a:t>
            </a:r>
            <a:endParaRPr b="1" i="0" sz="1800" u="none" cap="none" strike="noStrike">
              <a:solidFill>
                <a:srgbClr val="26ADE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/>
          <p:nvPr/>
        </p:nvSpPr>
        <p:spPr>
          <a:xfrm>
            <a:off x="-543" y="694581"/>
            <a:ext cx="91440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36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Select an element</a:t>
            </a:r>
            <a:endParaRPr b="0" i="0" sz="36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47916"/>
              </a:lnSpc>
              <a:spcBef>
                <a:spcPts val="0"/>
              </a:spcBef>
              <a:spcAft>
                <a:spcPts val="0"/>
              </a:spcAft>
              <a:buClr>
                <a:srgbClr val="94E3FE"/>
              </a:buClr>
              <a:buSzPts val="3100"/>
              <a:buFont typeface="Montserrat"/>
              <a:buNone/>
            </a:pPr>
            <a:r>
              <a:t/>
            </a:r>
            <a:endParaRPr b="1" i="0" sz="31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7" name="Google Shape;117;p18"/>
          <p:cNvCxnSpPr/>
          <p:nvPr/>
        </p:nvCxnSpPr>
        <p:spPr>
          <a:xfrm flipH="1" rot="10800000">
            <a:off x="1701207" y="958658"/>
            <a:ext cx="5740500" cy="12900"/>
          </a:xfrm>
          <a:prstGeom prst="straightConnector1">
            <a:avLst/>
          </a:prstGeom>
          <a:noFill/>
          <a:ln cap="flat" cmpd="sng" w="25400">
            <a:solidFill>
              <a:srgbClr val="FFFFFF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118" name="Google Shape;118;p18"/>
          <p:cNvSpPr txBox="1"/>
          <p:nvPr/>
        </p:nvSpPr>
        <p:spPr>
          <a:xfrm>
            <a:off x="1472600" y="1077825"/>
            <a:ext cx="6568200" cy="19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You can select HTML Elements directly with your CSS.</a:t>
            </a:r>
            <a:endParaRPr b="1" i="0" sz="18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HTML</a:t>
            </a:r>
            <a:endParaRPr b="1" i="0" sz="18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26ADE4"/>
                </a:solidFill>
                <a:latin typeface="Montserrat"/>
                <a:ea typeface="Montserrat"/>
                <a:cs typeface="Montserrat"/>
                <a:sym typeface="Montserrat"/>
              </a:rPr>
              <a:t>&lt;p&gt;Hello World!&lt;/p&gt;</a:t>
            </a:r>
            <a:endParaRPr b="0" i="0" sz="1800" u="none" cap="none" strike="noStrike">
              <a:solidFill>
                <a:srgbClr val="26ADE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CSS</a:t>
            </a:r>
            <a:endParaRPr b="1" i="0" sz="18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26ADE4"/>
                </a:solidFill>
                <a:latin typeface="Montserrat"/>
                <a:ea typeface="Montserrat"/>
                <a:cs typeface="Montserrat"/>
                <a:sym typeface="Montserrat"/>
              </a:rPr>
              <a:t>p {</a:t>
            </a:r>
            <a:endParaRPr b="0" i="0" sz="1800" u="none" cap="none" strike="noStrike">
              <a:solidFill>
                <a:srgbClr val="26ADE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26ADE4"/>
                </a:solidFill>
                <a:latin typeface="Montserrat"/>
                <a:ea typeface="Montserrat"/>
                <a:cs typeface="Montserrat"/>
                <a:sym typeface="Montserrat"/>
              </a:rPr>
              <a:t>  font-size:18px;</a:t>
            </a:r>
            <a:endParaRPr b="0" i="0" sz="1800" u="none" cap="none" strike="noStrike">
              <a:solidFill>
                <a:srgbClr val="26ADE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26ADE4"/>
                </a:solidFill>
                <a:latin typeface="Montserrat"/>
                <a:ea typeface="Montserrat"/>
                <a:cs typeface="Montserrat"/>
                <a:sym typeface="Montserrat"/>
              </a:rPr>
              <a:t>  color: red;</a:t>
            </a:r>
            <a:endParaRPr b="0" i="0" sz="1800" u="none" cap="none" strike="noStrike">
              <a:solidFill>
                <a:srgbClr val="26ADE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26ADE4"/>
                </a:solidFill>
                <a:latin typeface="Montserrat"/>
                <a:ea typeface="Montserrat"/>
                <a:cs typeface="Montserrat"/>
                <a:sym typeface="Montserrat"/>
              </a:rPr>
              <a:t>}</a:t>
            </a:r>
            <a:endParaRPr b="0" i="0" sz="1800" u="none" cap="none" strike="noStrike">
              <a:solidFill>
                <a:srgbClr val="26ADE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Next week we will learn to select elements using IDs and Classes.</a:t>
            </a:r>
            <a:endParaRPr b="0" i="0" sz="18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/>
        </p:nvSpPr>
        <p:spPr>
          <a:xfrm>
            <a:off x="1890200" y="163425"/>
            <a:ext cx="70650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800" u="none" cap="none" strike="noStrike">
                <a:solidFill>
                  <a:srgbClr val="26ADE4"/>
                </a:solidFill>
                <a:latin typeface="Montserrat"/>
                <a:ea typeface="Montserrat"/>
                <a:cs typeface="Montserrat"/>
                <a:sym typeface="Montserrat"/>
              </a:rPr>
              <a:t>Select an HTML element through it’s tag</a:t>
            </a:r>
            <a:endParaRPr b="1" i="0" sz="1800" u="none" cap="none" strike="noStrike">
              <a:solidFill>
                <a:srgbClr val="26ADE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124" name="Google Shape;124;p19"/>
          <p:cNvGraphicFramePr/>
          <p:nvPr/>
        </p:nvGraphicFramePr>
        <p:xfrm>
          <a:off x="1791500" y="603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{C0CE746B-B644-4252-9BFF-F13FDEE39914}</a:tableStyleId>
              </a:tblPr>
              <a:tblGrid>
                <a:gridCol w="5255650"/>
              </a:tblGrid>
              <a:tr h="12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b="1" lang="en" sz="1400" u="none" cap="none" strike="noStrik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&lt;head&gt;</a:t>
                      </a:r>
                      <a:br>
                        <a:rPr b="1" lang="en" sz="14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4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</a:t>
                      </a:r>
                      <a:r>
                        <a:rPr b="1" lang="en" sz="1400" u="none" cap="none" strike="noStrik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&lt;title&gt;</a:t>
                      </a:r>
                      <a:r>
                        <a:rPr b="1" lang="en" sz="14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CSS Sandbox</a:t>
                      </a:r>
                      <a:r>
                        <a:rPr b="1" lang="en" sz="1400" u="none" cap="none" strike="noStrik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&lt;/title&gt;</a:t>
                      </a:r>
                      <a:br>
                        <a:rPr b="1" lang="en" sz="14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b="1" lang="en" sz="14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4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</a:t>
                      </a:r>
                      <a:r>
                        <a:rPr b="1" lang="en" sz="1400" u="none" cap="none" strike="noStrik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&lt;style type=</a:t>
                      </a:r>
                      <a:r>
                        <a:rPr b="1" lang="en" sz="1400" u="none" cap="none" strike="noStrike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"text/css"</a:t>
                      </a:r>
                      <a:r>
                        <a:rPr b="1" lang="en" sz="1400" u="none" cap="none" strike="noStrik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b="1" lang="en" sz="14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4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</a:t>
                      </a:r>
                      <a:r>
                        <a:rPr b="1" lang="en" sz="1400" u="none" cap="none" strike="noStrike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</a:t>
                      </a:r>
                      <a:r>
                        <a:rPr b="1" lang="en" sz="14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{</a:t>
                      </a:r>
                      <a:br>
                        <a:rPr b="1" lang="en" sz="14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4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  </a:t>
                      </a:r>
                      <a:r>
                        <a:rPr b="1" lang="en" sz="1400" u="none" cap="none" strike="noStrike">
                          <a:solidFill>
                            <a:srgbClr val="FFFFAA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font-size</a:t>
                      </a:r>
                      <a:r>
                        <a:rPr b="1" lang="en" sz="14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r>
                        <a:rPr b="1" lang="en" sz="1400" u="none" cap="none" strike="noStrike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16px</a:t>
                      </a:r>
                      <a:r>
                        <a:rPr b="1" lang="en" sz="14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br>
                        <a:rPr b="1" lang="en" sz="14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4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  </a:t>
                      </a:r>
                      <a:r>
                        <a:rPr b="1" lang="en" sz="1400" u="none" cap="none" strike="noStrike">
                          <a:solidFill>
                            <a:srgbClr val="FFFFAA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color</a:t>
                      </a:r>
                      <a:r>
                        <a:rPr b="1" lang="en" sz="14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:blue;</a:t>
                      </a:r>
                      <a:br>
                        <a:rPr b="1" lang="en" sz="14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4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}</a:t>
                      </a:r>
                      <a:br>
                        <a:rPr b="1" lang="en" sz="14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4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</a:t>
                      </a:r>
                      <a:r>
                        <a:rPr b="1" lang="en" sz="1400" u="none" cap="none" strike="noStrik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&lt;/style&gt;</a:t>
                      </a:r>
                      <a:br>
                        <a:rPr b="1" lang="en" sz="14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b="1" lang="en" sz="14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4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b="1" lang="en" sz="1400" u="none" cap="none" strike="noStrik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&lt;/head&gt;</a:t>
                      </a:r>
                      <a:br>
                        <a:rPr b="1" lang="en" sz="14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b="1" lang="en" sz="14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4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b="1" lang="en" sz="1400" u="none" cap="none" strike="noStrik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&lt;body&gt;</a:t>
                      </a:r>
                      <a:endParaRPr b="1" sz="1400" u="none" cap="none" strike="noStrike">
                        <a:solidFill>
                          <a:srgbClr val="62C8F3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br>
                        <a:rPr b="1" lang="en" sz="14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4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</a:t>
                      </a:r>
                      <a:r>
                        <a:rPr b="1" lang="en" sz="1400" u="none" cap="none" strike="noStrik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&lt;p&gt;</a:t>
                      </a:r>
                      <a:r>
                        <a:rPr b="1" lang="en" sz="14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Some text</a:t>
                      </a:r>
                      <a:r>
                        <a:rPr b="1" lang="en" sz="1400" u="none" cap="none" strike="noStrik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&lt;/p&gt;</a:t>
                      </a:r>
                      <a:br>
                        <a:rPr b="1" lang="en" sz="14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endParaRPr b="1" sz="1400" u="none" cap="none" strike="noStrike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b="1" lang="en" sz="1400" u="none" cap="none" strike="noStrik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&lt;/body&gt;</a:t>
                      </a:r>
                      <a:endParaRPr b="1" sz="1400" u="none" cap="none" strike="noStrike"/>
                    </a:p>
                  </a:txBody>
                  <a:tcPr marT="63500" marB="63500" marR="63500" marL="63500">
                    <a:solidFill>
                      <a:srgbClr val="33333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/>
        </p:nvSpPr>
        <p:spPr>
          <a:xfrm>
            <a:off x="1904750" y="59575"/>
            <a:ext cx="70650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800" u="none" cap="none" strike="noStrike">
                <a:solidFill>
                  <a:srgbClr val="26ADE4"/>
                </a:solidFill>
                <a:latin typeface="Montserrat"/>
                <a:ea typeface="Montserrat"/>
                <a:cs typeface="Montserrat"/>
                <a:sym typeface="Montserrat"/>
              </a:rPr>
              <a:t>Select an HTML element through it’s tag</a:t>
            </a:r>
            <a:endParaRPr b="1" i="0" sz="1800" u="none" cap="none" strike="noStrike">
              <a:solidFill>
                <a:srgbClr val="26ADE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130" name="Google Shape;130;p20"/>
          <p:cNvGraphicFramePr/>
          <p:nvPr/>
        </p:nvGraphicFramePr>
        <p:xfrm>
          <a:off x="1806050" y="499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{C0CE746B-B644-4252-9BFF-F13FDEE39914}</a:tableStyleId>
              </a:tblPr>
              <a:tblGrid>
                <a:gridCol w="5417200"/>
              </a:tblGrid>
              <a:tr h="12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b="1" lang="en" sz="1400" u="none" cap="none" strike="noStrik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&lt;head&gt;</a:t>
                      </a:r>
                      <a:br>
                        <a:rPr b="1" lang="en" sz="14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4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</a:t>
                      </a:r>
                      <a:r>
                        <a:rPr b="1" lang="en" sz="1400" u="none" cap="none" strike="noStrik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&lt;title&gt;</a:t>
                      </a:r>
                      <a:r>
                        <a:rPr b="1" lang="en" sz="14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CSS Sandbox</a:t>
                      </a:r>
                      <a:r>
                        <a:rPr b="1" lang="en" sz="1400" u="none" cap="none" strike="noStrik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&lt;/title&gt;</a:t>
                      </a:r>
                      <a:br>
                        <a:rPr b="1" lang="en" sz="14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b="1" lang="en" sz="14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4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</a:t>
                      </a:r>
                      <a:r>
                        <a:rPr b="1" lang="en" sz="1400" u="none" cap="none" strike="noStrik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&lt;style type=</a:t>
                      </a:r>
                      <a:r>
                        <a:rPr b="1" lang="en" sz="1400" u="none" cap="none" strike="noStrike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"text/css"</a:t>
                      </a:r>
                      <a:r>
                        <a:rPr b="1" lang="en" sz="1400" u="none" cap="none" strike="noStrik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b="1" lang="en" sz="14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4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</a:t>
                      </a:r>
                      <a:r>
                        <a:rPr b="1" lang="en" sz="1400" u="none" cap="none" strike="noStrike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div</a:t>
                      </a:r>
                      <a:r>
                        <a:rPr b="1" lang="en" sz="14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{</a:t>
                      </a:r>
                      <a:br>
                        <a:rPr b="1" lang="en" sz="14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4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  </a:t>
                      </a:r>
                      <a:r>
                        <a:rPr b="1" lang="en" sz="1400" u="none" cap="none" strike="noStrike">
                          <a:solidFill>
                            <a:srgbClr val="FFFFAA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color</a:t>
                      </a:r>
                      <a:r>
                        <a:rPr b="1" lang="en" sz="14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r>
                        <a:rPr b="1" lang="en" sz="1400" u="none" cap="none" strike="noStrike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blue</a:t>
                      </a:r>
                      <a:r>
                        <a:rPr b="1" lang="en" sz="14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br>
                        <a:rPr b="1" lang="en" sz="14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4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  </a:t>
                      </a:r>
                      <a:r>
                        <a:rPr b="1" lang="en" sz="1400" u="none" cap="none" strike="noStrike">
                          <a:solidFill>
                            <a:srgbClr val="FFFFAA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background-color</a:t>
                      </a:r>
                      <a:r>
                        <a:rPr b="1" lang="en" sz="14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:grey;</a:t>
                      </a:r>
                      <a:br>
                        <a:rPr b="1" lang="en" sz="14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4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}</a:t>
                      </a:r>
                      <a:br>
                        <a:rPr b="1" lang="en" sz="14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4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</a:t>
                      </a:r>
                      <a:r>
                        <a:rPr b="1" lang="en" sz="1400" u="none" cap="none" strike="noStrik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&lt;/style&gt;</a:t>
                      </a:r>
                      <a:br>
                        <a:rPr b="1" lang="en" sz="14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b="1" lang="en" sz="14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4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b="1" lang="en" sz="1400" u="none" cap="none" strike="noStrik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&lt;/head&gt;</a:t>
                      </a:r>
                      <a:br>
                        <a:rPr b="1" lang="en" sz="14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b="1" lang="en" sz="14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4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b="1" lang="en" sz="1400" u="none" cap="none" strike="noStrik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&lt;body&gt;</a:t>
                      </a:r>
                      <a:endParaRPr b="1" sz="1400" u="none" cap="none" strike="noStrike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1" sz="1400" u="none" cap="none" strike="noStrike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</a:t>
                      </a:r>
                      <a:r>
                        <a:rPr b="1" lang="en" sz="1400" u="none" cap="none" strike="noStrik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&lt;div&gt;</a:t>
                      </a:r>
                      <a:r>
                        <a:rPr b="1" lang="en" sz="14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Hello World!</a:t>
                      </a:r>
                      <a:r>
                        <a:rPr b="1" lang="en" sz="1400" u="none" cap="none" strike="noStrik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&lt;/div&gt;</a:t>
                      </a:r>
                      <a:br>
                        <a:rPr b="1" lang="en" sz="14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endParaRPr b="1" sz="1400" u="none" cap="none" strike="noStrike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b="1" lang="en" sz="1400" u="none" cap="none" strike="noStrik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&lt;/body&gt;</a:t>
                      </a:r>
                      <a:endParaRPr b="1" sz="1400" u="none" cap="none" strike="noStrike"/>
                    </a:p>
                  </a:txBody>
                  <a:tcPr marT="63500" marB="63500" marR="63500" marL="63500">
                    <a:solidFill>
                      <a:srgbClr val="33333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/>
        </p:nvSpPr>
        <p:spPr>
          <a:xfrm>
            <a:off x="1966400" y="163425"/>
            <a:ext cx="70650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800" u="none" cap="none" strike="noStrike">
                <a:solidFill>
                  <a:srgbClr val="26ADE4"/>
                </a:solidFill>
                <a:latin typeface="Montserrat"/>
                <a:ea typeface="Montserrat"/>
                <a:cs typeface="Montserrat"/>
                <a:sym typeface="Montserrat"/>
              </a:rPr>
              <a:t>Select an HTML element through it’s tag</a:t>
            </a:r>
            <a:endParaRPr b="1" i="0" sz="1800" u="none" cap="none" strike="noStrike">
              <a:solidFill>
                <a:srgbClr val="26ADE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136" name="Google Shape;136;p21"/>
          <p:cNvGraphicFramePr/>
          <p:nvPr/>
        </p:nvGraphicFramePr>
        <p:xfrm>
          <a:off x="2020100" y="679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{C0CE746B-B644-4252-9BFF-F13FDEE39914}</a:tableStyleId>
              </a:tblPr>
              <a:tblGrid>
                <a:gridCol w="5158725"/>
              </a:tblGrid>
              <a:tr h="12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b="1" lang="en" sz="1200" u="none" cap="none" strike="noStrik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&lt;head&gt;</a:t>
                      </a:r>
                      <a:br>
                        <a:rPr b="1" lang="en" sz="12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2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</a:t>
                      </a:r>
                      <a:r>
                        <a:rPr b="1" lang="en" sz="1200" u="none" cap="none" strike="noStrik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&lt;title&gt;</a:t>
                      </a:r>
                      <a:r>
                        <a:rPr b="1" lang="en" sz="12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CSS Sandbox</a:t>
                      </a:r>
                      <a:r>
                        <a:rPr b="1" lang="en" sz="1200" u="none" cap="none" strike="noStrik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&lt;/title&gt;</a:t>
                      </a:r>
                      <a:br>
                        <a:rPr b="1" lang="en" sz="12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b="1" lang="en" sz="12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2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</a:t>
                      </a:r>
                      <a:r>
                        <a:rPr b="1" lang="en" sz="1200" u="none" cap="none" strike="noStrik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&lt;style type=</a:t>
                      </a:r>
                      <a:r>
                        <a:rPr b="1" lang="en" sz="1200" u="none" cap="none" strike="noStrike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"text/css"</a:t>
                      </a:r>
                      <a:r>
                        <a:rPr b="1" lang="en" sz="1200" u="none" cap="none" strike="noStrik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b="1" lang="en" sz="12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2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</a:t>
                      </a:r>
                      <a:r>
                        <a:rPr b="1" lang="en" sz="1200" u="none" cap="none" strike="noStrike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h1</a:t>
                      </a:r>
                      <a:r>
                        <a:rPr b="1" lang="en" sz="12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{</a:t>
                      </a:r>
                      <a:br>
                        <a:rPr b="1" lang="en" sz="12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2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  </a:t>
                      </a:r>
                      <a:r>
                        <a:rPr b="1" lang="en" sz="1200" u="none" cap="none" strike="noStrike">
                          <a:solidFill>
                            <a:srgbClr val="FFFFAA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font-size</a:t>
                      </a:r>
                      <a:r>
                        <a:rPr b="1" lang="en" sz="12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r>
                        <a:rPr b="1" lang="en" sz="1200" u="none" cap="none" strike="noStrike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36px</a:t>
                      </a:r>
                      <a:r>
                        <a:rPr b="1" lang="en" sz="12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br>
                        <a:rPr b="1" lang="en" sz="12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2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  </a:t>
                      </a:r>
                      <a:r>
                        <a:rPr b="1" lang="en" sz="1200" u="none" cap="none" strike="noStrike">
                          <a:solidFill>
                            <a:srgbClr val="FFFFAA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color</a:t>
                      </a:r>
                      <a:r>
                        <a:rPr b="1" lang="en" sz="12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:purple;</a:t>
                      </a:r>
                      <a:br>
                        <a:rPr b="1" lang="en" sz="12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2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}</a:t>
                      </a:r>
                      <a:br>
                        <a:rPr b="1" lang="en" sz="12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2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</a:t>
                      </a:r>
                      <a:r>
                        <a:rPr b="1" lang="en" sz="1200" u="none" cap="none" strike="noStrik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&lt;/style&gt;</a:t>
                      </a:r>
                      <a:br>
                        <a:rPr b="1" lang="en" sz="12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b="1" lang="en" sz="12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2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b="1" lang="en" sz="1200" u="none" cap="none" strike="noStrik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&lt;/head&gt;</a:t>
                      </a:r>
                      <a:br>
                        <a:rPr b="1" lang="en" sz="12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b="1" lang="en" sz="12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2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b="1" lang="en" sz="1200" u="none" cap="none" strike="noStrik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&lt;body&gt;</a:t>
                      </a:r>
                      <a:br>
                        <a:rPr b="1" lang="en" sz="12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endParaRPr b="1" sz="1200" u="none" cap="none" strike="noStrike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</a:t>
                      </a:r>
                      <a:r>
                        <a:rPr b="1" lang="en" sz="1200" u="none" cap="none" strike="noStrik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&lt;div&gt;</a:t>
                      </a:r>
                      <a:br>
                        <a:rPr b="1" lang="en" sz="12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2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</a:t>
                      </a:r>
                      <a:r>
                        <a:rPr b="1" lang="en" sz="1200" u="none" cap="none" strike="noStrik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&lt;h1&gt;</a:t>
                      </a:r>
                      <a:r>
                        <a:rPr b="1" lang="en" sz="12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Hello World!</a:t>
                      </a:r>
                      <a:r>
                        <a:rPr b="1" lang="en" sz="1200" u="none" cap="none" strike="noStrik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&lt;/h1&gt;</a:t>
                      </a:r>
                      <a:br>
                        <a:rPr b="1" lang="en" sz="12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2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</a:t>
                      </a:r>
                      <a:r>
                        <a:rPr b="1" lang="en" sz="1200" u="none" cap="none" strike="noStrik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&lt;/div&gt;</a:t>
                      </a:r>
                      <a:endParaRPr b="1" sz="1200" u="none" cap="none" strike="noStrike">
                        <a:solidFill>
                          <a:srgbClr val="62C8F3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br>
                        <a:rPr b="1" lang="en" sz="12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2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b="1" lang="en" sz="1200" u="none" cap="none" strike="noStrik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&lt;/body&gt;</a:t>
                      </a:r>
                      <a:endParaRPr b="1" sz="1200" u="none" cap="none" strike="noStrike"/>
                    </a:p>
                  </a:txBody>
                  <a:tcPr marT="63500" marB="63500" marR="63500" marL="63500">
                    <a:solidFill>
                      <a:srgbClr val="33333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1" name="Google Shape;141;p22"/>
          <p:cNvGraphicFramePr/>
          <p:nvPr/>
        </p:nvGraphicFramePr>
        <p:xfrm>
          <a:off x="2573975" y="76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{C0CE746B-B644-4252-9BFF-F13FDEE39914}</a:tableStyleId>
              </a:tblPr>
              <a:tblGrid>
                <a:gridCol w="3952450"/>
              </a:tblGrid>
              <a:tr h="5058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b="1" lang="en" sz="1200" u="none" cap="none" strike="noStrik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&lt;head&gt;</a:t>
                      </a:r>
                      <a:br>
                        <a:rPr b="1" lang="en" sz="12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2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</a:t>
                      </a:r>
                      <a:r>
                        <a:rPr b="1" lang="en" sz="1200" u="none" cap="none" strike="noStrik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&lt;title&gt;</a:t>
                      </a:r>
                      <a:r>
                        <a:rPr b="1" lang="en" sz="12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CSS Sandbox</a:t>
                      </a:r>
                      <a:r>
                        <a:rPr b="1" lang="en" sz="1200" u="none" cap="none" strike="noStrik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&lt;/title&gt;</a:t>
                      </a:r>
                      <a:br>
                        <a:rPr b="1" lang="en" sz="12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b="1" lang="en" sz="12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2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</a:t>
                      </a:r>
                      <a:r>
                        <a:rPr b="1" lang="en" sz="1200" u="none" cap="none" strike="noStrik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&lt;style type=</a:t>
                      </a:r>
                      <a:r>
                        <a:rPr b="1" lang="en" sz="1200" u="none" cap="none" strike="noStrike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"text/css"</a:t>
                      </a:r>
                      <a:r>
                        <a:rPr b="1" lang="en" sz="1200" u="none" cap="none" strike="noStrik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endParaRPr b="1" sz="1200" u="none" cap="none" strike="noStrike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200" u="none" cap="none" strike="noStrike">
                          <a:solidFill>
                            <a:schemeClr val="lt1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</a:t>
                      </a:r>
                      <a:r>
                        <a:rPr b="1" lang="en" sz="1200" u="none" cap="none" strike="noStrike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h1</a:t>
                      </a:r>
                      <a:r>
                        <a:rPr b="1" lang="en" sz="1200" u="none" cap="none" strike="noStrike">
                          <a:solidFill>
                            <a:schemeClr val="lt1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{</a:t>
                      </a:r>
                      <a:br>
                        <a:rPr b="1" lang="en" sz="1200" u="none" cap="none" strike="noStrike">
                          <a:solidFill>
                            <a:schemeClr val="lt1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200" u="none" cap="none" strike="noStrike">
                          <a:solidFill>
                            <a:schemeClr val="lt1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  </a:t>
                      </a:r>
                      <a:r>
                        <a:rPr b="1" lang="en" sz="1200" u="none" cap="none" strike="noStrike">
                          <a:solidFill>
                            <a:srgbClr val="FFFFAA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font-size</a:t>
                      </a:r>
                      <a:r>
                        <a:rPr b="1" lang="en" sz="1200" u="none" cap="none" strike="noStrike">
                          <a:solidFill>
                            <a:schemeClr val="lt1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r>
                        <a:rPr b="1" lang="en" sz="1200" u="none" cap="none" strike="noStrike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24px</a:t>
                      </a:r>
                      <a:r>
                        <a:rPr b="1" lang="en" sz="1200" u="none" cap="none" strike="noStrike">
                          <a:solidFill>
                            <a:schemeClr val="lt1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br>
                        <a:rPr b="1" lang="en" sz="1200" u="none" cap="none" strike="noStrike">
                          <a:solidFill>
                            <a:schemeClr val="lt1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200" u="none" cap="none" strike="noStrike">
                          <a:solidFill>
                            <a:schemeClr val="lt1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  </a:t>
                      </a:r>
                      <a:r>
                        <a:rPr b="1" lang="en" sz="1200" u="none" cap="none" strike="noStrike">
                          <a:solidFill>
                            <a:srgbClr val="FFFFAA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color</a:t>
                      </a:r>
                      <a:r>
                        <a:rPr b="1" lang="en" sz="1200" u="none" cap="none" strike="noStrike">
                          <a:solidFill>
                            <a:schemeClr val="lt1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:green;</a:t>
                      </a:r>
                      <a:br>
                        <a:rPr b="1" lang="en" sz="1200" u="none" cap="none" strike="noStrike">
                          <a:solidFill>
                            <a:schemeClr val="lt1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200" u="none" cap="none" strike="noStrike">
                          <a:solidFill>
                            <a:schemeClr val="lt1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}</a:t>
                      </a:r>
                      <a:endParaRPr b="1" sz="1200" u="none" cap="none" strike="noStrike">
                        <a:solidFill>
                          <a:schemeClr val="lt1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br>
                        <a:rPr b="1" lang="en" sz="12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2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</a:t>
                      </a:r>
                      <a:r>
                        <a:rPr b="1" lang="en" sz="1200" u="none" cap="none" strike="noStrike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</a:t>
                      </a:r>
                      <a:r>
                        <a:rPr b="1" lang="en" sz="12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{</a:t>
                      </a:r>
                      <a:br>
                        <a:rPr b="1" lang="en" sz="12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2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  </a:t>
                      </a:r>
                      <a:r>
                        <a:rPr b="1" lang="en" sz="1200" u="none" cap="none" strike="noStrike">
                          <a:solidFill>
                            <a:srgbClr val="FFFFAA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font-size</a:t>
                      </a:r>
                      <a:r>
                        <a:rPr b="1" lang="en" sz="12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r>
                        <a:rPr b="1" lang="en" sz="1200" u="none" cap="none" strike="noStrike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12px</a:t>
                      </a:r>
                      <a:r>
                        <a:rPr b="1" lang="en" sz="12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br>
                        <a:rPr b="1" lang="en" sz="12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2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  </a:t>
                      </a:r>
                      <a:r>
                        <a:rPr b="1" lang="en" sz="1200" u="none" cap="none" strike="noStrike">
                          <a:solidFill>
                            <a:srgbClr val="FFFFAA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color</a:t>
                      </a:r>
                      <a:r>
                        <a:rPr b="1" lang="en" sz="12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:blue;</a:t>
                      </a:r>
                      <a:br>
                        <a:rPr b="1" lang="en" sz="12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2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}</a:t>
                      </a:r>
                      <a:br>
                        <a:rPr b="1" lang="en" sz="12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2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</a:t>
                      </a:r>
                      <a:r>
                        <a:rPr b="1" lang="en" sz="1200" u="none" cap="none" strike="noStrik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&lt;/style&gt;</a:t>
                      </a:r>
                      <a:br>
                        <a:rPr b="1" lang="en" sz="12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b="1" lang="en" sz="12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2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b="1" lang="en" sz="1200" u="none" cap="none" strike="noStrik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&lt;/head&gt;</a:t>
                      </a:r>
                      <a:br>
                        <a:rPr b="1" lang="en" sz="12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b="1" lang="en" sz="12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2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b="1" lang="en" sz="1200" u="none" cap="none" strike="noStrik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&lt;body&gt;</a:t>
                      </a:r>
                      <a:br>
                        <a:rPr b="1" lang="en" sz="12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200" u="none" cap="none" strike="noStrike">
                          <a:solidFill>
                            <a:schemeClr val="lt1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 b="1" sz="1200" u="none" cap="none" strike="noStrike">
                        <a:solidFill>
                          <a:schemeClr val="lt1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 u="none" cap="none" strike="noStrike">
                          <a:solidFill>
                            <a:schemeClr val="lt1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</a:t>
                      </a:r>
                      <a:r>
                        <a:rPr b="1" lang="en" sz="1200" u="none" cap="none" strike="noStrik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&lt;h1&gt;</a:t>
                      </a:r>
                      <a:r>
                        <a:rPr b="1" lang="en" sz="1200" u="none" cap="none" strike="noStrike">
                          <a:solidFill>
                            <a:schemeClr val="lt1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 Hedline</a:t>
                      </a:r>
                      <a:r>
                        <a:rPr b="1" lang="en" sz="1200" u="none" cap="none" strike="noStrik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&lt;/h1&gt;</a:t>
                      </a:r>
                      <a:br>
                        <a:rPr b="1" lang="en" sz="12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200" u="none" cap="none" strike="noStrik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&lt;p&gt;</a:t>
                      </a:r>
                      <a:r>
                        <a:rPr b="1" lang="en" sz="1200" u="none" cap="none" strike="noStrike">
                          <a:solidFill>
                            <a:schemeClr val="lt1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Some text</a:t>
                      </a:r>
                      <a:r>
                        <a:rPr b="1" lang="en" sz="1200" u="none" cap="none" strike="noStrik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&lt;/p&gt;</a:t>
                      </a:r>
                      <a:endParaRPr b="1" sz="1200" u="none" cap="none" strike="noStrike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b="1" lang="en" sz="1200" u="none" cap="none" strike="noStrik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&lt;/body&gt;</a:t>
                      </a:r>
                      <a:endParaRPr b="1" sz="1200" u="none" cap="none" strike="noStrike"/>
                    </a:p>
                  </a:txBody>
                  <a:tcPr marT="63500" marB="63500" marR="63500" marL="63500">
                    <a:solidFill>
                      <a:srgbClr val="33333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"/>
          <p:cNvSpPr/>
          <p:nvPr/>
        </p:nvSpPr>
        <p:spPr>
          <a:xfrm>
            <a:off x="-543" y="1761381"/>
            <a:ext cx="91440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47916"/>
              </a:lnSpc>
              <a:spcBef>
                <a:spcPts val="0"/>
              </a:spcBef>
              <a:spcAft>
                <a:spcPts val="0"/>
              </a:spcAft>
              <a:buClr>
                <a:srgbClr val="94E3FE"/>
              </a:buClr>
              <a:buSzPts val="3100"/>
              <a:buFont typeface="Montserrat"/>
              <a:buNone/>
            </a:pPr>
            <a:r>
              <a:rPr b="1" i="0" lang="en" sz="3000" u="sng" cap="none" strike="noStrike">
                <a:solidFill>
                  <a:srgbClr val="26ADE4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W3Schools</a:t>
            </a:r>
            <a:endParaRPr b="0" i="0" sz="3000" u="none" cap="none" strike="noStrike">
              <a:solidFill>
                <a:srgbClr val="26ADE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2"/>
          <p:cNvSpPr/>
          <p:nvPr/>
        </p:nvSpPr>
        <p:spPr>
          <a:xfrm>
            <a:off x="-543" y="3333756"/>
            <a:ext cx="91440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47916"/>
              </a:lnSpc>
              <a:spcBef>
                <a:spcPts val="0"/>
              </a:spcBef>
              <a:spcAft>
                <a:spcPts val="0"/>
              </a:spcAft>
              <a:buClr>
                <a:srgbClr val="94E3FE"/>
              </a:buClr>
              <a:buSzPts val="3100"/>
              <a:buFont typeface="Montserrat"/>
              <a:buNone/>
            </a:pPr>
            <a:r>
              <a:rPr b="1" lang="en" sz="30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4"/>
              </a:rPr>
              <a:t>W3C</a:t>
            </a:r>
            <a:endParaRPr b="0" i="0" sz="3000" u="none" cap="none" strike="noStrike">
              <a:solidFill>
                <a:srgbClr val="26ADE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2"/>
          <p:cNvSpPr/>
          <p:nvPr/>
        </p:nvSpPr>
        <p:spPr>
          <a:xfrm>
            <a:off x="-543" y="923181"/>
            <a:ext cx="91440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3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CSS Reference</a:t>
            </a:r>
            <a:endParaRPr b="1" i="0" sz="36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36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2" name="Google Shape;22;p2"/>
          <p:cNvCxnSpPr/>
          <p:nvPr/>
        </p:nvCxnSpPr>
        <p:spPr>
          <a:xfrm flipH="1" rot="10800000">
            <a:off x="1701207" y="1187258"/>
            <a:ext cx="5740500" cy="12900"/>
          </a:xfrm>
          <a:prstGeom prst="straightConnector1">
            <a:avLst/>
          </a:prstGeom>
          <a:noFill/>
          <a:ln cap="flat" cmpd="sng" w="25400">
            <a:solidFill>
              <a:srgbClr val="FFFFFF"/>
            </a:solidFill>
            <a:prstDash val="solid"/>
            <a:miter lim="4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60776024e8_0_0"/>
          <p:cNvSpPr txBox="1"/>
          <p:nvPr/>
        </p:nvSpPr>
        <p:spPr>
          <a:xfrm>
            <a:off x="1904750" y="59575"/>
            <a:ext cx="70650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800" u="none" cap="none" strike="noStrike">
                <a:solidFill>
                  <a:srgbClr val="26ADE4"/>
                </a:solidFill>
                <a:latin typeface="Montserrat"/>
                <a:ea typeface="Montserrat"/>
                <a:cs typeface="Montserrat"/>
                <a:sym typeface="Montserrat"/>
              </a:rPr>
              <a:t>Select an HTML element through it’s </a:t>
            </a:r>
            <a:r>
              <a:rPr b="1" lang="en" sz="1800">
                <a:solidFill>
                  <a:srgbClr val="26ADE4"/>
                </a:solidFill>
                <a:latin typeface="Montserrat"/>
                <a:ea typeface="Montserrat"/>
                <a:cs typeface="Montserrat"/>
                <a:sym typeface="Montserrat"/>
              </a:rPr>
              <a:t>class</a:t>
            </a:r>
            <a:endParaRPr b="1" i="0" sz="1800" u="none" cap="none" strike="noStrike">
              <a:solidFill>
                <a:srgbClr val="26ADE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147" name="Google Shape;147;g60776024e8_0_0"/>
          <p:cNvGraphicFramePr/>
          <p:nvPr/>
        </p:nvGraphicFramePr>
        <p:xfrm>
          <a:off x="1806050" y="499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{C0CE746B-B644-4252-9BFF-F13FDEE39914}</a:tableStyleId>
              </a:tblPr>
              <a:tblGrid>
                <a:gridCol w="5417200"/>
              </a:tblGrid>
              <a:tr h="12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b="1" lang="en" sz="1400" u="none" cap="none" strike="noStrik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&lt;head&gt;</a:t>
                      </a:r>
                      <a:br>
                        <a:rPr b="1" lang="en" sz="14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4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</a:t>
                      </a:r>
                      <a:r>
                        <a:rPr b="1" lang="en" sz="1400" u="none" cap="none" strike="noStrik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&lt;title&gt;</a:t>
                      </a:r>
                      <a:r>
                        <a:rPr b="1" lang="en" sz="14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CSS Sandbox</a:t>
                      </a:r>
                      <a:r>
                        <a:rPr b="1" lang="en" sz="1400" u="none" cap="none" strike="noStrik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&lt;/title&gt;</a:t>
                      </a:r>
                      <a:br>
                        <a:rPr b="1" lang="en" sz="14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b="1" lang="en" sz="14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4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</a:t>
                      </a:r>
                      <a:r>
                        <a:rPr b="1" lang="en" sz="1400" u="none" cap="none" strike="noStrik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&lt;style type=</a:t>
                      </a:r>
                      <a:r>
                        <a:rPr b="1" lang="en" sz="1400" u="none" cap="none" strike="noStrike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"text/css"</a:t>
                      </a:r>
                      <a:r>
                        <a:rPr b="1" lang="en" sz="1400" u="none" cap="none" strike="noStrik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b="1" lang="en" sz="14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4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</a:t>
                      </a:r>
                      <a:r>
                        <a:rPr b="1" lang="en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.name</a:t>
                      </a:r>
                      <a:r>
                        <a:rPr b="1" lang="en" sz="14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{</a:t>
                      </a:r>
                      <a:br>
                        <a:rPr b="1" lang="en" sz="14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4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  </a:t>
                      </a:r>
                      <a:r>
                        <a:rPr b="1" lang="en" sz="1400" u="none" cap="none" strike="noStrike">
                          <a:solidFill>
                            <a:srgbClr val="FFFFAA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color</a:t>
                      </a:r>
                      <a:r>
                        <a:rPr b="1" lang="en" sz="14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r>
                        <a:rPr b="1" lang="en" sz="1400" u="none" cap="none" strike="noStrike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blue</a:t>
                      </a:r>
                      <a:r>
                        <a:rPr b="1" lang="en" sz="14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br>
                        <a:rPr b="1" lang="en" sz="14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4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  </a:t>
                      </a:r>
                      <a:r>
                        <a:rPr b="1" lang="en" sz="1400" u="none" cap="none" strike="noStrike">
                          <a:solidFill>
                            <a:srgbClr val="FFFFAA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background-color</a:t>
                      </a:r>
                      <a:r>
                        <a:rPr b="1" lang="en" sz="14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:grey;</a:t>
                      </a:r>
                      <a:br>
                        <a:rPr b="1" lang="en" sz="14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4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}</a:t>
                      </a:r>
                      <a:br>
                        <a:rPr b="1" lang="en" sz="14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4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</a:t>
                      </a:r>
                      <a:r>
                        <a:rPr b="1" lang="en" sz="1400" u="none" cap="none" strike="noStrik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&lt;/style&gt;</a:t>
                      </a:r>
                      <a:br>
                        <a:rPr b="1" lang="en" sz="14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b="1" lang="en" sz="14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4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b="1" lang="en" sz="1400" u="none" cap="none" strike="noStrik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&lt;/head&gt;</a:t>
                      </a:r>
                      <a:br>
                        <a:rPr b="1" lang="en" sz="14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b="1" lang="en" sz="14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4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b="1" lang="en" sz="1400" u="none" cap="none" strike="noStrik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&lt;body&gt;</a:t>
                      </a:r>
                      <a:endParaRPr b="1" sz="1400" u="none" cap="none" strike="noStrike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1" sz="1400" u="none" cap="none" strike="noStrike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</a:t>
                      </a:r>
                      <a:r>
                        <a:rPr b="1" lang="en" sz="1400" u="none" cap="none" strike="noStrik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&lt;div class=</a:t>
                      </a:r>
                      <a:r>
                        <a:rPr b="1" lang="en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”name”</a:t>
                      </a:r>
                      <a:r>
                        <a:rPr b="1" lang="en" sz="1400" u="none" cap="none" strike="noStrik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r>
                        <a:rPr b="1"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Brittany</a:t>
                      </a:r>
                      <a:r>
                        <a:rPr b="1" lang="en" sz="14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!</a:t>
                      </a:r>
                      <a:r>
                        <a:rPr b="1" lang="en" sz="1400" u="none" cap="none" strike="noStrik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&lt;/div&gt;</a:t>
                      </a:r>
                      <a:br>
                        <a:rPr b="1" lang="en" sz="14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endParaRPr b="1" sz="1400" u="none" cap="none" strike="noStrike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b="1" lang="en" sz="1400" u="none" cap="none" strike="noStrik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&lt;/body&gt;</a:t>
                      </a:r>
                      <a:endParaRPr b="1" sz="1400" u="none" cap="none" strike="noStrike"/>
                    </a:p>
                  </a:txBody>
                  <a:tcPr marT="63500" marB="63500" marR="63500" marL="63500">
                    <a:solidFill>
                      <a:srgbClr val="33333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60776024e8_0_22"/>
          <p:cNvSpPr txBox="1"/>
          <p:nvPr/>
        </p:nvSpPr>
        <p:spPr>
          <a:xfrm>
            <a:off x="1904750" y="59575"/>
            <a:ext cx="70650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" sz="1800">
                <a:solidFill>
                  <a:srgbClr val="26ADE4"/>
                </a:solidFill>
                <a:latin typeface="Montserrat"/>
                <a:ea typeface="Montserrat"/>
                <a:cs typeface="Montserrat"/>
                <a:sym typeface="Montserrat"/>
              </a:rPr>
              <a:t>Multiple classes</a:t>
            </a:r>
            <a:endParaRPr b="0" i="0" sz="18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153" name="Google Shape;153;g60776024e8_0_22"/>
          <p:cNvGraphicFramePr/>
          <p:nvPr/>
        </p:nvGraphicFramePr>
        <p:xfrm>
          <a:off x="1806050" y="499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{C0CE746B-B644-4252-9BFF-F13FDEE39914}</a:tableStyleId>
              </a:tblPr>
              <a:tblGrid>
                <a:gridCol w="5417200"/>
              </a:tblGrid>
              <a:tr h="12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b="1" lang="en" sz="1400" u="none" cap="none" strike="noStrik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&lt;head&gt;</a:t>
                      </a:r>
                      <a:br>
                        <a:rPr b="1" lang="en" sz="14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4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</a:t>
                      </a:r>
                      <a:r>
                        <a:rPr b="1" lang="en" sz="1400" u="none" cap="none" strike="noStrik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&lt;title&gt;</a:t>
                      </a:r>
                      <a:r>
                        <a:rPr b="1" lang="en" sz="14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CSS Sandbox</a:t>
                      </a:r>
                      <a:r>
                        <a:rPr b="1" lang="en" sz="1400" u="none" cap="none" strike="noStrik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&lt;/title&gt;</a:t>
                      </a:r>
                      <a:br>
                        <a:rPr b="1" lang="en" sz="14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b="1" lang="en" sz="14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4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</a:t>
                      </a:r>
                      <a:r>
                        <a:rPr b="1" lang="en" sz="1400" u="none" cap="none" strike="noStrik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&lt;style type=</a:t>
                      </a:r>
                      <a:r>
                        <a:rPr b="1" lang="en" sz="1400" u="none" cap="none" strike="noStrike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"text/css"</a:t>
                      </a:r>
                      <a:r>
                        <a:rPr b="1" lang="en" sz="1400" u="none" cap="none" strike="noStrik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b="1" lang="en" sz="14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4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</a:t>
                      </a:r>
                      <a:r>
                        <a:rPr b="1" lang="en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.name.first</a:t>
                      </a:r>
                      <a:r>
                        <a:rPr b="1" lang="en" sz="14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{</a:t>
                      </a:r>
                      <a:br>
                        <a:rPr b="1" lang="en" sz="14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4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  </a:t>
                      </a:r>
                      <a:r>
                        <a:rPr b="1" lang="en" sz="1400" u="none" cap="none" strike="noStrike">
                          <a:solidFill>
                            <a:srgbClr val="FFFFAA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color</a:t>
                      </a:r>
                      <a:r>
                        <a:rPr b="1" lang="en" sz="14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r>
                        <a:rPr b="1" lang="en" sz="1400" u="none" cap="none" strike="noStrike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blue</a:t>
                      </a:r>
                      <a:r>
                        <a:rPr b="1" lang="en" sz="14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br>
                        <a:rPr b="1" lang="en" sz="14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4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  </a:t>
                      </a:r>
                      <a:r>
                        <a:rPr b="1" lang="en" sz="1400" u="none" cap="none" strike="noStrike">
                          <a:solidFill>
                            <a:srgbClr val="FFFFAA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background-color</a:t>
                      </a:r>
                      <a:r>
                        <a:rPr b="1" lang="en" sz="14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:grey;</a:t>
                      </a:r>
                      <a:br>
                        <a:rPr b="1" lang="en" sz="14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4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}</a:t>
                      </a:r>
                      <a:br>
                        <a:rPr b="1" lang="en" sz="14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4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</a:t>
                      </a:r>
                      <a:r>
                        <a:rPr b="1" lang="en" sz="1400" u="none" cap="none" strike="noStrik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&lt;/style&gt;</a:t>
                      </a:r>
                      <a:br>
                        <a:rPr b="1" lang="en" sz="14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b="1" lang="en" sz="14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4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b="1" lang="en" sz="1400" u="none" cap="none" strike="noStrik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&lt;/head&gt;</a:t>
                      </a:r>
                      <a:br>
                        <a:rPr b="1" lang="en" sz="14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b="1" lang="en" sz="14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4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b="1" lang="en" sz="1400" u="none" cap="none" strike="noStrik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&lt;body&gt;</a:t>
                      </a:r>
                      <a:endParaRPr b="1" sz="1400" u="none" cap="none" strike="noStrike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1" sz="1400" u="none" cap="none" strike="noStrike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</a:t>
                      </a:r>
                      <a:r>
                        <a:rPr b="1" lang="en" sz="1400" u="none" cap="none" strike="noStrik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&lt;div class=</a:t>
                      </a:r>
                      <a:r>
                        <a:rPr b="1" lang="en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”name first”</a:t>
                      </a:r>
                      <a:r>
                        <a:rPr b="1" lang="en" sz="1400" u="none" cap="none" strike="noStrik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r>
                        <a:rPr b="1"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Brittany</a:t>
                      </a:r>
                      <a:r>
                        <a:rPr b="1" lang="en" sz="14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!</a:t>
                      </a:r>
                      <a:r>
                        <a:rPr b="1" lang="en" sz="1400" u="none" cap="none" strike="noStrik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&lt;/div&gt;</a:t>
                      </a:r>
                      <a:br>
                        <a:rPr b="1" lang="en" sz="14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endParaRPr b="1" sz="1400" u="none" cap="none" strike="noStrike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b="1" lang="en" sz="1400" u="none" cap="none" strike="noStrik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&lt;/body&gt;</a:t>
                      </a:r>
                      <a:endParaRPr b="1" sz="1400" u="none" cap="none" strike="noStrike"/>
                    </a:p>
                  </a:txBody>
                  <a:tcPr marT="63500" marB="63500" marR="63500" marL="63500">
                    <a:solidFill>
                      <a:srgbClr val="33333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60776024e8_0_5"/>
          <p:cNvSpPr txBox="1"/>
          <p:nvPr/>
        </p:nvSpPr>
        <p:spPr>
          <a:xfrm>
            <a:off x="1966400" y="163425"/>
            <a:ext cx="70650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800" u="none" cap="none" strike="noStrike">
                <a:solidFill>
                  <a:srgbClr val="26ADE4"/>
                </a:solidFill>
                <a:latin typeface="Montserrat"/>
                <a:ea typeface="Montserrat"/>
                <a:cs typeface="Montserrat"/>
                <a:sym typeface="Montserrat"/>
              </a:rPr>
              <a:t>Select an HTML element through it’s </a:t>
            </a:r>
            <a:r>
              <a:rPr b="1" lang="en" sz="1800">
                <a:solidFill>
                  <a:srgbClr val="26ADE4"/>
                </a:solidFill>
                <a:latin typeface="Montserrat"/>
                <a:ea typeface="Montserrat"/>
                <a:cs typeface="Montserrat"/>
                <a:sym typeface="Montserrat"/>
              </a:rPr>
              <a:t>id</a:t>
            </a:r>
            <a:endParaRPr b="1" i="0" sz="1800" u="none" cap="none" strike="noStrike">
              <a:solidFill>
                <a:srgbClr val="26ADE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159" name="Google Shape;159;g60776024e8_0_5"/>
          <p:cNvGraphicFramePr/>
          <p:nvPr/>
        </p:nvGraphicFramePr>
        <p:xfrm>
          <a:off x="2020100" y="679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{C0CE746B-B644-4252-9BFF-F13FDEE39914}</a:tableStyleId>
              </a:tblPr>
              <a:tblGrid>
                <a:gridCol w="5158725"/>
              </a:tblGrid>
              <a:tr h="12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b="1" lang="en" sz="1200" u="none" cap="none" strike="noStrik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&lt;head&gt;</a:t>
                      </a:r>
                      <a:br>
                        <a:rPr b="1" lang="en" sz="12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2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</a:t>
                      </a:r>
                      <a:r>
                        <a:rPr b="1" lang="en" sz="1200" u="none" cap="none" strike="noStrik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&lt;title&gt;</a:t>
                      </a:r>
                      <a:r>
                        <a:rPr b="1" lang="en" sz="12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CSS Sandbox</a:t>
                      </a:r>
                      <a:r>
                        <a:rPr b="1" lang="en" sz="1200" u="none" cap="none" strike="noStrik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&lt;/title&gt;</a:t>
                      </a:r>
                      <a:br>
                        <a:rPr b="1" lang="en" sz="12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b="1" lang="en" sz="12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2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</a:t>
                      </a:r>
                      <a:r>
                        <a:rPr b="1" lang="en" sz="1200" u="none" cap="none" strike="noStrik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&lt;style type=</a:t>
                      </a:r>
                      <a:r>
                        <a:rPr b="1" lang="en" sz="1200" u="none" cap="none" strike="noStrike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"text/css"</a:t>
                      </a:r>
                      <a:r>
                        <a:rPr b="1" lang="en" sz="1200" u="none" cap="none" strike="noStrik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b="1" lang="en" sz="12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2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</a:t>
                      </a:r>
                      <a:r>
                        <a:rPr b="1" lang="en" sz="12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#introduction</a:t>
                      </a:r>
                      <a:r>
                        <a:rPr b="1" lang="en" sz="12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{</a:t>
                      </a:r>
                      <a:br>
                        <a:rPr b="1" lang="en" sz="12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2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  </a:t>
                      </a:r>
                      <a:r>
                        <a:rPr b="1" lang="en" sz="1200" u="none" cap="none" strike="noStrike">
                          <a:solidFill>
                            <a:srgbClr val="FFFFAA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font-size</a:t>
                      </a:r>
                      <a:r>
                        <a:rPr b="1" lang="en" sz="12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r>
                        <a:rPr b="1" lang="en" sz="1200" u="none" cap="none" strike="noStrike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36px</a:t>
                      </a:r>
                      <a:r>
                        <a:rPr b="1" lang="en" sz="12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br>
                        <a:rPr b="1" lang="en" sz="12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2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  </a:t>
                      </a:r>
                      <a:r>
                        <a:rPr b="1" lang="en" sz="1200" u="none" cap="none" strike="noStrike">
                          <a:solidFill>
                            <a:srgbClr val="FFFFAA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color</a:t>
                      </a:r>
                      <a:r>
                        <a:rPr b="1" lang="en" sz="12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:purple;</a:t>
                      </a:r>
                      <a:br>
                        <a:rPr b="1" lang="en" sz="12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2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}</a:t>
                      </a:r>
                      <a:br>
                        <a:rPr b="1" lang="en" sz="12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2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</a:t>
                      </a:r>
                      <a:r>
                        <a:rPr b="1" lang="en" sz="1200" u="none" cap="none" strike="noStrik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&lt;/style&gt;</a:t>
                      </a:r>
                      <a:br>
                        <a:rPr b="1" lang="en" sz="12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b="1" lang="en" sz="12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2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b="1" lang="en" sz="1200" u="none" cap="none" strike="noStrik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&lt;/head&gt;</a:t>
                      </a:r>
                      <a:br>
                        <a:rPr b="1" lang="en" sz="12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b="1" lang="en" sz="12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2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b="1" lang="en" sz="1200" u="none" cap="none" strike="noStrik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&lt;body&gt;</a:t>
                      </a:r>
                      <a:br>
                        <a:rPr b="1" lang="en" sz="12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endParaRPr b="1" sz="1200" u="none" cap="none" strike="noStrike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</a:t>
                      </a:r>
                      <a:r>
                        <a:rPr b="1" lang="en" sz="1200" u="none" cap="none" strike="noStrik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&lt;div&gt;</a:t>
                      </a:r>
                      <a:br>
                        <a:rPr b="1" lang="en" sz="12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2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</a:t>
                      </a:r>
                      <a:r>
                        <a:rPr b="1" lang="en" sz="1200" u="none" cap="none" strike="noStrik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&lt;h1 id=</a:t>
                      </a:r>
                      <a:r>
                        <a:rPr b="1" lang="en" sz="1200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”introduction”</a:t>
                      </a:r>
                      <a:r>
                        <a:rPr b="1" lang="en" sz="1200" u="none" cap="none" strike="noStrik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r>
                        <a:rPr b="1" lang="en" sz="12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Hello World!</a:t>
                      </a:r>
                      <a:r>
                        <a:rPr b="1" lang="en" sz="1200" u="none" cap="none" strike="noStrik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&lt;/h1&gt;</a:t>
                      </a:r>
                      <a:br>
                        <a:rPr b="1" lang="en" sz="12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2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</a:t>
                      </a:r>
                      <a:r>
                        <a:rPr b="1" lang="en" sz="1200" u="none" cap="none" strike="noStrik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&lt;/div&gt;</a:t>
                      </a:r>
                      <a:endParaRPr b="1" sz="1200" u="none" cap="none" strike="noStrike">
                        <a:solidFill>
                          <a:srgbClr val="62C8F3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br>
                        <a:rPr b="1" lang="en" sz="12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2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b="1" lang="en" sz="1200" u="none" cap="none" strike="noStrik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&lt;/body&gt;</a:t>
                      </a:r>
                      <a:endParaRPr b="1" sz="1200" u="none" cap="none" strike="noStrike"/>
                    </a:p>
                  </a:txBody>
                  <a:tcPr marT="63500" marB="63500" marR="63500" marL="63500">
                    <a:solidFill>
                      <a:srgbClr val="33333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60776024e8_0_10"/>
          <p:cNvSpPr txBox="1"/>
          <p:nvPr/>
        </p:nvSpPr>
        <p:spPr>
          <a:xfrm>
            <a:off x="1966400" y="163425"/>
            <a:ext cx="70650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" sz="1800">
                <a:solidFill>
                  <a:srgbClr val="26ADE4"/>
                </a:solidFill>
                <a:latin typeface="Montserrat"/>
                <a:ea typeface="Montserrat"/>
                <a:cs typeface="Montserrat"/>
                <a:sym typeface="Montserrat"/>
              </a:rPr>
              <a:t>Let’s be more specific - use tag AND id (or class)</a:t>
            </a:r>
            <a:endParaRPr b="0" i="0" sz="18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165" name="Google Shape;165;g60776024e8_0_10"/>
          <p:cNvGraphicFramePr/>
          <p:nvPr/>
        </p:nvGraphicFramePr>
        <p:xfrm>
          <a:off x="2020100" y="679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{C0CE746B-B644-4252-9BFF-F13FDEE39914}</a:tableStyleId>
              </a:tblPr>
              <a:tblGrid>
                <a:gridCol w="5158725"/>
              </a:tblGrid>
              <a:tr h="12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b="1" lang="en" sz="1200" u="none" cap="none" strike="noStrik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&lt;head&gt;</a:t>
                      </a:r>
                      <a:br>
                        <a:rPr b="1" lang="en" sz="12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2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</a:t>
                      </a:r>
                      <a:r>
                        <a:rPr b="1" lang="en" sz="1200" u="none" cap="none" strike="noStrik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&lt;title&gt;</a:t>
                      </a:r>
                      <a:r>
                        <a:rPr b="1" lang="en" sz="12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CSS Sandbox</a:t>
                      </a:r>
                      <a:r>
                        <a:rPr b="1" lang="en" sz="1200" u="none" cap="none" strike="noStrik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&lt;/title&gt;</a:t>
                      </a:r>
                      <a:br>
                        <a:rPr b="1" lang="en" sz="12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2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</a:t>
                      </a:r>
                      <a:r>
                        <a:rPr b="1" lang="en" sz="1200" u="none" cap="none" strike="noStrik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&lt;style type=</a:t>
                      </a:r>
                      <a:r>
                        <a:rPr b="1" lang="en" sz="1200" u="none" cap="none" strike="noStrike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"text/css"</a:t>
                      </a:r>
                      <a:r>
                        <a:rPr b="1" lang="en" sz="1200" u="none" cap="none" strike="noStrik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b="1" lang="en" sz="12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2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h1</a:t>
                      </a:r>
                      <a:r>
                        <a:rPr b="1" lang="en" sz="12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</a:t>
                      </a:r>
                      <a:r>
                        <a:rPr b="1" lang="en" sz="12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introduction</a:t>
                      </a:r>
                      <a:r>
                        <a:rPr b="1" lang="en" sz="12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{</a:t>
                      </a:r>
                      <a:br>
                        <a:rPr b="1" lang="en" sz="12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2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  </a:t>
                      </a:r>
                      <a:r>
                        <a:rPr b="1" lang="en" sz="1200" u="none" cap="none" strike="noStrike">
                          <a:solidFill>
                            <a:srgbClr val="FFFFAA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font-size</a:t>
                      </a:r>
                      <a:r>
                        <a:rPr b="1" lang="en" sz="12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r>
                        <a:rPr b="1" lang="en" sz="1200" u="none" cap="none" strike="noStrike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36px</a:t>
                      </a:r>
                      <a:r>
                        <a:rPr b="1" lang="en" sz="12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br>
                        <a:rPr b="1" lang="en" sz="12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2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  </a:t>
                      </a:r>
                      <a:r>
                        <a:rPr b="1" lang="en" sz="1200" u="none" cap="none" strike="noStrike">
                          <a:solidFill>
                            <a:srgbClr val="FFFFAA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color</a:t>
                      </a:r>
                      <a:r>
                        <a:rPr b="1" lang="en" sz="12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:purple;</a:t>
                      </a:r>
                      <a:br>
                        <a:rPr b="1" lang="en" sz="12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2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}</a:t>
                      </a:r>
                      <a:br>
                        <a:rPr b="1" lang="en" sz="12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2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</a:t>
                      </a:r>
                      <a:r>
                        <a:rPr b="1" lang="en" sz="1200" u="none" cap="none" strike="noStrik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&lt;/style&gt;</a:t>
                      </a:r>
                      <a:br>
                        <a:rPr b="1" lang="en" sz="12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2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b="1" lang="en" sz="1200" u="none" cap="none" strike="noStrik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&lt;/head&gt;</a:t>
                      </a:r>
                      <a:br>
                        <a:rPr b="1" lang="en" sz="12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b="1" lang="en" sz="12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2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b="1" lang="en" sz="1200" u="none" cap="none" strike="noStrik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&lt;body&gt;</a:t>
                      </a:r>
                      <a:endParaRPr b="1" sz="1200" u="none" cap="none" strike="noStrike">
                        <a:solidFill>
                          <a:srgbClr val="62C8F3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b="1" sz="1200">
                        <a:solidFill>
                          <a:srgbClr val="62C8F3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</a:t>
                      </a:r>
                      <a:r>
                        <a:rPr b="1" lang="en" sz="1200" u="none" cap="none" strike="noStrik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&lt;div&gt;</a:t>
                      </a:r>
                      <a:br>
                        <a:rPr b="1" lang="en" sz="12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2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</a:t>
                      </a:r>
                      <a:r>
                        <a:rPr b="1" lang="en" sz="1200" u="none" cap="none" strike="noStrik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&lt;h1 id=</a:t>
                      </a:r>
                      <a:r>
                        <a:rPr b="1" lang="en" sz="1200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”introduction”</a:t>
                      </a:r>
                      <a:r>
                        <a:rPr b="1" lang="en" sz="1200" u="none" cap="none" strike="noStrik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r>
                        <a:rPr b="1" lang="en" sz="12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Hello World!</a:t>
                      </a:r>
                      <a:r>
                        <a:rPr b="1" lang="en" sz="1200" u="none" cap="none" strike="noStrik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&lt;/h1&gt;</a:t>
                      </a:r>
                      <a:br>
                        <a:rPr b="1" lang="en" sz="1200">
                          <a:solidFill>
                            <a:schemeClr val="lt1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200">
                          <a:solidFill>
                            <a:schemeClr val="lt1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</a:t>
                      </a:r>
                      <a:r>
                        <a:rPr b="1" lang="en" sz="1200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&lt;h1&gt;</a:t>
                      </a:r>
                      <a:r>
                        <a:rPr b="1" lang="en" sz="1200">
                          <a:solidFill>
                            <a:schemeClr val="lt1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Hello World!</a:t>
                      </a:r>
                      <a:r>
                        <a:rPr b="1" lang="en" sz="1200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&lt;/h1&gt;</a:t>
                      </a:r>
                      <a:endParaRPr b="1" sz="1200" u="none" cap="none" strike="noStrike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</a:t>
                      </a:r>
                      <a:r>
                        <a:rPr b="1" lang="en" sz="1200" u="none" cap="none" strike="noStrik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&lt;/div&gt;</a:t>
                      </a:r>
                      <a:endParaRPr b="1" sz="1200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b="1" sz="1200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b="1" lang="en" sz="1200" u="none" cap="none" strike="noStrik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&lt;/body&gt;</a:t>
                      </a:r>
                      <a:endParaRPr b="1" sz="1200" u="none" cap="none" strike="noStrike"/>
                    </a:p>
                  </a:txBody>
                  <a:tcPr marT="63500" marB="63500" marR="63500" marL="63500">
                    <a:solidFill>
                      <a:srgbClr val="333333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>
                    <a:solidFill>
                      <a:srgbClr val="33333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60776024e8_0_17"/>
          <p:cNvSpPr txBox="1"/>
          <p:nvPr/>
        </p:nvSpPr>
        <p:spPr>
          <a:xfrm>
            <a:off x="1966400" y="163425"/>
            <a:ext cx="70650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" sz="1800">
                <a:solidFill>
                  <a:srgbClr val="26ADE4"/>
                </a:solidFill>
                <a:latin typeface="Montserrat"/>
                <a:ea typeface="Montserrat"/>
                <a:cs typeface="Montserrat"/>
                <a:sym typeface="Montserrat"/>
              </a:rPr>
              <a:t>Chaining CSS</a:t>
            </a:r>
            <a:endParaRPr b="0" i="0" sz="18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171" name="Google Shape;171;g60776024e8_0_17"/>
          <p:cNvGraphicFramePr/>
          <p:nvPr/>
        </p:nvGraphicFramePr>
        <p:xfrm>
          <a:off x="2020100" y="679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{C0CE746B-B644-4252-9BFF-F13FDEE39914}</a:tableStyleId>
              </a:tblPr>
              <a:tblGrid>
                <a:gridCol w="5158725"/>
              </a:tblGrid>
              <a:tr h="12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b="1" lang="en" sz="1200" u="none" cap="none" strike="noStrik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&lt;head&gt;</a:t>
                      </a:r>
                      <a:br>
                        <a:rPr b="1" lang="en" sz="12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2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</a:t>
                      </a:r>
                      <a:r>
                        <a:rPr b="1" lang="en" sz="1200" u="none" cap="none" strike="noStrik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&lt;title&gt;</a:t>
                      </a:r>
                      <a:r>
                        <a:rPr b="1" lang="en" sz="12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CSS Sandbox</a:t>
                      </a:r>
                      <a:r>
                        <a:rPr b="1" lang="en" sz="1200" u="none" cap="none" strike="noStrik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&lt;/title&gt;</a:t>
                      </a:r>
                      <a:br>
                        <a:rPr b="1" lang="en" sz="12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2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</a:t>
                      </a:r>
                      <a:r>
                        <a:rPr b="1" lang="en" sz="1200" u="none" cap="none" strike="noStrik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&lt;style type=</a:t>
                      </a:r>
                      <a:r>
                        <a:rPr b="1" lang="en" sz="1200" u="none" cap="none" strike="noStrike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"text/css"</a:t>
                      </a:r>
                      <a:r>
                        <a:rPr b="1" lang="en" sz="1200" u="none" cap="none" strike="noStrik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b="1" lang="en" sz="12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2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</a:t>
                      </a:r>
                      <a:r>
                        <a:rPr b="1" lang="en" sz="12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</a:t>
                      </a:r>
                      <a:r>
                        <a:rPr b="1" lang="en" sz="12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b="1" lang="en" sz="12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b="1" lang="en" sz="12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h3</a:t>
                      </a:r>
                      <a:r>
                        <a:rPr b="1" lang="en" sz="12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{</a:t>
                      </a:r>
                      <a:br>
                        <a:rPr b="1" lang="en" sz="12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2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  </a:t>
                      </a:r>
                      <a:r>
                        <a:rPr b="1" lang="en" sz="1200" u="none" cap="none" strike="noStrike">
                          <a:solidFill>
                            <a:srgbClr val="FFFFAA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color</a:t>
                      </a:r>
                      <a:r>
                        <a:rPr b="1" lang="en" sz="12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r>
                        <a:rPr b="1" lang="en" sz="12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teal</a:t>
                      </a:r>
                      <a:r>
                        <a:rPr b="1" lang="en" sz="12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br>
                        <a:rPr b="1" lang="en" sz="12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2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}</a:t>
                      </a:r>
                      <a:endParaRPr b="1" sz="1200" u="none" cap="none" strike="noStrike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br>
                        <a:rPr b="1" lang="en" sz="1200">
                          <a:solidFill>
                            <a:schemeClr val="lt1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200">
                          <a:solidFill>
                            <a:schemeClr val="lt1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h1 {</a:t>
                      </a:r>
                      <a:endParaRPr b="1" sz="1200">
                        <a:solidFill>
                          <a:schemeClr val="lt1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  </a:t>
                      </a:r>
                      <a:r>
                        <a:rPr b="1" lang="en" sz="1200">
                          <a:solidFill>
                            <a:srgbClr val="FFFFAA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font-size</a:t>
                      </a:r>
                      <a:r>
                        <a:rPr b="1" lang="en" sz="1200">
                          <a:solidFill>
                            <a:schemeClr val="lt1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36px;</a:t>
                      </a:r>
                      <a:endParaRPr b="1" sz="1200">
                        <a:solidFill>
                          <a:schemeClr val="lt1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}</a:t>
                      </a:r>
                      <a:br>
                        <a:rPr b="1" lang="en" sz="12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2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</a:t>
                      </a:r>
                      <a:r>
                        <a:rPr b="1" lang="en" sz="1200" u="none" cap="none" strike="noStrik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&lt;/style&gt;</a:t>
                      </a:r>
                      <a:br>
                        <a:rPr b="1" lang="en" sz="12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2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b="1" lang="en" sz="1200" u="none" cap="none" strike="noStrik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&lt;/head&gt;</a:t>
                      </a:r>
                      <a:br>
                        <a:rPr b="1" lang="en" sz="12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2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b="1" lang="en" sz="1200" u="none" cap="none" strike="noStrik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&lt;body&gt;</a:t>
                      </a:r>
                      <a:endParaRPr b="1" sz="1200" u="none" cap="none" strike="noStrike">
                        <a:solidFill>
                          <a:srgbClr val="62C8F3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b="1" sz="1200">
                        <a:solidFill>
                          <a:srgbClr val="62C8F3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</a:t>
                      </a:r>
                      <a:r>
                        <a:rPr b="1" lang="en" sz="1200" u="none" cap="none" strike="noStrik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&lt;div&gt;</a:t>
                      </a:r>
                      <a:br>
                        <a:rPr b="1" lang="en" sz="12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2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</a:t>
                      </a:r>
                      <a:r>
                        <a:rPr b="1" lang="en" sz="1200" u="none" cap="none" strike="noStrik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&lt;h1 id=</a:t>
                      </a:r>
                      <a:r>
                        <a:rPr b="1" lang="en" sz="1200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”introduction”</a:t>
                      </a:r>
                      <a:r>
                        <a:rPr b="1" lang="en" sz="1200" u="none" cap="none" strike="noStrik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r>
                        <a:rPr b="1" lang="en" sz="12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Hello World!</a:t>
                      </a:r>
                      <a:r>
                        <a:rPr b="1" lang="en" sz="1200" u="none" cap="none" strike="noStrik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&lt;/h1&gt;</a:t>
                      </a:r>
                      <a:br>
                        <a:rPr b="1" lang="en" sz="1200">
                          <a:solidFill>
                            <a:schemeClr val="lt1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200">
                          <a:solidFill>
                            <a:schemeClr val="lt1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</a:t>
                      </a:r>
                      <a:r>
                        <a:rPr b="1" lang="en" sz="1200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&lt;h3&gt;</a:t>
                      </a:r>
                      <a:r>
                        <a:rPr b="1" lang="en" sz="1200">
                          <a:solidFill>
                            <a:schemeClr val="lt1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It’s Brittany.</a:t>
                      </a:r>
                      <a:r>
                        <a:rPr b="1" lang="en" sz="1200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&lt;/h1&gt;</a:t>
                      </a:r>
                      <a:endParaRPr b="1" sz="1200" u="none" cap="none" strike="noStrike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</a:t>
                      </a:r>
                      <a:r>
                        <a:rPr b="1" lang="en" sz="1200" u="none" cap="none" strike="noStrik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&lt;/div&gt;</a:t>
                      </a:r>
                      <a:endParaRPr b="1" sz="1200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b="1" sz="1200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b="1" lang="en" sz="1200" u="none" cap="none" strike="noStrik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&lt;/body&gt;</a:t>
                      </a:r>
                      <a:endParaRPr b="1" sz="1200" u="none" cap="none" strike="noStrike"/>
                    </a:p>
                  </a:txBody>
                  <a:tcPr marT="63500" marB="63500" marR="63500" marL="63500">
                    <a:solidFill>
                      <a:srgbClr val="333333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>
                    <a:solidFill>
                      <a:srgbClr val="33333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3"/>
          <p:cNvSpPr/>
          <p:nvPr/>
        </p:nvSpPr>
        <p:spPr>
          <a:xfrm>
            <a:off x="-543" y="923181"/>
            <a:ext cx="91440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36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Color</a:t>
            </a:r>
            <a:endParaRPr b="0" i="0" sz="36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47916"/>
              </a:lnSpc>
              <a:spcBef>
                <a:spcPts val="0"/>
              </a:spcBef>
              <a:spcAft>
                <a:spcPts val="0"/>
              </a:spcAft>
              <a:buClr>
                <a:srgbClr val="94E3FE"/>
              </a:buClr>
              <a:buSzPts val="3100"/>
              <a:buFont typeface="Montserrat"/>
              <a:buNone/>
            </a:pPr>
            <a:r>
              <a:t/>
            </a:r>
            <a:endParaRPr b="1" i="0" sz="31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77" name="Google Shape;177;p23"/>
          <p:cNvCxnSpPr/>
          <p:nvPr/>
        </p:nvCxnSpPr>
        <p:spPr>
          <a:xfrm flipH="1" rot="10800000">
            <a:off x="1701207" y="1187258"/>
            <a:ext cx="5740500" cy="12900"/>
          </a:xfrm>
          <a:prstGeom prst="straightConnector1">
            <a:avLst/>
          </a:prstGeom>
          <a:noFill/>
          <a:ln cap="flat" cmpd="sng" w="25400">
            <a:solidFill>
              <a:srgbClr val="FFFFFF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178" name="Google Shape;178;p23"/>
          <p:cNvSpPr txBox="1"/>
          <p:nvPr/>
        </p:nvSpPr>
        <p:spPr>
          <a:xfrm>
            <a:off x="1396400" y="1611225"/>
            <a:ext cx="6568200" cy="19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800" u="none" cap="none" strike="noStrike">
                <a:solidFill>
                  <a:srgbClr val="26ADE4"/>
                </a:solidFill>
                <a:latin typeface="Montserrat"/>
                <a:ea typeface="Montserrat"/>
                <a:cs typeface="Montserrat"/>
                <a:sym typeface="Montserrat"/>
              </a:rPr>
              <a:t>The “color” property changes the text color. </a:t>
            </a:r>
            <a:r>
              <a:rPr b="0" i="0" lang="en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Use color name or </a:t>
            </a:r>
            <a:r>
              <a:rPr b="0" i="0" lang="en" sz="1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hexadecimal code.</a:t>
            </a:r>
            <a:endParaRPr b="0" i="0" sz="1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800" u="none" cap="none" strike="noStrike">
                <a:solidFill>
                  <a:srgbClr val="26ADE4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 i="0" sz="1800" u="none" cap="none" strike="noStrike">
              <a:solidFill>
                <a:srgbClr val="26ADE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</a:t>
            </a:r>
            <a:r>
              <a:rPr b="1" i="0" lang="en" sz="1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olor: red;</a:t>
            </a:r>
            <a:endParaRPr b="1" i="0" sz="1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</a:t>
            </a:r>
            <a:r>
              <a:rPr b="1" i="0" lang="en" sz="1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olor: #FF0000;</a:t>
            </a:r>
            <a:endParaRPr b="1" i="0" sz="1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color: rgb(255, 0, 0);</a:t>
            </a:r>
            <a:endParaRPr b="1" i="0" sz="1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Try this </a:t>
            </a:r>
            <a:r>
              <a:rPr b="0" i="0" lang="en" sz="1800" u="sng" cap="none" strike="noStrike">
                <a:solidFill>
                  <a:srgbClr val="26ADE4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Hex Color Codes tool</a:t>
            </a:r>
            <a:r>
              <a:rPr b="0" i="0" lang="en" sz="1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or use Adobe Photoshop</a:t>
            </a:r>
            <a:endParaRPr b="0" i="0" sz="18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4"/>
          <p:cNvSpPr/>
          <p:nvPr/>
        </p:nvSpPr>
        <p:spPr>
          <a:xfrm>
            <a:off x="-543" y="846981"/>
            <a:ext cx="91440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36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Font-size</a:t>
            </a:r>
            <a:endParaRPr b="0" i="0" sz="36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47916"/>
              </a:lnSpc>
              <a:spcBef>
                <a:spcPts val="0"/>
              </a:spcBef>
              <a:spcAft>
                <a:spcPts val="0"/>
              </a:spcAft>
              <a:buClr>
                <a:srgbClr val="94E3FE"/>
              </a:buClr>
              <a:buSzPts val="3100"/>
              <a:buFont typeface="Montserrat"/>
              <a:buNone/>
            </a:pPr>
            <a:r>
              <a:t/>
            </a:r>
            <a:endParaRPr b="1" i="0" sz="31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84" name="Google Shape;184;p24"/>
          <p:cNvCxnSpPr/>
          <p:nvPr/>
        </p:nvCxnSpPr>
        <p:spPr>
          <a:xfrm flipH="1" rot="10800000">
            <a:off x="1701207" y="1111058"/>
            <a:ext cx="5740500" cy="12900"/>
          </a:xfrm>
          <a:prstGeom prst="straightConnector1">
            <a:avLst/>
          </a:prstGeom>
          <a:noFill/>
          <a:ln cap="flat" cmpd="sng" w="25400">
            <a:solidFill>
              <a:srgbClr val="FFFFFF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185" name="Google Shape;185;p24"/>
          <p:cNvSpPr txBox="1"/>
          <p:nvPr/>
        </p:nvSpPr>
        <p:spPr>
          <a:xfrm>
            <a:off x="1548800" y="1458825"/>
            <a:ext cx="6568200" cy="19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800" u="none" cap="none" strike="noStrike">
                <a:solidFill>
                  <a:srgbClr val="26ADE4"/>
                </a:solidFill>
                <a:latin typeface="Montserrat"/>
                <a:ea typeface="Montserrat"/>
                <a:cs typeface="Montserrat"/>
                <a:sym typeface="Montserrat"/>
              </a:rPr>
              <a:t>Use pixels or ems.</a:t>
            </a:r>
            <a:r>
              <a:rPr b="0" i="0" lang="en" sz="1800" u="none" cap="none" strike="noStrike">
                <a:solidFill>
                  <a:srgbClr val="26ADE4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0" i="0" lang="en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Ems are relative to the text around them, responsive and more user friendly. Pixels are easier to understand. </a:t>
            </a:r>
            <a:endParaRPr b="0" i="0" sz="18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800" u="none" cap="none" strike="noStrike">
                <a:solidFill>
                  <a:srgbClr val="26ADE4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 i="0" sz="1800" u="none" cap="none" strike="noStrike">
              <a:solidFill>
                <a:srgbClr val="26ADE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font-size:12px;</a:t>
            </a:r>
            <a:endParaRPr b="0" i="0" sz="1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font-size:16px;</a:t>
            </a:r>
            <a:endParaRPr b="0" i="0" sz="1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font-size:1.5em;</a:t>
            </a:r>
            <a:endParaRPr b="0" i="0" sz="1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font-size:1em;</a:t>
            </a:r>
            <a:endParaRPr b="1" i="0" sz="1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5"/>
          <p:cNvSpPr/>
          <p:nvPr/>
        </p:nvSpPr>
        <p:spPr>
          <a:xfrm>
            <a:off x="-543" y="923181"/>
            <a:ext cx="91440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36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Font-weight</a:t>
            </a:r>
            <a:endParaRPr b="0" i="0" sz="36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47916"/>
              </a:lnSpc>
              <a:spcBef>
                <a:spcPts val="0"/>
              </a:spcBef>
              <a:spcAft>
                <a:spcPts val="0"/>
              </a:spcAft>
              <a:buClr>
                <a:srgbClr val="94E3FE"/>
              </a:buClr>
              <a:buSzPts val="3100"/>
              <a:buFont typeface="Montserrat"/>
              <a:buNone/>
            </a:pPr>
            <a:r>
              <a:t/>
            </a:r>
            <a:endParaRPr b="1" i="0" sz="31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91" name="Google Shape;191;p25"/>
          <p:cNvCxnSpPr/>
          <p:nvPr/>
        </p:nvCxnSpPr>
        <p:spPr>
          <a:xfrm flipH="1" rot="10800000">
            <a:off x="1701207" y="1187258"/>
            <a:ext cx="5740500" cy="12900"/>
          </a:xfrm>
          <a:prstGeom prst="straightConnector1">
            <a:avLst/>
          </a:prstGeom>
          <a:noFill/>
          <a:ln cap="flat" cmpd="sng" w="25400">
            <a:solidFill>
              <a:srgbClr val="FFFFFF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192" name="Google Shape;192;p25"/>
          <p:cNvSpPr txBox="1"/>
          <p:nvPr/>
        </p:nvSpPr>
        <p:spPr>
          <a:xfrm>
            <a:off x="1548800" y="1535025"/>
            <a:ext cx="6236400" cy="19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800" u="none" cap="none" strike="noStrike">
                <a:solidFill>
                  <a:srgbClr val="26ADE4"/>
                </a:solidFill>
                <a:latin typeface="Montserrat"/>
                <a:ea typeface="Montserrat"/>
                <a:cs typeface="Montserrat"/>
                <a:sym typeface="Montserrat"/>
              </a:rPr>
              <a:t>Specific thickness of the font.</a:t>
            </a:r>
            <a:r>
              <a:rPr b="0" i="0" lang="en" sz="1800" u="none" cap="none" strike="noStrike">
                <a:solidFill>
                  <a:srgbClr val="26ADE4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0" i="0" lang="en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The value can be “normal” “bold” “bolder” or a number from 100 - 900.</a:t>
            </a:r>
            <a:endParaRPr b="0" i="0" sz="18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800" u="none" cap="none" strike="noStrike">
                <a:solidFill>
                  <a:srgbClr val="26ADE4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 i="0" sz="1800" u="none" cap="none" strike="noStrike">
              <a:solidFill>
                <a:srgbClr val="26ADE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font-weight:normal;</a:t>
            </a:r>
            <a:endParaRPr b="0" i="0" sz="1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font-weight:bold;</a:t>
            </a:r>
            <a:endParaRPr b="0" i="0" sz="1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font-weight:100;</a:t>
            </a:r>
            <a:endParaRPr b="0" i="0" sz="1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font-weight:800;</a:t>
            </a:r>
            <a:endParaRPr b="0" i="0" sz="1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6"/>
          <p:cNvSpPr/>
          <p:nvPr/>
        </p:nvSpPr>
        <p:spPr>
          <a:xfrm>
            <a:off x="-543" y="923181"/>
            <a:ext cx="91440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36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Font-family</a:t>
            </a:r>
            <a:endParaRPr b="0" i="0" sz="36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47916"/>
              </a:lnSpc>
              <a:spcBef>
                <a:spcPts val="0"/>
              </a:spcBef>
              <a:spcAft>
                <a:spcPts val="0"/>
              </a:spcAft>
              <a:buClr>
                <a:srgbClr val="94E3FE"/>
              </a:buClr>
              <a:buSzPts val="3100"/>
              <a:buFont typeface="Montserrat"/>
              <a:buNone/>
            </a:pPr>
            <a:r>
              <a:t/>
            </a:r>
            <a:endParaRPr b="1" i="0" sz="31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98" name="Google Shape;198;p26"/>
          <p:cNvCxnSpPr/>
          <p:nvPr/>
        </p:nvCxnSpPr>
        <p:spPr>
          <a:xfrm flipH="1" rot="10800000">
            <a:off x="1701207" y="1187258"/>
            <a:ext cx="5740500" cy="12900"/>
          </a:xfrm>
          <a:prstGeom prst="straightConnector1">
            <a:avLst/>
          </a:prstGeom>
          <a:noFill/>
          <a:ln cap="flat" cmpd="sng" w="25400">
            <a:solidFill>
              <a:srgbClr val="FFFFFF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199" name="Google Shape;199;p26"/>
          <p:cNvSpPr txBox="1"/>
          <p:nvPr/>
        </p:nvSpPr>
        <p:spPr>
          <a:xfrm>
            <a:off x="1625000" y="1535025"/>
            <a:ext cx="6161100" cy="19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800" u="none" cap="none" strike="noStrike">
                <a:solidFill>
                  <a:srgbClr val="26ADE4"/>
                </a:solidFill>
                <a:latin typeface="Montserrat"/>
                <a:ea typeface="Montserrat"/>
                <a:cs typeface="Montserrat"/>
                <a:sym typeface="Montserrat"/>
              </a:rPr>
              <a:t>Specify a specific font (or several) and a generic family name. </a:t>
            </a:r>
            <a:r>
              <a:rPr b="0" i="0" lang="en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The font-family property should hold several font names as a "fallback" system.</a:t>
            </a:r>
            <a:endParaRPr b="0" i="0" sz="18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26ADE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font-family:helvetica, sans-serif;</a:t>
            </a:r>
            <a:endParaRPr b="0" i="0" sz="1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font-family:helvetica, arial, sans-serif;</a:t>
            </a:r>
            <a:endParaRPr b="0" i="0" sz="1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font-family: georgia, serif;</a:t>
            </a:r>
            <a:endParaRPr b="0" i="0" sz="1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800" u="sng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More info from W3Schools</a:t>
            </a:r>
            <a:endParaRPr b="1" i="0" sz="1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7"/>
          <p:cNvSpPr/>
          <p:nvPr/>
        </p:nvSpPr>
        <p:spPr>
          <a:xfrm>
            <a:off x="-543" y="923181"/>
            <a:ext cx="91440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36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Pairs</a:t>
            </a:r>
            <a:endParaRPr b="0" i="0" sz="36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47916"/>
              </a:lnSpc>
              <a:spcBef>
                <a:spcPts val="0"/>
              </a:spcBef>
              <a:spcAft>
                <a:spcPts val="0"/>
              </a:spcAft>
              <a:buClr>
                <a:srgbClr val="94E3FE"/>
              </a:buClr>
              <a:buSzPts val="3100"/>
              <a:buFont typeface="Montserrat"/>
              <a:buNone/>
            </a:pPr>
            <a:r>
              <a:t/>
            </a:r>
            <a:endParaRPr b="1" i="0" sz="31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05" name="Google Shape;205;p27"/>
          <p:cNvCxnSpPr/>
          <p:nvPr/>
        </p:nvCxnSpPr>
        <p:spPr>
          <a:xfrm flipH="1" rot="10800000">
            <a:off x="1701207" y="1187258"/>
            <a:ext cx="5740500" cy="12900"/>
          </a:xfrm>
          <a:prstGeom prst="straightConnector1">
            <a:avLst/>
          </a:prstGeom>
          <a:noFill/>
          <a:ln cap="flat" cmpd="sng" w="25400">
            <a:solidFill>
              <a:srgbClr val="FFFFFF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206" name="Google Shape;206;p27"/>
          <p:cNvSpPr txBox="1"/>
          <p:nvPr/>
        </p:nvSpPr>
        <p:spPr>
          <a:xfrm>
            <a:off x="1768700" y="1597800"/>
            <a:ext cx="5740500" cy="19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800" u="none" cap="none" strike="noStrike">
                <a:solidFill>
                  <a:srgbClr val="26ADE4"/>
                </a:solidFill>
                <a:latin typeface="Montserrat"/>
                <a:ea typeface="Montserrat"/>
                <a:cs typeface="Montserrat"/>
                <a:sym typeface="Montserrat"/>
              </a:rPr>
              <a:t>Each property can have one or more comma-separated value.</a:t>
            </a:r>
            <a:endParaRPr b="0" i="0" sz="1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800" u="none" cap="none" strike="noStrike">
                <a:solidFill>
                  <a:srgbClr val="26ADE4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 i="0" sz="1800" u="none" cap="none" strike="noStrike">
              <a:solidFill>
                <a:srgbClr val="26ADE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font-family: arial, sans-serif;</a:t>
            </a:r>
            <a:endParaRPr b="0" i="0" sz="1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/>
          <p:nvPr/>
        </p:nvSpPr>
        <p:spPr>
          <a:xfrm>
            <a:off x="-543" y="923181"/>
            <a:ext cx="91440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36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Cascading Stylesheets</a:t>
            </a:r>
            <a:endParaRPr b="0" i="0" sz="36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47916"/>
              </a:lnSpc>
              <a:spcBef>
                <a:spcPts val="0"/>
              </a:spcBef>
              <a:spcAft>
                <a:spcPts val="0"/>
              </a:spcAft>
              <a:buClr>
                <a:srgbClr val="94E3FE"/>
              </a:buClr>
              <a:buSzPts val="3100"/>
              <a:buFont typeface="Montserrat"/>
              <a:buNone/>
            </a:pPr>
            <a:r>
              <a:t/>
            </a:r>
            <a:endParaRPr b="1" i="0" sz="31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8" name="Google Shape;28;p3"/>
          <p:cNvCxnSpPr/>
          <p:nvPr/>
        </p:nvCxnSpPr>
        <p:spPr>
          <a:xfrm flipH="1" rot="10800000">
            <a:off x="1701207" y="1187258"/>
            <a:ext cx="5740500" cy="12900"/>
          </a:xfrm>
          <a:prstGeom prst="straightConnector1">
            <a:avLst/>
          </a:prstGeom>
          <a:noFill/>
          <a:ln cap="flat" cmpd="sng" w="25400">
            <a:solidFill>
              <a:srgbClr val="FFFFFF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29" name="Google Shape;29;p3"/>
          <p:cNvSpPr txBox="1"/>
          <p:nvPr/>
        </p:nvSpPr>
        <p:spPr>
          <a:xfrm>
            <a:off x="1701200" y="1705050"/>
            <a:ext cx="6403200" cy="19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800" u="none" cap="none" strike="noStrike">
                <a:solidFill>
                  <a:srgbClr val="26ADE4"/>
                </a:solidFill>
                <a:latin typeface="Montserrat"/>
                <a:ea typeface="Montserrat"/>
                <a:cs typeface="Montserrat"/>
                <a:sym typeface="Montserrat"/>
              </a:rPr>
              <a:t>CSS=Cascading Style Sheets</a:t>
            </a:r>
            <a:endParaRPr b="1" i="0" sz="1800" u="none" cap="none" strike="noStrike">
              <a:solidFill>
                <a:srgbClr val="26ADE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26ADE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Mark-up language for defining styles in Web pages</a:t>
            </a:r>
            <a:endParaRPr b="0" i="0" sz="18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Defines fonts, colors, margins, lines, height, width, layouts – and more</a:t>
            </a:r>
            <a:endParaRPr b="0" i="0" sz="18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26ADE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26ADE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8"/>
          <p:cNvSpPr/>
          <p:nvPr/>
        </p:nvSpPr>
        <p:spPr>
          <a:xfrm>
            <a:off x="-543" y="923181"/>
            <a:ext cx="91440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36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Web safe fonts</a:t>
            </a:r>
            <a:endParaRPr b="0" i="0" sz="36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47916"/>
              </a:lnSpc>
              <a:spcBef>
                <a:spcPts val="0"/>
              </a:spcBef>
              <a:spcAft>
                <a:spcPts val="0"/>
              </a:spcAft>
              <a:buClr>
                <a:srgbClr val="94E3FE"/>
              </a:buClr>
              <a:buSzPts val="3100"/>
              <a:buFont typeface="Montserrat"/>
              <a:buNone/>
            </a:pPr>
            <a:r>
              <a:t/>
            </a:r>
            <a:endParaRPr b="1" i="0" sz="31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12" name="Google Shape;212;p28"/>
          <p:cNvCxnSpPr/>
          <p:nvPr/>
        </p:nvCxnSpPr>
        <p:spPr>
          <a:xfrm flipH="1" rot="10800000">
            <a:off x="1701207" y="1187258"/>
            <a:ext cx="5740500" cy="12900"/>
          </a:xfrm>
          <a:prstGeom prst="straightConnector1">
            <a:avLst/>
          </a:prstGeom>
          <a:noFill/>
          <a:ln cap="flat" cmpd="sng" w="25400">
            <a:solidFill>
              <a:srgbClr val="FFFFFF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213" name="Google Shape;213;p28"/>
          <p:cNvSpPr txBox="1"/>
          <p:nvPr/>
        </p:nvSpPr>
        <p:spPr>
          <a:xfrm>
            <a:off x="1701200" y="1458825"/>
            <a:ext cx="5827200" cy="19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800" u="none" cap="none" strike="noStrike">
                <a:solidFill>
                  <a:srgbClr val="26ADE4"/>
                </a:solidFill>
                <a:latin typeface="Montserrat"/>
                <a:ea typeface="Montserrat"/>
                <a:cs typeface="Montserrat"/>
                <a:sym typeface="Montserrat"/>
              </a:rPr>
              <a:t>Here are some common fonts that are generally considered “web-safe”</a:t>
            </a:r>
            <a:endParaRPr b="1" i="0" sz="1800" u="none" cap="none" strike="noStrike">
              <a:solidFill>
                <a:srgbClr val="26ADE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Serif:</a:t>
            </a:r>
            <a:endParaRPr b="1" i="0" sz="18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Georgia</a:t>
            </a:r>
            <a:endParaRPr b="0" i="0" sz="18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Times New Roman</a:t>
            </a:r>
            <a:endParaRPr b="0" i="0" sz="18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Sans-serif: </a:t>
            </a:r>
            <a:endParaRPr b="1" i="0" sz="18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Arial</a:t>
            </a:r>
            <a:endParaRPr b="0" i="0" sz="18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Courier New</a:t>
            </a:r>
            <a:endParaRPr b="0" i="0" sz="18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Verdana</a:t>
            </a:r>
            <a:endParaRPr b="0" i="0" sz="18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26ADE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9"/>
          <p:cNvSpPr/>
          <p:nvPr/>
        </p:nvSpPr>
        <p:spPr>
          <a:xfrm>
            <a:off x="-543" y="923181"/>
            <a:ext cx="91440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36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Google fonts</a:t>
            </a:r>
            <a:endParaRPr b="0" i="0" sz="36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47916"/>
              </a:lnSpc>
              <a:spcBef>
                <a:spcPts val="0"/>
              </a:spcBef>
              <a:spcAft>
                <a:spcPts val="0"/>
              </a:spcAft>
              <a:buClr>
                <a:srgbClr val="94E3FE"/>
              </a:buClr>
              <a:buSzPts val="3100"/>
              <a:buFont typeface="Montserrat"/>
              <a:buNone/>
            </a:pPr>
            <a:r>
              <a:t/>
            </a:r>
            <a:endParaRPr b="1" i="0" sz="31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19" name="Google Shape;219;p29"/>
          <p:cNvCxnSpPr/>
          <p:nvPr/>
        </p:nvCxnSpPr>
        <p:spPr>
          <a:xfrm flipH="1" rot="10800000">
            <a:off x="1701207" y="1187258"/>
            <a:ext cx="5740500" cy="12900"/>
          </a:xfrm>
          <a:prstGeom prst="straightConnector1">
            <a:avLst/>
          </a:prstGeom>
          <a:noFill/>
          <a:ln cap="flat" cmpd="sng" w="25400">
            <a:solidFill>
              <a:srgbClr val="FFFFFF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220" name="Google Shape;220;p29"/>
          <p:cNvSpPr txBox="1"/>
          <p:nvPr/>
        </p:nvSpPr>
        <p:spPr>
          <a:xfrm>
            <a:off x="1777400" y="1535025"/>
            <a:ext cx="5740500" cy="19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800" u="none" cap="none" strike="noStrike">
                <a:solidFill>
                  <a:srgbClr val="26ADE4"/>
                </a:solidFill>
                <a:latin typeface="Montserrat"/>
                <a:ea typeface="Montserrat"/>
                <a:cs typeface="Montserrat"/>
                <a:sym typeface="Montserrat"/>
              </a:rPr>
              <a:t>You can embed Google fonts into your web page for a lot more choices.</a:t>
            </a:r>
            <a:endParaRPr b="1" i="0" sz="1800" u="none" cap="none" strike="noStrike">
              <a:solidFill>
                <a:srgbClr val="26ADE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800" u="sng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Google fonts</a:t>
            </a:r>
            <a:endParaRPr b="0" i="0" sz="18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26ADE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0"/>
          <p:cNvSpPr/>
          <p:nvPr/>
        </p:nvSpPr>
        <p:spPr>
          <a:xfrm>
            <a:off x="-543" y="923181"/>
            <a:ext cx="91440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36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Text styles</a:t>
            </a:r>
            <a:endParaRPr b="0" i="0" sz="36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47916"/>
              </a:lnSpc>
              <a:spcBef>
                <a:spcPts val="0"/>
              </a:spcBef>
              <a:spcAft>
                <a:spcPts val="0"/>
              </a:spcAft>
              <a:buClr>
                <a:srgbClr val="94E3FE"/>
              </a:buClr>
              <a:buSzPts val="3100"/>
              <a:buFont typeface="Montserrat"/>
              <a:buNone/>
            </a:pPr>
            <a:r>
              <a:t/>
            </a:r>
            <a:endParaRPr b="1" i="0" sz="31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26" name="Google Shape;226;p30"/>
          <p:cNvCxnSpPr/>
          <p:nvPr/>
        </p:nvCxnSpPr>
        <p:spPr>
          <a:xfrm flipH="1" rot="10800000">
            <a:off x="1701207" y="1187258"/>
            <a:ext cx="5740500" cy="12900"/>
          </a:xfrm>
          <a:prstGeom prst="straightConnector1">
            <a:avLst/>
          </a:prstGeom>
          <a:noFill/>
          <a:ln cap="flat" cmpd="sng" w="25400">
            <a:solidFill>
              <a:srgbClr val="FFFFFF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227" name="Google Shape;227;p30"/>
          <p:cNvSpPr txBox="1"/>
          <p:nvPr/>
        </p:nvSpPr>
        <p:spPr>
          <a:xfrm>
            <a:off x="2082200" y="1458825"/>
            <a:ext cx="6568200" cy="19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800" u="none" cap="none" strike="noStrike">
                <a:solidFill>
                  <a:srgbClr val="26ADE4"/>
                </a:solidFill>
                <a:latin typeface="Montserrat"/>
                <a:ea typeface="Montserrat"/>
                <a:cs typeface="Montserrat"/>
                <a:sym typeface="Montserrat"/>
              </a:rPr>
              <a:t>Text property examples:</a:t>
            </a:r>
            <a:endParaRPr b="1" i="0" sz="1800" u="none" cap="none" strike="noStrike">
              <a:solidFill>
                <a:srgbClr val="26ADE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color</a:t>
            </a:r>
            <a:endParaRPr b="0" i="0" sz="18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line-height</a:t>
            </a:r>
            <a:endParaRPr b="0" i="0" sz="18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text-align</a:t>
            </a:r>
            <a:endParaRPr b="0" i="0" sz="18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26ADE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800" u="none" cap="none" strike="noStrike">
                <a:solidFill>
                  <a:srgbClr val="26ADE4"/>
                </a:solidFill>
                <a:latin typeface="Montserrat"/>
                <a:ea typeface="Montserrat"/>
                <a:cs typeface="Montserrat"/>
                <a:sym typeface="Montserrat"/>
              </a:rPr>
              <a:t>Font property examples:</a:t>
            </a:r>
            <a:endParaRPr b="1" i="0" sz="1800" u="none" cap="none" strike="noStrike">
              <a:solidFill>
                <a:srgbClr val="26ADE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font-family</a:t>
            </a:r>
            <a:endParaRPr b="0" i="0" sz="18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font-size</a:t>
            </a:r>
            <a:endParaRPr b="0" i="0" sz="18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font-style</a:t>
            </a:r>
            <a:endParaRPr b="0" i="0" sz="18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26ADE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26ADE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1"/>
          <p:cNvSpPr/>
          <p:nvPr/>
        </p:nvSpPr>
        <p:spPr>
          <a:xfrm>
            <a:off x="-543" y="923181"/>
            <a:ext cx="91440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36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Text styles</a:t>
            </a:r>
            <a:endParaRPr b="0" i="0" sz="36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47916"/>
              </a:lnSpc>
              <a:spcBef>
                <a:spcPts val="0"/>
              </a:spcBef>
              <a:spcAft>
                <a:spcPts val="0"/>
              </a:spcAft>
              <a:buClr>
                <a:srgbClr val="94E3FE"/>
              </a:buClr>
              <a:buSzPts val="3100"/>
              <a:buFont typeface="Montserrat"/>
              <a:buNone/>
            </a:pPr>
            <a:r>
              <a:t/>
            </a:r>
            <a:endParaRPr b="1" i="0" sz="31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33" name="Google Shape;233;p31"/>
          <p:cNvCxnSpPr/>
          <p:nvPr/>
        </p:nvCxnSpPr>
        <p:spPr>
          <a:xfrm flipH="1" rot="10800000">
            <a:off x="1701207" y="1187258"/>
            <a:ext cx="5740500" cy="12900"/>
          </a:xfrm>
          <a:prstGeom prst="straightConnector1">
            <a:avLst/>
          </a:prstGeom>
          <a:noFill/>
          <a:ln cap="flat" cmpd="sng" w="25400">
            <a:solidFill>
              <a:srgbClr val="FFFFFF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234" name="Google Shape;234;p31"/>
          <p:cNvSpPr txBox="1"/>
          <p:nvPr/>
        </p:nvSpPr>
        <p:spPr>
          <a:xfrm>
            <a:off x="2172375" y="1535025"/>
            <a:ext cx="5792100" cy="19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800" u="none" cap="none" strike="noStrike">
                <a:solidFill>
                  <a:srgbClr val="26ADE4"/>
                </a:solidFill>
                <a:latin typeface="Montserrat"/>
                <a:ea typeface="Montserrat"/>
                <a:cs typeface="Montserrat"/>
                <a:sym typeface="Montserrat"/>
              </a:rPr>
              <a:t>p {</a:t>
            </a:r>
            <a:endParaRPr b="1" i="0" sz="1800" u="none" cap="none" strike="noStrike">
              <a:solidFill>
                <a:srgbClr val="26ADE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color: red;</a:t>
            </a:r>
            <a:endParaRPr b="0" i="0" sz="18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line-height: 120%;</a:t>
            </a:r>
            <a:endParaRPr b="0" i="0" sz="18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text-align: left;</a:t>
            </a:r>
            <a:endParaRPr b="0" i="0" sz="18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font-family: arial, sans-serif;</a:t>
            </a:r>
            <a:endParaRPr b="0" i="0" sz="18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font-size: 12px;</a:t>
            </a:r>
            <a:endParaRPr b="0" i="0" sz="18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font-style: italic;</a:t>
            </a:r>
            <a:endParaRPr b="0" i="0" sz="18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800" u="none" cap="none" strike="noStrike">
                <a:solidFill>
                  <a:srgbClr val="26ADE4"/>
                </a:solidFill>
                <a:latin typeface="Montserrat"/>
                <a:ea typeface="Montserrat"/>
                <a:cs typeface="Montserrat"/>
                <a:sym typeface="Montserrat"/>
              </a:rPr>
              <a:t>}</a:t>
            </a:r>
            <a:endParaRPr b="1" i="0" sz="1800" u="none" cap="none" strike="noStrike">
              <a:solidFill>
                <a:srgbClr val="26ADE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26ADE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26ADE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2"/>
          <p:cNvSpPr/>
          <p:nvPr/>
        </p:nvSpPr>
        <p:spPr>
          <a:xfrm>
            <a:off x="-543" y="465981"/>
            <a:ext cx="91440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36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Link styles</a:t>
            </a:r>
            <a:endParaRPr b="0" i="0" sz="36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47916"/>
              </a:lnSpc>
              <a:spcBef>
                <a:spcPts val="0"/>
              </a:spcBef>
              <a:spcAft>
                <a:spcPts val="0"/>
              </a:spcAft>
              <a:buClr>
                <a:srgbClr val="94E3FE"/>
              </a:buClr>
              <a:buSzPts val="3100"/>
              <a:buFont typeface="Montserrat"/>
              <a:buNone/>
            </a:pPr>
            <a:r>
              <a:t/>
            </a:r>
            <a:endParaRPr b="1" i="0" sz="31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40" name="Google Shape;240;p32"/>
          <p:cNvCxnSpPr/>
          <p:nvPr/>
        </p:nvCxnSpPr>
        <p:spPr>
          <a:xfrm flipH="1" rot="10800000">
            <a:off x="1701207" y="730058"/>
            <a:ext cx="5740500" cy="12900"/>
          </a:xfrm>
          <a:prstGeom prst="straightConnector1">
            <a:avLst/>
          </a:prstGeom>
          <a:noFill/>
          <a:ln cap="flat" cmpd="sng" w="25400">
            <a:solidFill>
              <a:srgbClr val="FFFFFF"/>
            </a:solidFill>
            <a:prstDash val="solid"/>
            <a:miter lim="400000"/>
            <a:headEnd len="sm" w="sm" type="none"/>
            <a:tailEnd len="sm" w="sm" type="none"/>
          </a:ln>
        </p:spPr>
      </p:cxnSp>
      <p:graphicFrame>
        <p:nvGraphicFramePr>
          <p:cNvPr id="241" name="Google Shape;241;p32"/>
          <p:cNvGraphicFramePr/>
          <p:nvPr/>
        </p:nvGraphicFramePr>
        <p:xfrm>
          <a:off x="1631075" y="1343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{C0CE746B-B644-4252-9BFF-F13FDEE39914}</a:tableStyleId>
              </a:tblPr>
              <a:tblGrid>
                <a:gridCol w="6010575"/>
              </a:tblGrid>
              <a:tr h="12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 u="none" cap="none" strike="noStrike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</a:t>
                      </a:r>
                      <a:r>
                        <a:rPr b="1" lang="en" sz="12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{</a:t>
                      </a:r>
                      <a:br>
                        <a:rPr b="1" lang="en" sz="12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2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</a:t>
                      </a:r>
                      <a:r>
                        <a:rPr b="1" lang="en" sz="1200" u="none" cap="none" strike="noStrike">
                          <a:solidFill>
                            <a:srgbClr val="FFFFAA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text-decoration</a:t>
                      </a:r>
                      <a:r>
                        <a:rPr b="1" lang="en" sz="12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none;</a:t>
                      </a:r>
                      <a:br>
                        <a:rPr b="1" lang="en" sz="12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2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}</a:t>
                      </a:r>
                      <a:br>
                        <a:rPr b="1" lang="en" sz="12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2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br>
                        <a:rPr b="1" lang="en" sz="12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200" u="none" cap="none" strike="noStrike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</a:t>
                      </a:r>
                      <a:r>
                        <a:rPr b="1" lang="en" sz="12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:link {</a:t>
                      </a:r>
                      <a:br>
                        <a:rPr b="1" lang="en" sz="12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2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</a:t>
                      </a:r>
                      <a:r>
                        <a:rPr b="1" lang="en" sz="1200" u="none" cap="none" strike="noStrike">
                          <a:solidFill>
                            <a:srgbClr val="FFFFAA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text-decoration</a:t>
                      </a:r>
                      <a:r>
                        <a:rPr b="1" lang="en" sz="12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none;</a:t>
                      </a:r>
                      <a:br>
                        <a:rPr b="1" lang="en" sz="12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2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</a:t>
                      </a:r>
                      <a:r>
                        <a:rPr b="1" lang="en" sz="1200" u="none" cap="none" strike="noStrike">
                          <a:solidFill>
                            <a:srgbClr val="FFFFAA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color</a:t>
                      </a:r>
                      <a:r>
                        <a:rPr b="1" lang="en" sz="12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b="1" lang="en" sz="1200" u="none" cap="none" strike="noStrike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#000000</a:t>
                      </a:r>
                      <a:r>
                        <a:rPr b="1" lang="en" sz="12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br>
                        <a:rPr b="1" lang="en" sz="12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2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}</a:t>
                      </a:r>
                      <a:br>
                        <a:rPr b="1" lang="en" sz="12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b="1" lang="en" sz="12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200" u="none" cap="none" strike="noStrike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</a:t>
                      </a:r>
                      <a:r>
                        <a:rPr b="1" lang="en" sz="12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:visited {</a:t>
                      </a:r>
                      <a:br>
                        <a:rPr b="1" lang="en" sz="12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2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</a:t>
                      </a:r>
                      <a:r>
                        <a:rPr b="1" lang="en" sz="1200" u="none" cap="none" strike="noStrike">
                          <a:solidFill>
                            <a:srgbClr val="FFFFAA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text-decoration</a:t>
                      </a:r>
                      <a:r>
                        <a:rPr b="1" lang="en" sz="12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none;</a:t>
                      </a:r>
                      <a:br>
                        <a:rPr b="1" lang="en" sz="12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2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</a:t>
                      </a:r>
                      <a:r>
                        <a:rPr b="1" lang="en" sz="1200" u="none" cap="none" strike="noStrike">
                          <a:solidFill>
                            <a:srgbClr val="FFFFAA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color</a:t>
                      </a:r>
                      <a:r>
                        <a:rPr b="1" lang="en" sz="12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b="1" lang="en" sz="1200" u="none" cap="none" strike="noStrike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#000000</a:t>
                      </a:r>
                      <a:r>
                        <a:rPr b="1" lang="en" sz="12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br>
                        <a:rPr b="1" lang="en" sz="12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2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}</a:t>
                      </a:r>
                      <a:br>
                        <a:rPr b="1" lang="en" sz="12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b="1" lang="en" sz="12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200" u="none" cap="none" strike="noStrike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</a:t>
                      </a:r>
                      <a:r>
                        <a:rPr b="1" lang="en" sz="12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:hover {</a:t>
                      </a:r>
                      <a:br>
                        <a:rPr b="1" lang="en" sz="12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2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</a:t>
                      </a:r>
                      <a:r>
                        <a:rPr b="1" lang="en" sz="1200" u="none" cap="none" strike="noStrike">
                          <a:solidFill>
                            <a:srgbClr val="FFFFAA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text-decoration</a:t>
                      </a:r>
                      <a:r>
                        <a:rPr b="1" lang="en" sz="12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underline;</a:t>
                      </a:r>
                      <a:br>
                        <a:rPr b="1" lang="en" sz="12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2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}</a:t>
                      </a:r>
                      <a:endParaRPr b="1" sz="1200" u="none" cap="none" strike="noStrike"/>
                    </a:p>
                  </a:txBody>
                  <a:tcPr marT="63500" marB="63500" marR="63500" marL="63500">
                    <a:solidFill>
                      <a:srgbClr val="333333"/>
                    </a:solidFill>
                  </a:tcPr>
                </a:tc>
              </a:tr>
            </a:tbl>
          </a:graphicData>
        </a:graphic>
      </p:graphicFrame>
      <p:sp>
        <p:nvSpPr>
          <p:cNvPr id="242" name="Google Shape;242;p32"/>
          <p:cNvSpPr txBox="1"/>
          <p:nvPr/>
        </p:nvSpPr>
        <p:spPr>
          <a:xfrm>
            <a:off x="1311475" y="849225"/>
            <a:ext cx="67293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800" u="none" cap="none" strike="noStrike">
                <a:solidFill>
                  <a:srgbClr val="26ADE4"/>
                </a:solidFill>
                <a:latin typeface="Montserrat"/>
                <a:ea typeface="Montserrat"/>
                <a:cs typeface="Montserrat"/>
                <a:sym typeface="Montserrat"/>
              </a:rPr>
              <a:t>A link has four states that can be targeted with CSS</a:t>
            </a:r>
            <a:endParaRPr b="1" i="0" sz="1800" u="none" cap="none" strike="noStrike">
              <a:solidFill>
                <a:srgbClr val="26ADE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3"/>
          <p:cNvSpPr/>
          <p:nvPr/>
        </p:nvSpPr>
        <p:spPr>
          <a:xfrm>
            <a:off x="-543" y="923181"/>
            <a:ext cx="91440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36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Quick review</a:t>
            </a:r>
            <a:endParaRPr b="0" i="0" sz="36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47916"/>
              </a:lnSpc>
              <a:spcBef>
                <a:spcPts val="0"/>
              </a:spcBef>
              <a:spcAft>
                <a:spcPts val="0"/>
              </a:spcAft>
              <a:buClr>
                <a:srgbClr val="94E3FE"/>
              </a:buClr>
              <a:buSzPts val="3100"/>
              <a:buFont typeface="Montserrat"/>
              <a:buNone/>
            </a:pPr>
            <a:r>
              <a:t/>
            </a:r>
            <a:endParaRPr b="1" i="0" sz="31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48" name="Google Shape;248;p33"/>
          <p:cNvCxnSpPr/>
          <p:nvPr/>
        </p:nvCxnSpPr>
        <p:spPr>
          <a:xfrm flipH="1" rot="10800000">
            <a:off x="1701207" y="1187258"/>
            <a:ext cx="5740500" cy="12900"/>
          </a:xfrm>
          <a:prstGeom prst="straightConnector1">
            <a:avLst/>
          </a:prstGeom>
          <a:noFill/>
          <a:ln cap="flat" cmpd="sng" w="25400">
            <a:solidFill>
              <a:srgbClr val="FFFFFF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249" name="Google Shape;249;p33"/>
          <p:cNvSpPr txBox="1"/>
          <p:nvPr/>
        </p:nvSpPr>
        <p:spPr>
          <a:xfrm>
            <a:off x="2418800" y="1633525"/>
            <a:ext cx="4965600" cy="209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ADE4"/>
              </a:buClr>
              <a:buSzPts val="2400"/>
              <a:buFont typeface="Montserrat"/>
              <a:buChar char="●"/>
            </a:pPr>
            <a:r>
              <a:rPr b="0" i="0" lang="en" sz="2400" u="none" cap="none" strike="noStrike">
                <a:solidFill>
                  <a:srgbClr val="26ADE4"/>
                </a:solidFill>
                <a:latin typeface="Montserrat"/>
                <a:ea typeface="Montserrat"/>
                <a:cs typeface="Montserrat"/>
                <a:sym typeface="Montserrat"/>
              </a:rPr>
              <a:t>Set up a stylesheet</a:t>
            </a:r>
            <a:endParaRPr b="0" i="0" sz="2400" u="none" cap="none" strike="noStrike">
              <a:solidFill>
                <a:srgbClr val="26ADE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ADE4"/>
              </a:buClr>
              <a:buSzPts val="2400"/>
              <a:buFont typeface="Montserrat"/>
              <a:buChar char="●"/>
            </a:pPr>
            <a:r>
              <a:rPr b="0" i="0" lang="en" sz="2400" u="none" cap="none" strike="noStrike">
                <a:solidFill>
                  <a:srgbClr val="26ADE4"/>
                </a:solidFill>
                <a:latin typeface="Montserrat"/>
                <a:ea typeface="Montserrat"/>
                <a:cs typeface="Montserrat"/>
                <a:sym typeface="Montserrat"/>
              </a:rPr>
              <a:t>Target an element</a:t>
            </a:r>
            <a:endParaRPr b="0" i="0" sz="2400" u="none" cap="none" strike="noStrike">
              <a:solidFill>
                <a:srgbClr val="26ADE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ADE4"/>
              </a:buClr>
              <a:buSzPts val="2400"/>
              <a:buFont typeface="Montserrat"/>
              <a:buChar char="●"/>
            </a:pPr>
            <a:r>
              <a:rPr b="0" i="0" lang="en" sz="2400" u="none" cap="none" strike="noStrike">
                <a:solidFill>
                  <a:srgbClr val="26ADE4"/>
                </a:solidFill>
                <a:latin typeface="Montserrat"/>
                <a:ea typeface="Montserrat"/>
                <a:cs typeface="Montserrat"/>
                <a:sym typeface="Montserrat"/>
              </a:rPr>
              <a:t>Write a style</a:t>
            </a:r>
            <a:endParaRPr b="0" i="0" sz="2400" u="none" cap="none" strike="noStrike">
              <a:solidFill>
                <a:srgbClr val="26ADE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"/>
          <p:cNvSpPr/>
          <p:nvPr/>
        </p:nvSpPr>
        <p:spPr>
          <a:xfrm>
            <a:off x="-543" y="923181"/>
            <a:ext cx="91440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36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HTML vs CSS</a:t>
            </a:r>
            <a:endParaRPr b="0" i="0" sz="36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47916"/>
              </a:lnSpc>
              <a:spcBef>
                <a:spcPts val="0"/>
              </a:spcBef>
              <a:spcAft>
                <a:spcPts val="0"/>
              </a:spcAft>
              <a:buClr>
                <a:srgbClr val="94E3FE"/>
              </a:buClr>
              <a:buSzPts val="3100"/>
              <a:buFont typeface="Montserrat"/>
              <a:buNone/>
            </a:pPr>
            <a:r>
              <a:t/>
            </a:r>
            <a:endParaRPr b="1" i="0" sz="31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5" name="Google Shape;35;p4"/>
          <p:cNvCxnSpPr/>
          <p:nvPr/>
        </p:nvCxnSpPr>
        <p:spPr>
          <a:xfrm flipH="1" rot="10800000">
            <a:off x="1701207" y="1187258"/>
            <a:ext cx="5740500" cy="12900"/>
          </a:xfrm>
          <a:prstGeom prst="straightConnector1">
            <a:avLst/>
          </a:prstGeom>
          <a:noFill/>
          <a:ln cap="flat" cmpd="sng" w="25400">
            <a:solidFill>
              <a:srgbClr val="FFFFFF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36" name="Google Shape;36;p4"/>
          <p:cNvSpPr txBox="1"/>
          <p:nvPr/>
        </p:nvSpPr>
        <p:spPr>
          <a:xfrm>
            <a:off x="1548800" y="1781250"/>
            <a:ext cx="6403200" cy="19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HTML defines </a:t>
            </a:r>
            <a:r>
              <a:rPr b="1" i="0" lang="en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STRUCTURE</a:t>
            </a:r>
            <a:r>
              <a:rPr b="0" i="0" lang="en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of page and its content</a:t>
            </a:r>
            <a:endParaRPr b="0" i="0" sz="18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CSS applies </a:t>
            </a:r>
            <a:r>
              <a:rPr b="1" i="0" lang="en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FORMATTING</a:t>
            </a:r>
            <a:r>
              <a:rPr b="0" i="0" lang="en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to the content</a:t>
            </a:r>
            <a:endParaRPr b="0" i="0" sz="18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/>
          <p:nvPr/>
        </p:nvSpPr>
        <p:spPr>
          <a:xfrm>
            <a:off x="-543" y="923181"/>
            <a:ext cx="91440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36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Why CSS?</a:t>
            </a:r>
            <a:endParaRPr b="0" i="0" sz="36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47916"/>
              </a:lnSpc>
              <a:spcBef>
                <a:spcPts val="0"/>
              </a:spcBef>
              <a:spcAft>
                <a:spcPts val="0"/>
              </a:spcAft>
              <a:buClr>
                <a:srgbClr val="94E3FE"/>
              </a:buClr>
              <a:buSzPts val="3100"/>
              <a:buFont typeface="Montserrat"/>
              <a:buNone/>
            </a:pPr>
            <a:r>
              <a:t/>
            </a:r>
            <a:endParaRPr b="1" i="0" sz="31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2" name="Google Shape;42;p5"/>
          <p:cNvCxnSpPr/>
          <p:nvPr/>
        </p:nvCxnSpPr>
        <p:spPr>
          <a:xfrm flipH="1" rot="10800000">
            <a:off x="1701207" y="1187258"/>
            <a:ext cx="5740500" cy="12900"/>
          </a:xfrm>
          <a:prstGeom prst="straightConnector1">
            <a:avLst/>
          </a:prstGeom>
          <a:noFill/>
          <a:ln cap="flat" cmpd="sng" w="25400">
            <a:solidFill>
              <a:srgbClr val="FFFFFF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43" name="Google Shape;43;p5"/>
          <p:cNvSpPr txBox="1"/>
          <p:nvPr/>
        </p:nvSpPr>
        <p:spPr>
          <a:xfrm>
            <a:off x="1268075" y="1705050"/>
            <a:ext cx="7065000" cy="19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Control layout of many documents from </a:t>
            </a:r>
            <a:r>
              <a:rPr b="1" i="0" lang="en" sz="1800" u="none" cap="none" strike="noStrike">
                <a:solidFill>
                  <a:srgbClr val="26ADE4"/>
                </a:solidFill>
                <a:latin typeface="Montserrat"/>
                <a:ea typeface="Montserrat"/>
                <a:cs typeface="Montserrat"/>
                <a:sym typeface="Montserrat"/>
              </a:rPr>
              <a:t>single style sheet.</a:t>
            </a:r>
            <a:endParaRPr b="1" i="0" sz="1800" u="none" cap="none" strike="noStrike">
              <a:solidFill>
                <a:srgbClr val="26ADE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More precise layout control.</a:t>
            </a:r>
            <a:endParaRPr b="0" i="0" sz="18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Apply different layouts to </a:t>
            </a:r>
            <a:r>
              <a:rPr b="1" i="0" lang="en" sz="1800" u="none" cap="none" strike="noStrike">
                <a:solidFill>
                  <a:srgbClr val="26ADE4"/>
                </a:solidFill>
                <a:latin typeface="Montserrat"/>
                <a:ea typeface="Montserrat"/>
                <a:cs typeface="Montserrat"/>
                <a:sym typeface="Montserrat"/>
              </a:rPr>
              <a:t>different media types</a:t>
            </a:r>
            <a:r>
              <a:rPr b="0" i="0" lang="en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(phone, tablet, laptop, etc.).</a:t>
            </a:r>
            <a:endParaRPr b="0" i="0" sz="18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"/>
          <p:cNvSpPr/>
          <p:nvPr/>
        </p:nvSpPr>
        <p:spPr>
          <a:xfrm>
            <a:off x="-543" y="923181"/>
            <a:ext cx="91440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36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Two steps</a:t>
            </a:r>
            <a:endParaRPr b="0" i="0" sz="36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47916"/>
              </a:lnSpc>
              <a:spcBef>
                <a:spcPts val="0"/>
              </a:spcBef>
              <a:spcAft>
                <a:spcPts val="0"/>
              </a:spcAft>
              <a:buClr>
                <a:srgbClr val="94E3FE"/>
              </a:buClr>
              <a:buSzPts val="3100"/>
              <a:buFont typeface="Montserrat"/>
              <a:buNone/>
            </a:pPr>
            <a:r>
              <a:t/>
            </a:r>
            <a:endParaRPr b="1" i="0" sz="31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9" name="Google Shape;49;p6"/>
          <p:cNvCxnSpPr/>
          <p:nvPr/>
        </p:nvCxnSpPr>
        <p:spPr>
          <a:xfrm flipH="1" rot="10800000">
            <a:off x="1701207" y="1187258"/>
            <a:ext cx="5740500" cy="12900"/>
          </a:xfrm>
          <a:prstGeom prst="straightConnector1">
            <a:avLst/>
          </a:prstGeom>
          <a:noFill/>
          <a:ln cap="flat" cmpd="sng" w="25400">
            <a:solidFill>
              <a:srgbClr val="FFFFFF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50" name="Google Shape;50;p6"/>
          <p:cNvSpPr txBox="1"/>
          <p:nvPr/>
        </p:nvSpPr>
        <p:spPr>
          <a:xfrm>
            <a:off x="1777400" y="1674000"/>
            <a:ext cx="5740500" cy="19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AutoNum type="arabicPeriod"/>
            </a:pPr>
            <a:r>
              <a:rPr b="0" i="0" lang="en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Define styles for each element of a page in your CSS stylesheet</a:t>
            </a: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AutoNum type="arabicPeriod"/>
            </a:pPr>
            <a:r>
              <a:rPr b="0" i="0" lang="en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Apply the styles to your Web page (in the html doc).</a:t>
            </a:r>
            <a:endParaRPr b="0" i="0" sz="18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7"/>
          <p:cNvSpPr txBox="1"/>
          <p:nvPr/>
        </p:nvSpPr>
        <p:spPr>
          <a:xfrm>
            <a:off x="1627743" y="1372700"/>
            <a:ext cx="1275900" cy="2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CSS</a:t>
            </a:r>
            <a:endParaRPr b="1" i="0" sz="14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" name="Google Shape;56;p7"/>
          <p:cNvSpPr txBox="1"/>
          <p:nvPr/>
        </p:nvSpPr>
        <p:spPr>
          <a:xfrm>
            <a:off x="1634130" y="3048925"/>
            <a:ext cx="1275900" cy="2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HTML</a:t>
            </a:r>
            <a:endParaRPr b="1" i="0" sz="14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57" name="Google Shape;57;p7"/>
          <p:cNvGraphicFramePr/>
          <p:nvPr/>
        </p:nvGraphicFramePr>
        <p:xfrm>
          <a:off x="1602763" y="3480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{C0CE746B-B644-4252-9BFF-F13FDEE39914}</a:tableStyleId>
              </a:tblPr>
              <a:tblGrid>
                <a:gridCol w="5938475"/>
              </a:tblGrid>
              <a:tr h="12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</a:t>
                      </a:r>
                      <a:r>
                        <a:rPr lang="en" sz="18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</a:t>
                      </a:r>
                      <a:r>
                        <a:rPr lang="en" sz="1800" u="none" cap="none" strike="noStrike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1&gt;</a:t>
                      </a: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Hello World</a:t>
                      </a:r>
                      <a:r>
                        <a:rPr lang="en" sz="1800" u="none" cap="none" strike="noStrike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</a:t>
                      </a:r>
                      <a:r>
                        <a:rPr lang="en" sz="18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</a:t>
                      </a:r>
                      <a:r>
                        <a:rPr lang="en" sz="1800" u="none" cap="none" strike="noStrike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1&gt;</a:t>
                      </a:r>
                      <a:endParaRPr sz="1800" u="none" cap="none" strike="noStrike"/>
                    </a:p>
                  </a:txBody>
                  <a:tcPr marT="63500" marB="63500" marR="63500" marL="63500">
                    <a:solidFill>
                      <a:srgbClr val="33333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8" name="Google Shape;58;p7"/>
          <p:cNvGraphicFramePr/>
          <p:nvPr/>
        </p:nvGraphicFramePr>
        <p:xfrm>
          <a:off x="1655613" y="1776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{C0CE746B-B644-4252-9BFF-F13FDEE39914}</a:tableStyleId>
              </a:tblPr>
              <a:tblGrid>
                <a:gridCol w="5938475"/>
              </a:tblGrid>
              <a:tr h="12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>
                          <a:solidFill>
                            <a:srgbClr val="ADE5F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</a:t>
                      </a:r>
                      <a:r>
                        <a:rPr lang="en" sz="1800" u="none" cap="none" strike="noStrike">
                          <a:solidFill>
                            <a:srgbClr val="ADE5F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{</a:t>
                      </a:r>
                      <a:br>
                        <a:rPr lang="en" sz="18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lang="en" sz="1800" u="none" cap="none" strike="noStrike">
                          <a:solidFill>
                            <a:srgbClr val="FFFFAA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color</a:t>
                      </a: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red;</a:t>
                      </a:r>
                      <a:br>
                        <a:rPr lang="en" sz="18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 sz="1800" u="none" cap="none" strike="noStrike"/>
                    </a:p>
                  </a:txBody>
                  <a:tcPr marT="63500" marB="63500" marR="63500" marL="63500">
                    <a:solidFill>
                      <a:srgbClr val="333333"/>
                    </a:solidFill>
                  </a:tcPr>
                </a:tc>
              </a:tr>
            </a:tbl>
          </a:graphicData>
        </a:graphic>
      </p:graphicFrame>
      <p:sp>
        <p:nvSpPr>
          <p:cNvPr id="59" name="Google Shape;59;p7"/>
          <p:cNvSpPr/>
          <p:nvPr/>
        </p:nvSpPr>
        <p:spPr>
          <a:xfrm>
            <a:off x="-76743" y="542181"/>
            <a:ext cx="91440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3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What is it?</a:t>
            </a:r>
            <a:endParaRPr b="0" i="0" sz="36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47916"/>
              </a:lnSpc>
              <a:spcBef>
                <a:spcPts val="0"/>
              </a:spcBef>
              <a:spcAft>
                <a:spcPts val="0"/>
              </a:spcAft>
              <a:buClr>
                <a:srgbClr val="94E3FE"/>
              </a:buClr>
              <a:buSzPts val="3100"/>
              <a:buFont typeface="Montserrat"/>
              <a:buNone/>
            </a:pPr>
            <a:r>
              <a:t/>
            </a:r>
            <a:endParaRPr b="1" i="0" sz="31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0" name="Google Shape;60;p7"/>
          <p:cNvCxnSpPr/>
          <p:nvPr/>
        </p:nvCxnSpPr>
        <p:spPr>
          <a:xfrm flipH="1" rot="10800000">
            <a:off x="1625007" y="730058"/>
            <a:ext cx="5740500" cy="12900"/>
          </a:xfrm>
          <a:prstGeom prst="straightConnector1">
            <a:avLst/>
          </a:prstGeom>
          <a:noFill/>
          <a:ln cap="flat" cmpd="sng" w="25400">
            <a:solidFill>
              <a:srgbClr val="FFFFFF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61" name="Google Shape;61;p7"/>
          <p:cNvSpPr txBox="1"/>
          <p:nvPr/>
        </p:nvSpPr>
        <p:spPr>
          <a:xfrm>
            <a:off x="1444275" y="971550"/>
            <a:ext cx="6686400" cy="3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Let’s look at a really basic CSS style to see how it works</a:t>
            </a:r>
            <a:endParaRPr b="0" i="0" sz="18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" name="Google Shape;62;p7"/>
          <p:cNvSpPr txBox="1"/>
          <p:nvPr/>
        </p:nvSpPr>
        <p:spPr>
          <a:xfrm>
            <a:off x="1584325" y="4114075"/>
            <a:ext cx="6686400" cy="3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The CSS </a:t>
            </a:r>
            <a:r>
              <a:rPr b="1" i="0" lang="en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selects H1</a:t>
            </a:r>
            <a:r>
              <a:rPr b="0" i="0" lang="en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from the HTML and changes its </a:t>
            </a:r>
            <a:r>
              <a:rPr b="1" i="0" lang="en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color to red. </a:t>
            </a:r>
            <a:r>
              <a:rPr b="1" i="0" lang="en" sz="1800" u="none" cap="none" strike="noStrike">
                <a:solidFill>
                  <a:srgbClr val="26ADE4"/>
                </a:solidFill>
                <a:latin typeface="Montserrat"/>
                <a:ea typeface="Montserrat"/>
                <a:cs typeface="Montserrat"/>
                <a:sym typeface="Montserrat"/>
              </a:rPr>
              <a:t>Easy, right?</a:t>
            </a:r>
            <a:endParaRPr b="1" i="0" sz="1800" u="none" cap="none" strike="noStrike">
              <a:solidFill>
                <a:srgbClr val="26ADE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8"/>
          <p:cNvSpPr/>
          <p:nvPr/>
        </p:nvSpPr>
        <p:spPr>
          <a:xfrm>
            <a:off x="-543" y="923181"/>
            <a:ext cx="91440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36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CSS terms to know</a:t>
            </a:r>
            <a:endParaRPr b="0" i="0" sz="36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47916"/>
              </a:lnSpc>
              <a:spcBef>
                <a:spcPts val="0"/>
              </a:spcBef>
              <a:spcAft>
                <a:spcPts val="0"/>
              </a:spcAft>
              <a:buClr>
                <a:srgbClr val="94E3FE"/>
              </a:buClr>
              <a:buSzPts val="3100"/>
              <a:buFont typeface="Montserrat"/>
              <a:buNone/>
            </a:pPr>
            <a:r>
              <a:t/>
            </a:r>
            <a:endParaRPr b="1" i="0" sz="31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8" name="Google Shape;68;p8"/>
          <p:cNvCxnSpPr/>
          <p:nvPr/>
        </p:nvCxnSpPr>
        <p:spPr>
          <a:xfrm flipH="1" rot="10800000">
            <a:off x="1701207" y="1187258"/>
            <a:ext cx="5740500" cy="12900"/>
          </a:xfrm>
          <a:prstGeom prst="straightConnector1">
            <a:avLst/>
          </a:prstGeom>
          <a:noFill/>
          <a:ln cap="flat" cmpd="sng" w="25400">
            <a:solidFill>
              <a:srgbClr val="FFFFFF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69" name="Google Shape;69;p8"/>
          <p:cNvSpPr txBox="1"/>
          <p:nvPr/>
        </p:nvSpPr>
        <p:spPr>
          <a:xfrm>
            <a:off x="1401750" y="1552650"/>
            <a:ext cx="6778800" cy="19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800" u="none" cap="none" strike="noStrike">
                <a:solidFill>
                  <a:srgbClr val="26ADE4"/>
                </a:solidFill>
                <a:latin typeface="Montserrat"/>
                <a:ea typeface="Montserrat"/>
                <a:cs typeface="Montserrat"/>
                <a:sym typeface="Montserrat"/>
              </a:rPr>
              <a:t>Stylesheet: </a:t>
            </a:r>
            <a:r>
              <a:rPr b="0" i="0" lang="en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Collection of CSS code that defines style</a:t>
            </a:r>
            <a:endParaRPr b="0" i="0" sz="18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Selector:  HTML tag whose appearance you modify w/CSS: &lt;p&gt; or &lt;font&gt;</a:t>
            </a:r>
            <a:endParaRPr b="0" i="0" sz="18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800" u="none" cap="none" strike="noStrike">
                <a:solidFill>
                  <a:srgbClr val="26ADE4"/>
                </a:solidFill>
                <a:latin typeface="Montserrat"/>
                <a:ea typeface="Montserrat"/>
                <a:cs typeface="Montserrat"/>
                <a:sym typeface="Montserrat"/>
              </a:rPr>
              <a:t>Property:</a:t>
            </a:r>
            <a:r>
              <a:rPr b="0" i="0" lang="en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Aspect of an element you want to define, like “color” or “size.” </a:t>
            </a:r>
            <a:endParaRPr b="0" i="0" sz="18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800" u="none" cap="none" strike="noStrike">
                <a:solidFill>
                  <a:srgbClr val="26ADE4"/>
                </a:solidFill>
                <a:latin typeface="Montserrat"/>
                <a:ea typeface="Montserrat"/>
                <a:cs typeface="Montserrat"/>
                <a:sym typeface="Montserrat"/>
              </a:rPr>
              <a:t>Value:</a:t>
            </a:r>
            <a:r>
              <a:rPr b="0" i="0" lang="en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Defines how a property (like color) should be set (like “red”)</a:t>
            </a:r>
            <a:endParaRPr b="0" i="0" sz="18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9"/>
          <p:cNvSpPr/>
          <p:nvPr/>
        </p:nvSpPr>
        <p:spPr>
          <a:xfrm>
            <a:off x="-543" y="923181"/>
            <a:ext cx="91440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36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CSS syntax</a:t>
            </a:r>
            <a:endParaRPr b="0" i="0" sz="36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47916"/>
              </a:lnSpc>
              <a:spcBef>
                <a:spcPts val="0"/>
              </a:spcBef>
              <a:spcAft>
                <a:spcPts val="0"/>
              </a:spcAft>
              <a:buClr>
                <a:srgbClr val="94E3FE"/>
              </a:buClr>
              <a:buSzPts val="3100"/>
              <a:buFont typeface="Montserrat"/>
              <a:buNone/>
            </a:pPr>
            <a:r>
              <a:t/>
            </a:r>
            <a:endParaRPr b="1" i="0" sz="31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5" name="Google Shape;75;p9"/>
          <p:cNvCxnSpPr/>
          <p:nvPr/>
        </p:nvCxnSpPr>
        <p:spPr>
          <a:xfrm flipH="1" rot="10800000">
            <a:off x="1701207" y="1187258"/>
            <a:ext cx="5740500" cy="12900"/>
          </a:xfrm>
          <a:prstGeom prst="straightConnector1">
            <a:avLst/>
          </a:prstGeom>
          <a:noFill/>
          <a:ln cap="flat" cmpd="sng" w="25400">
            <a:solidFill>
              <a:srgbClr val="FFFFFF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76" name="Google Shape;76;p9"/>
          <p:cNvSpPr txBox="1"/>
          <p:nvPr/>
        </p:nvSpPr>
        <p:spPr>
          <a:xfrm>
            <a:off x="1601300" y="1611225"/>
            <a:ext cx="7103100" cy="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3200">
                <a:solidFill>
                  <a:srgbClr val="26ADE4"/>
                </a:solidFill>
                <a:latin typeface="Montserrat"/>
                <a:ea typeface="Montserrat"/>
                <a:cs typeface="Montserrat"/>
                <a:sym typeface="Montserrat"/>
              </a:rPr>
              <a:t>s</a:t>
            </a:r>
            <a:r>
              <a:rPr b="1" i="0" lang="en" sz="3200" u="none" cap="none" strike="noStrike">
                <a:solidFill>
                  <a:srgbClr val="26ADE4"/>
                </a:solidFill>
                <a:latin typeface="Montserrat"/>
                <a:ea typeface="Montserrat"/>
                <a:cs typeface="Montserrat"/>
                <a:sym typeface="Montserrat"/>
              </a:rPr>
              <a:t>elector { property: value; }</a:t>
            </a:r>
            <a:endParaRPr b="0" i="0" sz="32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3600" u="none" cap="none" strike="noStrike">
              <a:solidFill>
                <a:srgbClr val="26ADE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 { font-size: 12px; }</a:t>
            </a:r>
            <a:endParaRPr b="0" i="0" sz="18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h2</a:t>
            </a:r>
            <a:r>
              <a:rPr b="0" i="0" lang="en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{ color: red; }</a:t>
            </a:r>
            <a:endParaRPr b="0" i="0" sz="18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body</a:t>
            </a:r>
            <a:r>
              <a:rPr b="0" i="0" lang="en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{ font-family: helvetica, sans-serif; }</a:t>
            </a:r>
            <a:endParaRPr b="0" i="0" sz="18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