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F15BC9-5CAD-4BC1-BF95-065563BF4126}">
  <a:tblStyle styleId="{51F15BC9-5CAD-4BC1-BF95-065563BF41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utorials.jumpstartlab.com/academy/workshops/terminal_and_editor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paw.com/how-to/use-terminal-on-mac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ummies.com/computers/macs/mac-operating-systems/how-to-use-basic-unix-commands-to-work-in-terminal-on-your-mac/" TargetMode="External"/><Relationship Id="rId3" Type="http://schemas.openxmlformats.org/officeDocument/2006/relationships/hyperlink" Target="https://www.techrepublic.com/article/16-terminal-commands-every-user-should-know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ode4policy/modules/blob/master/git/02-setup.md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ode4policy/modules/blob/master/git/02-setup.m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c564da9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c564da9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http://tutorials.jumpstartlab.com/academy/workshops/terminal_and_editor.html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6c564da9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6c564da9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c564da9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c564da9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c564da9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c564da9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6c564da9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6c564da9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6c564da9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6c564da9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6c564da9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6c564da9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6c564da9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6c564da9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c564da9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c564da9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6c564da9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6c564da9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c564da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c564da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https://macpaw.com/how-to/use-terminal-on-mac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6c564da90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6c564da90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6c564da90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6c564da90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e73ef7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e73ef7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73ef70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e73ef70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6c564da9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6c564da9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6c564da9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6c564da9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e73ef7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e73ef7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c564da9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c564da9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c564da9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c564da9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https://www.dummies.com/computers/macs/mac-operating-systems/how-to-use-basic-unix-commands-to-work-in-terminal-on-your-mac/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https://www.techrepublic.com/article/16-terminal-commands-every-user-should-know/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c564da9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c564da9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c564da9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c564da9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c564da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c564da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c564da9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c564da9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https://github.com/code4policy/modules/blob/master/git/02-setup.md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c564da9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c564da9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https://github.com/code4policy/modules/blob/master/git/02-setup.md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ages.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Terminal, Git and Github basics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Terminal to Atom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2750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Open Atom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Click `</a:t>
            </a:r>
            <a:r>
              <a:rPr b="1" lang="en" sz="1400">
                <a:solidFill>
                  <a:schemeClr val="accent2"/>
                </a:solidFill>
              </a:rPr>
              <a:t>Atom</a:t>
            </a:r>
            <a:r>
              <a:rPr lang="en" sz="1400"/>
              <a:t>` menu in top left corner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Click `</a:t>
            </a:r>
            <a:r>
              <a:rPr b="1" lang="en" sz="1400">
                <a:solidFill>
                  <a:schemeClr val="accent2"/>
                </a:solidFill>
              </a:rPr>
              <a:t>Install Shell Commands</a:t>
            </a:r>
            <a:r>
              <a:rPr lang="en" sz="1400"/>
              <a:t>`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Open Terminal and type `</a:t>
            </a:r>
            <a:r>
              <a:rPr b="1" lang="en" sz="1400">
                <a:solidFill>
                  <a:schemeClr val="accent2"/>
                </a:solidFill>
              </a:rPr>
              <a:t>which atom</a:t>
            </a:r>
            <a:r>
              <a:rPr lang="en" sz="1400"/>
              <a:t>`. It should return `/usr/local/bin/atom`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5. Type `</a:t>
            </a:r>
            <a:r>
              <a:rPr b="1" lang="en" sz="1400">
                <a:solidFill>
                  <a:schemeClr val="accent2"/>
                </a:solidFill>
              </a:rPr>
              <a:t>atom .</a:t>
            </a:r>
            <a:r>
              <a:rPr lang="en" sz="1400"/>
              <a:t>` to open that directory in Atom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vocabulary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262750"/>
            <a:ext cx="72750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Git</a:t>
            </a:r>
            <a:r>
              <a:rPr lang="en" sz="1400"/>
              <a:t> - version control software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Repository</a:t>
            </a:r>
            <a:r>
              <a:rPr lang="en" sz="1400"/>
              <a:t> - a folder containing your files and also containing a structure that helps keep track of changes in those files. When you </a:t>
            </a:r>
            <a:r>
              <a:rPr lang="en" sz="1400"/>
              <a:t>initialize</a:t>
            </a:r>
            <a:r>
              <a:rPr lang="en" sz="1400"/>
              <a:t> a repository, git creates a hidden folder (.git folder) that stores the changes to those files.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GitHub</a:t>
            </a:r>
            <a:r>
              <a:rPr lang="en" sz="1400"/>
              <a:t> - a place to host git repositories and collaborate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Local Repository</a:t>
            </a:r>
            <a:r>
              <a:rPr lang="en" sz="1400"/>
              <a:t> - the version of a git repository on your local computer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Remote Repository</a:t>
            </a:r>
            <a:r>
              <a:rPr lang="en" sz="1400"/>
              <a:t> - the version of a git repository stored somewhere else that your local repository is connected to (frequently on GitHub)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Commit</a:t>
            </a:r>
            <a:r>
              <a:rPr lang="en" sz="1400"/>
              <a:t> - the basic unit of a git repository is a commit. It is a set of changes to a file. A commit usually comes with an id as well as a commit message that describes the change.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vocabulary (pt. 2)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262750"/>
            <a:ext cx="72750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Untracked Changes</a:t>
            </a:r>
            <a:r>
              <a:rPr lang="en" sz="1400"/>
              <a:t> - files that are in your folder but that git doesn't pay attention to.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Staging Area</a:t>
            </a:r>
            <a:r>
              <a:rPr lang="en" sz="1400"/>
              <a:t> - a place where you can put files before you commit them. Once files are in the staging area, git is paying attention to them.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Commit Log (aka Git History)</a:t>
            </a:r>
            <a:r>
              <a:rPr lang="en" sz="1400"/>
              <a:t> - all of the commits (previous changes) to all of the files in your repository.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750" y="539299"/>
            <a:ext cx="3274499" cy="406489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32745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Git Repository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453150"/>
            <a:ext cx="38460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working directory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`</a:t>
            </a:r>
            <a:r>
              <a:rPr b="1" lang="en">
                <a:solidFill>
                  <a:schemeClr val="accent2"/>
                </a:solidFill>
              </a:rPr>
              <a:t>git init</a:t>
            </a:r>
            <a:r>
              <a:rPr lang="en"/>
              <a:t>`creates a git repo inside current working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staging area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`</a:t>
            </a:r>
            <a:r>
              <a:rPr b="1" lang="en">
                <a:solidFill>
                  <a:schemeClr val="accent2"/>
                </a:solidFill>
              </a:rPr>
              <a:t>git add .</a:t>
            </a:r>
            <a:r>
              <a:rPr lang="en"/>
              <a:t>` adds changes from the working directory to the staging area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`</a:t>
            </a:r>
            <a:r>
              <a:rPr b="1" lang="en">
                <a:solidFill>
                  <a:schemeClr val="accent2"/>
                </a:solidFill>
              </a:rPr>
              <a:t>git add &lt;filename&gt;</a:t>
            </a:r>
            <a:r>
              <a:rPr lang="en"/>
              <a:t>` adds changes to filenames specified from the working directory to the staging area.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commit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`</a:t>
            </a:r>
            <a:r>
              <a:rPr b="1" lang="en">
                <a:solidFill>
                  <a:schemeClr val="accent2"/>
                </a:solidFill>
              </a:rPr>
              <a:t>git commit -m "commit message"</a:t>
            </a:r>
            <a:r>
              <a:rPr lang="en"/>
              <a:t>` adds changes in staging area to the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Protip: Run `git status` after each command as you get comfortable with the steps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262750"/>
            <a:ext cx="72750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github</a:t>
            </a:r>
            <a:r>
              <a:rPr lang="en" sz="1400"/>
              <a:t> - a service that hosts git remote repositories, and provides a web app to interact / collaborate on them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remote</a:t>
            </a:r>
            <a:r>
              <a:rPr lang="en" sz="1400"/>
              <a:t> - another repository that can be </a:t>
            </a:r>
            <a:r>
              <a:rPr lang="en" sz="1400"/>
              <a:t>synchronized</a:t>
            </a:r>
            <a:r>
              <a:rPr lang="en" sz="1400"/>
              <a:t> with a remote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origin</a:t>
            </a:r>
            <a:r>
              <a:rPr lang="en" sz="1400"/>
              <a:t> - the name for a remote read-and-write repository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clone</a:t>
            </a:r>
            <a:r>
              <a:rPr lang="en" sz="1400"/>
              <a:t> - download an entire remote repository, to be used as a local repository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pull</a:t>
            </a:r>
            <a:r>
              <a:rPr lang="en" sz="1400"/>
              <a:t> - fetching changes and merging them into the current branch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p</a:t>
            </a:r>
            <a:r>
              <a:rPr b="1" lang="en" sz="1400">
                <a:solidFill>
                  <a:schemeClr val="accent2"/>
                </a:solidFill>
              </a:rPr>
              <a:t>ush</a:t>
            </a:r>
            <a:r>
              <a:rPr lang="en" sz="1400"/>
              <a:t> - puts changes in remote repository</a:t>
            </a:r>
            <a:endParaRPr sz="1400"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commands and terms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2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repository is used to hold and organize files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repository is </a:t>
            </a:r>
            <a:r>
              <a:rPr i="1" lang="en" sz="1800"/>
              <a:t>usually</a:t>
            </a:r>
            <a:r>
              <a:rPr lang="en" sz="1800"/>
              <a:t> used to organize a single project.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Repositories can contain folders and files, images, videos, spreadsheets, and data sets – anything your project needs.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should always include a README (a file with information about your project) in your repositories.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262750"/>
            <a:ext cx="72750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your terminal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Move into your `code` directory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 your `testdir`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Then, let’s go to Github 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set up your class repository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00" y="1697150"/>
            <a:ext cx="5619451" cy="33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2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b="1" lang="en">
                <a:solidFill>
                  <a:schemeClr val="accent2"/>
                </a:solidFill>
              </a:rPr>
              <a:t>create</a:t>
            </a:r>
            <a:r>
              <a:rPr lang="en"/>
              <a:t> a repository using Github.com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to Github.com </a:t>
            </a:r>
            <a:endParaRPr sz="1800"/>
          </a:p>
        </p:txBody>
      </p:sp>
      <p:sp>
        <p:nvSpPr>
          <p:cNvPr id="239" name="Google Shape;239;p29"/>
          <p:cNvSpPr/>
          <p:nvPr/>
        </p:nvSpPr>
        <p:spPr>
          <a:xfrm>
            <a:off x="2928350" y="2636375"/>
            <a:ext cx="4686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2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b="1" lang="en">
                <a:solidFill>
                  <a:schemeClr val="accent2"/>
                </a:solidFill>
              </a:rPr>
              <a:t>create</a:t>
            </a:r>
            <a:r>
              <a:rPr lang="en"/>
              <a:t> a repository using Github.com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	Fill out repository details then press create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WITH a readme</a:t>
            </a:r>
            <a:endParaRPr sz="1800"/>
          </a:p>
        </p:txBody>
      </p:sp>
      <p:sp>
        <p:nvSpPr>
          <p:cNvPr id="246" name="Google Shape;246;p30"/>
          <p:cNvSpPr/>
          <p:nvPr/>
        </p:nvSpPr>
        <p:spPr>
          <a:xfrm>
            <a:off x="2928350" y="2636375"/>
            <a:ext cx="4686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492" y="1893400"/>
            <a:ext cx="5654922" cy="333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2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b="1" lang="en">
                <a:solidFill>
                  <a:schemeClr val="accent2"/>
                </a:solidFill>
              </a:rPr>
              <a:t>create</a:t>
            </a:r>
            <a:r>
              <a:rPr lang="en"/>
              <a:t> a repository using Github.com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3.	Done!</a:t>
            </a:r>
            <a:endParaRPr sz="1800"/>
          </a:p>
        </p:txBody>
      </p:sp>
      <p:sp>
        <p:nvSpPr>
          <p:cNvPr id="254" name="Google Shape;254;p31"/>
          <p:cNvSpPr/>
          <p:nvPr/>
        </p:nvSpPr>
        <p:spPr>
          <a:xfrm>
            <a:off x="2928350" y="2636375"/>
            <a:ext cx="4686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500" y="1543125"/>
            <a:ext cx="5790900" cy="341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Terminal? And what’s a command?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Terminal app allows you to control your Mac using a command prompt. </a:t>
            </a:r>
            <a:r>
              <a:rPr b="1" lang="en" sz="1400">
                <a:solidFill>
                  <a:schemeClr val="accent2"/>
                </a:solidFill>
              </a:rPr>
              <a:t>Terminal</a:t>
            </a:r>
            <a:r>
              <a:rPr lang="en" sz="1400"/>
              <a:t> is a Mac command line interface. </a:t>
            </a:r>
            <a:r>
              <a:rPr b="1" lang="en" sz="1400">
                <a:solidFill>
                  <a:schemeClr val="accent2"/>
                </a:solidFill>
              </a:rPr>
              <a:t>Command Prompt</a:t>
            </a:r>
            <a:r>
              <a:rPr lang="en" sz="1400"/>
              <a:t> is on Windows.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use the terminal, you use commands. A command is made up of three elements: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</a:t>
            </a:r>
            <a:r>
              <a:rPr b="1" lang="en" sz="1400">
                <a:solidFill>
                  <a:schemeClr val="accent2"/>
                </a:solidFill>
              </a:rPr>
              <a:t>command</a:t>
            </a:r>
            <a:r>
              <a:rPr lang="en" sz="1400"/>
              <a:t> itself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 </a:t>
            </a:r>
            <a:r>
              <a:rPr b="1" lang="en" sz="1400">
                <a:solidFill>
                  <a:schemeClr val="accent2"/>
                </a:solidFill>
              </a:rPr>
              <a:t>argument</a:t>
            </a:r>
            <a:r>
              <a:rPr lang="en" sz="1400"/>
              <a:t>  - tells the command what resource it should operate 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</a:t>
            </a:r>
            <a:r>
              <a:rPr b="1" lang="en" sz="1400">
                <a:solidFill>
                  <a:schemeClr val="accent2"/>
                </a:solidFill>
              </a:rPr>
              <a:t>modifier</a:t>
            </a:r>
            <a:r>
              <a:rPr lang="en" sz="1400"/>
              <a:t> - A</a:t>
            </a:r>
            <a:r>
              <a:rPr lang="en" sz="1400"/>
              <a:t>n option that changes the output.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2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b="1" lang="en">
                <a:solidFill>
                  <a:schemeClr val="accent2"/>
                </a:solidFill>
              </a:rPr>
              <a:t>clone</a:t>
            </a:r>
            <a:r>
              <a:rPr lang="en"/>
              <a:t> a repository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1.	Press `Clone or download`</a:t>
            </a:r>
            <a:endParaRPr sz="1800"/>
          </a:p>
        </p:txBody>
      </p:sp>
      <p:sp>
        <p:nvSpPr>
          <p:cNvPr id="262" name="Google Shape;262;p32"/>
          <p:cNvSpPr/>
          <p:nvPr/>
        </p:nvSpPr>
        <p:spPr>
          <a:xfrm>
            <a:off x="2928350" y="2636375"/>
            <a:ext cx="4686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500" y="1543125"/>
            <a:ext cx="5790900" cy="341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5881100" y="3074525"/>
            <a:ext cx="6912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1297500" y="393750"/>
            <a:ext cx="72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b="1" lang="en">
                <a:solidFill>
                  <a:schemeClr val="accent2"/>
                </a:solidFill>
              </a:rPr>
              <a:t>clone</a:t>
            </a:r>
            <a:r>
              <a:rPr lang="en"/>
              <a:t> a repository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2</a:t>
            </a:r>
            <a:r>
              <a:rPr lang="en" sz="1800"/>
              <a:t>.	Copy the URL</a:t>
            </a:r>
            <a:endParaRPr sz="1800"/>
          </a:p>
        </p:txBody>
      </p:sp>
      <p:sp>
        <p:nvSpPr>
          <p:cNvPr id="271" name="Google Shape;271;p33"/>
          <p:cNvSpPr/>
          <p:nvPr/>
        </p:nvSpPr>
        <p:spPr>
          <a:xfrm>
            <a:off x="2928350" y="2636375"/>
            <a:ext cx="4686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5881100" y="3074525"/>
            <a:ext cx="6912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75" y="1765025"/>
            <a:ext cx="6397349" cy="31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1297500" y="393750"/>
            <a:ext cx="728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b="1" lang="en">
                <a:solidFill>
                  <a:schemeClr val="accent2"/>
                </a:solidFill>
              </a:rPr>
              <a:t>clone</a:t>
            </a:r>
            <a:r>
              <a:rPr lang="en"/>
              <a:t> a repository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1297500" y="1110350"/>
            <a:ext cx="7038900" cy="26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	Type `</a:t>
            </a:r>
            <a:r>
              <a:rPr b="1" lang="en" sz="1800">
                <a:solidFill>
                  <a:schemeClr val="accent2"/>
                </a:solidFill>
              </a:rPr>
              <a:t>git clone [paste URL]</a:t>
            </a:r>
            <a:r>
              <a:rPr lang="en" sz="1800"/>
              <a:t>`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Done!</a:t>
            </a:r>
            <a:endParaRPr sz="1800"/>
          </a:p>
        </p:txBody>
      </p:sp>
      <p:graphicFrame>
        <p:nvGraphicFramePr>
          <p:cNvPr id="280" name="Google Shape;280;p34"/>
          <p:cNvGraphicFramePr/>
          <p:nvPr/>
        </p:nvGraphicFramePr>
        <p:xfrm>
          <a:off x="1383100" y="19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{51F15BC9-5CAD-4BC1-BF95-065563BF4126}</a:tableStyleId>
              </a:tblPr>
              <a:tblGrid>
                <a:gridCol w="6581150"/>
              </a:tblGrid>
              <a:tr h="46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git clone https://github.com/brmayes/jour352.git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landing page in your repo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297500" y="1567550"/>
            <a:ext cx="33489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your terminal, change directories into your `jour352` folder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an `index.html`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in Atom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in the text on the right -&gt;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Return to terminal</a:t>
            </a:r>
            <a:endParaRPr sz="1400"/>
          </a:p>
        </p:txBody>
      </p:sp>
      <p:graphicFrame>
        <p:nvGraphicFramePr>
          <p:cNvPr id="287" name="Google Shape;287;p35"/>
          <p:cNvGraphicFramePr/>
          <p:nvPr/>
        </p:nvGraphicFramePr>
        <p:xfrm>
          <a:off x="5006550" y="15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{51F15BC9-5CAD-4BC1-BF95-065563BF4126}</a:tableStyleId>
              </a:tblPr>
              <a:tblGrid>
                <a:gridCol w="3913050"/>
              </a:tblGrid>
              <a:tr h="46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&lt;head&gt;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&lt;title&gt;JOUR352&lt;/title&gt;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&lt;/head&gt;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&lt;body&gt;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&lt;h1&gt;Hello, World&lt;/h1&gt;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&lt;/body&gt;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b="1" lang="en">
                <a:solidFill>
                  <a:schemeClr val="accent2"/>
                </a:solidFill>
              </a:rPr>
              <a:t>modify</a:t>
            </a:r>
            <a:r>
              <a:rPr lang="en"/>
              <a:t> a repository after you’ve made a change in your text editor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	Add the files: `</a:t>
            </a:r>
            <a:r>
              <a:rPr b="1" lang="en" sz="1800">
                <a:solidFill>
                  <a:schemeClr val="accent2"/>
                </a:solidFill>
              </a:rPr>
              <a:t>git add .</a:t>
            </a:r>
            <a:r>
              <a:rPr lang="en" sz="1800"/>
              <a:t>`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r>
              <a:rPr lang="en" sz="1800"/>
              <a:t>.	Commit the files: </a:t>
            </a:r>
            <a:r>
              <a:rPr lang="en" sz="1800"/>
              <a:t>`</a:t>
            </a:r>
            <a:r>
              <a:rPr b="1" lang="en" sz="1800">
                <a:solidFill>
                  <a:schemeClr val="accent2"/>
                </a:solidFill>
              </a:rPr>
              <a:t>git commit -m “add index file”</a:t>
            </a:r>
            <a:r>
              <a:rPr lang="en" sz="1800"/>
              <a:t>`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3.	Push to Github: `</a:t>
            </a:r>
            <a:r>
              <a:rPr b="1" lang="en" sz="1800">
                <a:solidFill>
                  <a:schemeClr val="accent2"/>
                </a:solidFill>
              </a:rPr>
              <a:t>git push origin master</a:t>
            </a:r>
            <a:r>
              <a:rPr lang="en" sz="1800"/>
              <a:t>` </a:t>
            </a:r>
            <a:endParaRPr sz="1800"/>
          </a:p>
        </p:txBody>
      </p:sp>
      <p:cxnSp>
        <p:nvCxnSpPr>
          <p:cNvPr id="294" name="Google Shape;294;p36"/>
          <p:cNvCxnSpPr/>
          <p:nvPr/>
        </p:nvCxnSpPr>
        <p:spPr>
          <a:xfrm rot="10800000">
            <a:off x="5784425" y="2735075"/>
            <a:ext cx="113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5" name="Google Shape;295;p36"/>
          <p:cNvSpPr txBox="1"/>
          <p:nvPr/>
        </p:nvSpPr>
        <p:spPr>
          <a:xfrm>
            <a:off x="6731925" y="2344550"/>
            <a:ext cx="1668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“master” is the branch you’re working 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what are branches?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Branches are separate development environments use to store unique code.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the end of the day, only the </a:t>
            </a:r>
            <a:r>
              <a:rPr b="1" lang="en" sz="1800">
                <a:solidFill>
                  <a:schemeClr val="accent2"/>
                </a:solidFill>
              </a:rPr>
              <a:t>master</a:t>
            </a:r>
            <a:r>
              <a:rPr b="1" lang="en" sz="1800"/>
              <a:t> </a:t>
            </a:r>
            <a:r>
              <a:rPr lang="en" sz="1800"/>
              <a:t>branch matters. That’s where all the code will be merged into.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No, you don’t have to use branches. Yes, it will help if you’re trying to add functionality without the possibility of messing other aspects of your code up.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assignment time!</a:t>
            </a:r>
            <a:endParaRPr/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1297500" y="1567550"/>
            <a:ext cx="742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Follow the instructions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Github Pages</a:t>
            </a:r>
            <a:r>
              <a:rPr lang="en" sz="1800"/>
              <a:t> to make your personal website. Use these options: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or Organization site/Project site: </a:t>
            </a:r>
            <a:r>
              <a:rPr b="1" lang="en" sz="1800">
                <a:solidFill>
                  <a:schemeClr val="accent2"/>
                </a:solidFill>
              </a:rPr>
              <a:t>User or Organization site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 sz="1800">
                <a:solidFill>
                  <a:schemeClr val="accent2"/>
                </a:solidFill>
              </a:rPr>
              <a:t>Step one needs to be followed exactly or this won’t work.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git client are you using? </a:t>
            </a:r>
            <a:r>
              <a:rPr b="1" lang="en" sz="1800">
                <a:solidFill>
                  <a:schemeClr val="accent2"/>
                </a:solidFill>
              </a:rPr>
              <a:t>A terminal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Clone the repository into your `</a:t>
            </a:r>
            <a:r>
              <a:rPr b="1" lang="en" sz="1800">
                <a:solidFill>
                  <a:schemeClr val="accent2"/>
                </a:solidFill>
              </a:rPr>
              <a:t>code</a:t>
            </a:r>
            <a:r>
              <a:rPr lang="en" sz="1800"/>
              <a:t>` folder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Follow steps 3-5 and submit your URL when finished.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example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2750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move a file from one folder to another on your Mac, you’d use the move command `mv` and then type the location of the file you want to move, including the file name and the location where you want to move it to.</a:t>
            </a:r>
            <a:endParaRPr sz="1400"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1411800" y="28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{51F15BC9-5CAD-4BC1-BF95-065563BF4126}</a:tableStyleId>
              </a:tblPr>
              <a:tblGrid>
                <a:gridCol w="7219900"/>
              </a:tblGrid>
              <a:tr h="114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chemeClr val="dk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[command]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[sp]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66666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[location of the file]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[sp]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chemeClr val="accen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[file name]</a:t>
                      </a:r>
                      <a:endParaRPr sz="1800">
                        <a:solidFill>
                          <a:srgbClr val="62C8F3"/>
                        </a:solidFill>
                        <a:highlight>
                          <a:schemeClr val="accen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chemeClr val="dk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mv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66666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test.txt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chemeClr val="accen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dir/test.txt</a:t>
                      </a:r>
                      <a:endParaRPr sz="1800">
                        <a:solidFill>
                          <a:srgbClr val="62C8F3"/>
                        </a:solidFill>
                        <a:highlight>
                          <a:schemeClr val="accen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commands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62750"/>
            <a:ext cx="72750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ls</a:t>
            </a:r>
            <a:r>
              <a:rPr lang="en" sz="1400"/>
              <a:t>` - Lists the names of the files in the working directory.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cd  directoryname</a:t>
            </a:r>
            <a:r>
              <a:rPr lang="en" sz="1400"/>
              <a:t>` -  Changes the working directory to the one you named.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`cd ..` - Brings you up one directory level.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`cd` - Returns you to your home directory.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pwd</a:t>
            </a:r>
            <a:r>
              <a:rPr lang="en" sz="1400"/>
              <a:t>`  - Displays the pathname of the current directory.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mkdir newdirectoryname</a:t>
            </a:r>
            <a:r>
              <a:rPr lang="en" sz="1400"/>
              <a:t>` - Makes a new directory.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rmdir directoryname</a:t>
            </a:r>
            <a:r>
              <a:rPr lang="en" sz="1400"/>
              <a:t>` - Removes (deletes) an empty directory.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touch filename</a:t>
            </a:r>
            <a:r>
              <a:rPr lang="en" sz="1400"/>
              <a:t>` - Creates a new file name.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rm filename</a:t>
            </a:r>
            <a:r>
              <a:rPr lang="en" sz="1400"/>
              <a:t>` - Removes (deletes) a file.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`</a:t>
            </a:r>
            <a:r>
              <a:rPr b="1" lang="en" sz="1400">
                <a:solidFill>
                  <a:schemeClr val="accent2"/>
                </a:solidFill>
              </a:rPr>
              <a:t>open .</a:t>
            </a:r>
            <a:r>
              <a:rPr lang="en" sz="1400"/>
              <a:t>` - Opens current folder in finder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Also works with a directory name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2750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your terminal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your home director (this is the folder you’re already in) in your finder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a new directory named `code`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Change directories into your `code` folder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a file named `test.txt`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a folder named `testdir`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Move `test.txt` into `testdir`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Change directories into the `testdir` folder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`test.txt` in Atom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Type “This is a test” and save the file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2"/>
                </a:solidFill>
              </a:rPr>
              <a:t>Git</a:t>
            </a:r>
            <a:r>
              <a:rPr lang="en" sz="1400"/>
              <a:t> is a version control system for tracking changes in computer files and coordinating work on those files among multiple people.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Primarily used for source code management in software development,[9] but it can be used to keep track of changes in any set of files.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</a:t>
            </a:r>
            <a:r>
              <a:rPr lang="en"/>
              <a:t> Git?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2750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Revert to past versions of projects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Git allows us to make save points at any time. These save points are called </a:t>
            </a:r>
            <a:r>
              <a:rPr b="1" lang="en" sz="1400">
                <a:solidFill>
                  <a:schemeClr val="accent2"/>
                </a:solidFill>
              </a:rPr>
              <a:t>'commits'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track of what each change and version is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Every commit has a description </a:t>
            </a:r>
            <a:r>
              <a:rPr b="1" lang="en" sz="1400">
                <a:solidFill>
                  <a:schemeClr val="accent2"/>
                </a:solidFill>
              </a:rPr>
              <a:t>(commit message)</a:t>
            </a:r>
            <a:r>
              <a:rPr lang="en" sz="1400"/>
              <a:t>, which allows us to describe what changes were made between the current and previous commit.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changes to past versions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Git allows us to easily see these changes (called a </a:t>
            </a:r>
            <a:r>
              <a:rPr b="1" lang="en" sz="1400">
                <a:solidFill>
                  <a:schemeClr val="accent2"/>
                </a:solidFill>
              </a:rPr>
              <a:t>diff</a:t>
            </a:r>
            <a:r>
              <a:rPr lang="en" sz="1400"/>
              <a:t>) for any given commit.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changes without being nervous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Git makes it easy to go back (</a:t>
            </a:r>
            <a:r>
              <a:rPr b="1" lang="en" sz="1400">
                <a:solidFill>
                  <a:schemeClr val="accent2"/>
                </a:solidFill>
              </a:rPr>
              <a:t>revert</a:t>
            </a:r>
            <a:r>
              <a:rPr lang="en" sz="1400"/>
              <a:t>) to a known good state, we can experiment without worrying that we'll be unable to undo the experimental work.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Git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2750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1. Install XCode Command Line Tools</a:t>
            </a:r>
            <a:endParaRPr sz="1400"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411800" y="22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{51F15BC9-5CAD-4BC1-BF95-065563BF4126}</a:tableStyleId>
              </a:tblPr>
              <a:tblGrid>
                <a:gridCol w="4100225"/>
              </a:tblGrid>
              <a:tr h="46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xcode-select --install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3272525"/>
            <a:ext cx="72750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2. Open Terminal and check if git is installed</a:t>
            </a:r>
            <a:endParaRPr sz="1400"/>
          </a:p>
        </p:txBody>
      </p:sp>
      <p:graphicFrame>
        <p:nvGraphicFramePr>
          <p:cNvPr id="181" name="Google Shape;181;p20"/>
          <p:cNvGraphicFramePr/>
          <p:nvPr/>
        </p:nvGraphicFramePr>
        <p:xfrm>
          <a:off x="1411800" y="4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{51F15BC9-5CAD-4BC1-BF95-065563BF4126}</a:tableStyleId>
              </a:tblPr>
              <a:tblGrid>
                <a:gridCol w="4100225"/>
              </a:tblGrid>
              <a:tr h="46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--version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Git (pt. 2)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2750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1. Configure `git` with your name and email address. Be sure to use the same email address associated with your Github account.</a:t>
            </a:r>
            <a:endParaRPr sz="1400"/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1411800" y="22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{51F15BC9-5CAD-4BC1-BF95-065563BF4126}</a:tableStyleId>
              </a:tblPr>
              <a:tblGrid>
                <a:gridCol w="6924600"/>
              </a:tblGrid>
              <a:tr h="46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config --global user.name "YOUR NAME"</a:t>
                      </a:r>
                      <a:endParaRPr sz="1800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config --global user.email "YOUR EMAIL ADDRESS"</a:t>
                      </a:r>
                      <a:endParaRPr sz="1800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