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Montserrat" pitchFamily="2" charset="77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34E2HVAjW1k0dmdev+GuIQKIJ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0F8F78-DEF8-474A-A0E7-7635E53EAA65}">
  <a:tblStyle styleId="{F00F8F78-DEF8-474A-A0E7-7635E53EAA6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21"/>
  </p:normalViewPr>
  <p:slideViewPr>
    <p:cSldViewPr snapToGrid="0">
      <p:cViewPr varScale="1">
        <p:scale>
          <a:sx n="73" d="100"/>
          <a:sy n="73" d="100"/>
        </p:scale>
        <p:origin x="200" y="6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" name="Google Shape;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0bbe69c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60bbe69c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0bbe69cb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60bbe69cb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0bbe69cb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60bbe69cb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defaul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tmldog.com/references/css/propertie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css/css_boxmodel.as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boxmode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exercise.asp?filename=exercise_boxmodel1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css/exercise.asp?filename=exercise_boxmodel4" TargetMode="External"/><Relationship Id="rId5" Type="http://schemas.openxmlformats.org/officeDocument/2006/relationships/hyperlink" Target="https://www.w3schools.com/css/exercise.asp?filename=exercise_boxmodel3" TargetMode="External"/><Relationship Id="rId4" Type="http://schemas.openxmlformats.org/officeDocument/2006/relationships/hyperlink" Target="https://www.w3schools.com/css/exercise.asp?filename=exercise_boxmodel2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12191" y="8609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" sz="6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 2</a:t>
            </a:r>
            <a:endParaRPr sz="9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47891" y="2343506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lang="en" sz="31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Cascading Stylesheets </a:t>
            </a:r>
            <a:endParaRPr sz="31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lang="en" sz="31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Part 2</a:t>
            </a:r>
            <a:endParaRPr sz="900" b="0" i="0" u="none" strike="noStrike" cap="none">
              <a:solidFill>
                <a:srgbClr val="26AD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1882541" y="1885958"/>
            <a:ext cx="5474700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-543" y="6945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Selectors: ID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8"/>
          <p:cNvCxnSpPr/>
          <p:nvPr/>
        </p:nvCxnSpPr>
        <p:spPr>
          <a:xfrm rot="10800000" flipH="1">
            <a:off x="1701207" y="9586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7" name="Google Shape;77;p8"/>
          <p:cNvSpPr txBox="1"/>
          <p:nvPr/>
        </p:nvSpPr>
        <p:spPr>
          <a:xfrm>
            <a:off x="1701200" y="1306425"/>
            <a:ext cx="5740500" cy="19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Assign an ID to element in the HTML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&lt;p id=”headline”&gt;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Reference the ID in the CSS using an “#”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#headline {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font-size:16px;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color:blue;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}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 ID should only be assigned to a</a:t>
            </a: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unique element</a:t>
            </a: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Use classes for reusable elements.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9"/>
          <p:cNvGraphicFramePr/>
          <p:nvPr/>
        </p:nvGraphicFramePr>
        <p:xfrm>
          <a:off x="3788343" y="1776500"/>
          <a:ext cx="3875575" cy="133712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87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id=</a:t>
                      </a:r>
                      <a:r>
                        <a:rPr lang="en" sz="1400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"headline"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 text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Google Shape;83;p9"/>
          <p:cNvGraphicFramePr/>
          <p:nvPr/>
        </p:nvGraphicFramePr>
        <p:xfrm>
          <a:off x="3828393" y="3724025"/>
          <a:ext cx="3875575" cy="111095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87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10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4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#headline</a:t>
                      </a: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4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4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16px</a:t>
                      </a: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4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:blue;</a:t>
                      </a:r>
                      <a:b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sz="14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Google Shape;84;p9"/>
          <p:cNvSpPr txBox="1"/>
          <p:nvPr/>
        </p:nvSpPr>
        <p:spPr>
          <a:xfrm>
            <a:off x="3828393" y="34016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3842443" y="145412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-76743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#ID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" name="Google Shape;87;p9"/>
          <p:cNvCxnSpPr/>
          <p:nvPr/>
        </p:nvCxnSpPr>
        <p:spPr>
          <a:xfrm rot="10800000" flipH="1">
            <a:off x="16250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8" name="Google Shape;88;p9"/>
          <p:cNvSpPr txBox="1"/>
          <p:nvPr/>
        </p:nvSpPr>
        <p:spPr>
          <a:xfrm>
            <a:off x="1433000" y="2068425"/>
            <a:ext cx="24207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Give an element an ID of “headline”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2006000" y="971550"/>
            <a:ext cx="54003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The “#” is how you tell CSS “this is an ID”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1625000" y="3765275"/>
            <a:ext cx="24207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Selects any element with the ID “headline”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0"/>
          <p:cNvGraphicFramePr/>
          <p:nvPr/>
        </p:nvGraphicFramePr>
        <p:xfrm>
          <a:off x="2376475" y="152400"/>
          <a:ext cx="4464025" cy="4772216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446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type=</a:t>
                      </a:r>
                      <a:r>
                        <a:rPr lang="en" sz="1400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4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#headline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4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4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36px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4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:blue;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id=</a:t>
                      </a:r>
                      <a:r>
                        <a:rPr lang="en" sz="1400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"headline"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 text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Selectors: Class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1"/>
          <p:cNvCxnSpPr/>
          <p:nvPr/>
        </p:nvCxnSpPr>
        <p:spPr>
          <a:xfrm rot="10800000" flipH="1">
            <a:off x="1701207" y="1187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2" name="Google Shape;102;p11"/>
          <p:cNvSpPr txBox="1"/>
          <p:nvPr/>
        </p:nvSpPr>
        <p:spPr>
          <a:xfrm>
            <a:off x="1777400" y="1535025"/>
            <a:ext cx="5740500" cy="19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Assign an element a Class in the HTML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&lt;p class=</a:t>
            </a:r>
            <a:r>
              <a:rPr lang="en"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"warning"</a:t>
            </a: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Reference the Class in the CSS using a “.”</a:t>
            </a:r>
            <a:endParaRPr sz="1800" b="0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.warning{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font-size:16px;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color:red;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}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2"/>
          <p:cNvGraphicFramePr/>
          <p:nvPr/>
        </p:nvGraphicFramePr>
        <p:xfrm>
          <a:off x="3788343" y="1776500"/>
          <a:ext cx="4665525" cy="1092835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4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endParaRPr sz="1400" u="none" strike="noStrike" cap="non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&lt;p class="warning"&gt;This is a warning&lt;/p&gt;</a:t>
                      </a:r>
                      <a:endParaRPr sz="1400" u="none" strike="noStrike" cap="non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&lt;p class="warning"&gt;Red Alert!&lt;/p&gt;</a:t>
                      </a:r>
                      <a:endParaRPr sz="1400" u="none" strike="noStrike" cap="non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&lt;/body&gt;</a:t>
                      </a:r>
                      <a:endParaRPr sz="1400" u="none" strike="noStrike" cap="non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Google Shape;108;p12"/>
          <p:cNvGraphicFramePr/>
          <p:nvPr/>
        </p:nvGraphicFramePr>
        <p:xfrm>
          <a:off x="3788343" y="3659400"/>
          <a:ext cx="3875575" cy="111095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87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10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4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.warning</a:t>
                      </a: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4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:red;</a:t>
                      </a:r>
                      <a:b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sz="14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Google Shape;109;p12"/>
          <p:cNvSpPr txBox="1"/>
          <p:nvPr/>
        </p:nvSpPr>
        <p:spPr>
          <a:xfrm>
            <a:off x="3788343" y="3337050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3842443" y="145412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-76743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.class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" name="Google Shape;112;p12"/>
          <p:cNvCxnSpPr/>
          <p:nvPr/>
        </p:nvCxnSpPr>
        <p:spPr>
          <a:xfrm rot="10800000" flipH="1">
            <a:off x="16250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3" name="Google Shape;113;p12"/>
          <p:cNvSpPr txBox="1"/>
          <p:nvPr/>
        </p:nvSpPr>
        <p:spPr>
          <a:xfrm>
            <a:off x="1489725" y="1687425"/>
            <a:ext cx="25158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Give an element a class of “warning”.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Multiple elements can have same class name.</a:t>
            </a:r>
            <a:endParaRPr sz="1400" b="0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2"/>
          <p:cNvSpPr txBox="1"/>
          <p:nvPr/>
        </p:nvSpPr>
        <p:spPr>
          <a:xfrm>
            <a:off x="2053875" y="971550"/>
            <a:ext cx="55047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The “.” is how you tell CSS “this is a class”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1661150" y="3700650"/>
            <a:ext cx="24207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Selects any element with the class “warning”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/>
        </p:nvSpPr>
        <p:spPr>
          <a:xfrm>
            <a:off x="2329218" y="1232300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2354793" y="364872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-76743" y="3897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.class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13"/>
          <p:cNvCxnSpPr/>
          <p:nvPr/>
        </p:nvCxnSpPr>
        <p:spPr>
          <a:xfrm rot="10800000" flipH="1">
            <a:off x="1625007" y="6538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4" name="Google Shape;124;p13"/>
          <p:cNvSpPr txBox="1"/>
          <p:nvPr/>
        </p:nvSpPr>
        <p:spPr>
          <a:xfrm>
            <a:off x="906325" y="742950"/>
            <a:ext cx="76791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 element can have only one ID, but can have </a:t>
            </a: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multiple classes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5" name="Google Shape;125;p13"/>
          <p:cNvGraphicFramePr/>
          <p:nvPr/>
        </p:nvGraphicFramePr>
        <p:xfrm>
          <a:off x="2323425" y="4004000"/>
          <a:ext cx="4537525" cy="846392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453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</a:t>
                      </a:r>
                      <a:r>
                        <a:rPr lang="en" sz="1400" u="none" strike="noStrike" cap="non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400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"desc intro"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&gt;Hello&lt;/p&gt;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</a:t>
                      </a:r>
                      <a:r>
                        <a:rPr lang="en" sz="1400" u="none" strike="noStrike" cap="non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400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"desc"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&gt;Hello&lt;/p&gt;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</a:t>
                      </a:r>
                      <a:r>
                        <a:rPr lang="en" sz="1400" u="none" strike="noStrike" cap="non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400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"intro"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&gt;Hello&lt;/p&gt;</a:t>
                      </a:r>
                      <a:endParaRPr sz="14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" name="Google Shape;126;p13"/>
          <p:cNvGraphicFramePr/>
          <p:nvPr/>
        </p:nvGraphicFramePr>
        <p:xfrm>
          <a:off x="2357088" y="1635775"/>
          <a:ext cx="4554475" cy="1827848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455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.intro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4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blue;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.desc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4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red;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14"/>
          <p:cNvGraphicFramePr/>
          <p:nvPr/>
        </p:nvGraphicFramePr>
        <p:xfrm>
          <a:off x="2354375" y="155575"/>
          <a:ext cx="4649800" cy="4772216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46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&lt;head&gt;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&lt;title&gt;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&lt;/title&gt;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&lt;style type=</a:t>
                      </a:r>
                      <a:r>
                        <a:rPr lang="en" sz="1400" b="1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400" b="1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.subhead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400" b="1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16px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:blue;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&lt;/style&gt;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&lt;/head&gt;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class=</a:t>
                      </a:r>
                      <a:r>
                        <a:rPr lang="en" sz="1400" b="1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"subhead"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 text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&lt;/p&gt;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 sz="1400" b="1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Set the viewport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" name="Google Shape;137;p35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8" name="Google Shape;138;p35"/>
          <p:cNvSpPr txBox="1"/>
          <p:nvPr/>
        </p:nvSpPr>
        <p:spPr>
          <a:xfrm>
            <a:off x="1657825" y="1077825"/>
            <a:ext cx="65052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Viewport element inside &lt;HEAD&gt; area: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Sets the “viewport” or user’s visible area in browser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“Width=device-width” sets width of the page to follow the screen-width of user’s device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“initial-scale=1.0” sets initial zoom level when the page is first loaded by a browser 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&lt;meta name="viewport" content="width=device-width, initial-scale=1.0"&gt;</a:t>
            </a:r>
            <a:endParaRPr sz="1800" b="0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36"/>
          <p:cNvGraphicFramePr/>
          <p:nvPr/>
        </p:nvGraphicFramePr>
        <p:xfrm>
          <a:off x="381000" y="533400"/>
          <a:ext cx="7913950" cy="3478594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791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rgbClr val="FC9B9B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&lt;!DOCTYPE html&gt;</a:t>
                      </a:r>
                      <a:br>
                        <a:rPr lang="en" sz="15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5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5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5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5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5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Your Name 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5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5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5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rel=</a:t>
                      </a:r>
                      <a:r>
                        <a:rPr lang="en" sz="1500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"stylesheet"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type=</a:t>
                      </a:r>
                      <a:r>
                        <a:rPr lang="en" sz="1500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href=</a:t>
                      </a:r>
                      <a:r>
                        <a:rPr lang="en" sz="1500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"style.css"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5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5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name=</a:t>
                      </a:r>
                      <a:r>
                        <a:rPr lang="en" sz="1500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"viewport"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content=</a:t>
                      </a:r>
                      <a:r>
                        <a:rPr lang="en" sz="1500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"width=device-width, initial-scale=1.0"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5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5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5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5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5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500" u="none" strike="noStrike" cap="non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&lt;div id="headline"&gt;Hello, world&lt;/div&gt;</a:t>
                      </a:r>
                      <a:endParaRPr sz="1500" u="none" strike="noStrike" cap="non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 sz="1500" u="none" strike="noStrike" cap="non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5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5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500" u="none" strike="noStrike" cap="non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" name="Google Shape;144;p36"/>
          <p:cNvSpPr/>
          <p:nvPr/>
        </p:nvSpPr>
        <p:spPr>
          <a:xfrm>
            <a:off x="420001" y="8525"/>
            <a:ext cx="74808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index.html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75657" y="10755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DIV element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 rot="10800000" flipH="1">
            <a:off x="1777407" y="13396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1" name="Google Shape;151;p15"/>
          <p:cNvSpPr txBox="1"/>
          <p:nvPr/>
        </p:nvSpPr>
        <p:spPr>
          <a:xfrm>
            <a:off x="1777400" y="1687425"/>
            <a:ext cx="5740500" cy="19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&lt;div&gt; tag is a crucial HTML element that defines 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a “division” or section of HTML document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&lt;div&gt; tag is used to group together HTML elements to format with CSS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Think of a DIV</a:t>
            </a:r>
            <a:r>
              <a:rPr lang="en" sz="1800" b="1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as</a:t>
            </a: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a container.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-543" y="17613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lang="en" sz="3000" b="1" i="0" u="sng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W3Schools</a:t>
            </a:r>
            <a:endParaRPr sz="3000" b="0" i="0" u="none" strike="noStrike" cap="none">
              <a:solidFill>
                <a:srgbClr val="26AD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-543" y="3333756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lang="en" sz="3000" b="1" i="0" u="sng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HTML Dog</a:t>
            </a:r>
            <a:endParaRPr sz="3000" b="0" i="0" u="none" strike="noStrike" cap="none">
              <a:solidFill>
                <a:srgbClr val="26AD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 Reference</a:t>
            </a:r>
            <a:endParaRPr sz="36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" name="Google Shape;21;p2"/>
          <p:cNvCxnSpPr/>
          <p:nvPr/>
        </p:nvCxnSpPr>
        <p:spPr>
          <a:xfrm rot="10800000" flipH="1">
            <a:off x="1701207" y="1187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DIV element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16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8" name="Google Shape;158;p16"/>
          <p:cNvSpPr txBox="1"/>
          <p:nvPr/>
        </p:nvSpPr>
        <p:spPr>
          <a:xfrm>
            <a:off x="2017038" y="36415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898025" y="1736650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0" name="Google Shape;160;p16"/>
          <p:cNvGraphicFramePr/>
          <p:nvPr/>
        </p:nvGraphicFramePr>
        <p:xfrm>
          <a:off x="1989950" y="2097600"/>
          <a:ext cx="5460625" cy="1271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4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4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4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#000000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lang="en" sz="14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border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1px solid </a:t>
                      </a:r>
                      <a:r>
                        <a:rPr lang="en" sz="14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#CCFFFF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oogle Shape;161;p16"/>
          <p:cNvGraphicFramePr/>
          <p:nvPr/>
        </p:nvGraphicFramePr>
        <p:xfrm>
          <a:off x="1986913" y="4004675"/>
          <a:ext cx="5460625" cy="846392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4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&lt;p&gt;Some content&lt;/p&gt;</a:t>
                      </a:r>
                      <a:endParaRPr sz="1400" u="none" strike="noStrike" cap="non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" name="Google Shape;162;p16"/>
          <p:cNvSpPr txBox="1"/>
          <p:nvPr/>
        </p:nvSpPr>
        <p:spPr>
          <a:xfrm>
            <a:off x="1929800" y="1154025"/>
            <a:ext cx="65682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a DIV and target it with CSS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DIV element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" name="Google Shape;168;p17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9" name="Google Shape;169;p17"/>
          <p:cNvSpPr txBox="1"/>
          <p:nvPr/>
        </p:nvSpPr>
        <p:spPr>
          <a:xfrm>
            <a:off x="1777400" y="1001625"/>
            <a:ext cx="65682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Target the DIV by #ID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2043700" y="32586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1891413" y="147432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2" name="Google Shape;172;p17"/>
          <p:cNvGraphicFramePr/>
          <p:nvPr/>
        </p:nvGraphicFramePr>
        <p:xfrm>
          <a:off x="1983338" y="1835275"/>
          <a:ext cx="5589875" cy="1271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58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#breakingnews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4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4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#000000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lang="en" sz="14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4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#CCFFFF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p17"/>
          <p:cNvGraphicFramePr/>
          <p:nvPr/>
        </p:nvGraphicFramePr>
        <p:xfrm>
          <a:off x="2013575" y="3621775"/>
          <a:ext cx="5589875" cy="133712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58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id=</a:t>
                      </a:r>
                      <a:r>
                        <a:rPr lang="en" sz="1400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"breakingnews"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h3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Amtrak Accident Injures 52 People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h3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 Amtrak train derailed yesterday...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All the injuries were minor, police said.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4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DIV element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9" name="Google Shape;179;p18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0" name="Google Shape;180;p18"/>
          <p:cNvSpPr txBox="1"/>
          <p:nvPr/>
        </p:nvSpPr>
        <p:spPr>
          <a:xfrm>
            <a:off x="1737800" y="1001625"/>
            <a:ext cx="7065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 #IDs to target two DIVs separately 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81" name="Google Shape;181;p18"/>
          <p:cNvGraphicFramePr/>
          <p:nvPr/>
        </p:nvGraphicFramePr>
        <p:xfrm>
          <a:off x="5198250" y="2148700"/>
          <a:ext cx="2643550" cy="1827848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26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id="top-block"&gt;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Some content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id="bottom-block"&gt;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Some content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sz="1400" b="1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82;p18"/>
          <p:cNvGraphicFramePr/>
          <p:nvPr/>
        </p:nvGraphicFramePr>
        <p:xfrm>
          <a:off x="1548800" y="2105800"/>
          <a:ext cx="3168525" cy="2404325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1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#top-block {</a:t>
                      </a:r>
                      <a:endParaRPr sz="1400" b="1" u="none" strike="noStrike" cap="non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font-size:12px;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color:red;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b="1" u="none" strike="noStrike" cap="non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#bottom-block {</a:t>
                      </a:r>
                      <a:endParaRPr sz="1400" b="1" u="none" strike="noStrike" cap="non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font-size:16px;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color:blue;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b="1" u="none" strike="noStrike" cap="non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Google Shape;183;p18"/>
          <p:cNvSpPr txBox="1"/>
          <p:nvPr/>
        </p:nvSpPr>
        <p:spPr>
          <a:xfrm>
            <a:off x="5188275" y="18012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1548800" y="17583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0bbe69cbb_0_10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DIV element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g60bbe69cbb_0_10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1" name="Google Shape;191;g60bbe69cbb_0_10"/>
          <p:cNvSpPr txBox="1"/>
          <p:nvPr/>
        </p:nvSpPr>
        <p:spPr>
          <a:xfrm>
            <a:off x="1737800" y="1001625"/>
            <a:ext cx="7065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 DIV elements to contain styles, too.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92" name="Google Shape;192;g60bbe69cbb_0_10"/>
          <p:cNvGraphicFramePr/>
          <p:nvPr/>
        </p:nvGraphicFramePr>
        <p:xfrm>
          <a:off x="5198250" y="2148700"/>
          <a:ext cx="2643550" cy="2073212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26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id="top-block"&gt;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b="1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&lt;p&gt;Some content&lt;/p&gt;</a:t>
                      </a:r>
                      <a:endParaRPr b="1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&lt;p&gt;Some content&lt;/p&gt;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id="bottom-block"&gt;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&lt;p&gt;Some content&lt;/p</a:t>
                      </a:r>
                      <a:r>
                        <a:rPr lang="en" b="1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sz="1400" b="1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3" name="Google Shape;193;g60bbe69cbb_0_10"/>
          <p:cNvGraphicFramePr/>
          <p:nvPr/>
        </p:nvGraphicFramePr>
        <p:xfrm>
          <a:off x="1548800" y="2105800"/>
          <a:ext cx="3168525" cy="2404325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1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#top-block p {</a:t>
                      </a:r>
                      <a:endParaRPr sz="1400" b="1" u="none" strike="noStrike" cap="non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font-size:12px;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color:red;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b="1" u="none" strike="noStrike" cap="non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" name="Google Shape;194;g60bbe69cbb_0_10"/>
          <p:cNvSpPr txBox="1"/>
          <p:nvPr/>
        </p:nvSpPr>
        <p:spPr>
          <a:xfrm>
            <a:off x="5188275" y="18012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g60bbe69cbb_0_10"/>
          <p:cNvSpPr txBox="1"/>
          <p:nvPr/>
        </p:nvSpPr>
        <p:spPr>
          <a:xfrm>
            <a:off x="1548800" y="17583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0bbe69cbb_0_20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DIV element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g60bbe69cbb_0_20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02" name="Google Shape;202;g60bbe69cbb_0_20"/>
          <p:cNvSpPr txBox="1"/>
          <p:nvPr/>
        </p:nvSpPr>
        <p:spPr>
          <a:xfrm>
            <a:off x="1737800" y="1001625"/>
            <a:ext cx="7065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 can also use classes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3" name="Google Shape;203;g60bbe69cbb_0_20"/>
          <p:cNvGraphicFramePr/>
          <p:nvPr/>
        </p:nvGraphicFramePr>
        <p:xfrm>
          <a:off x="5198250" y="2148700"/>
          <a:ext cx="2643550" cy="2073212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26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</a:t>
                      </a:r>
                      <a:r>
                        <a:rPr lang="en" b="1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="block"&gt;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b="1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&lt;p&gt;Some content&lt;/p&gt;</a:t>
                      </a:r>
                      <a:endParaRPr b="1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&lt;p&gt;Some content&lt;/p&gt;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</a:t>
                      </a:r>
                      <a:r>
                        <a:rPr lang="en" b="1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="block"&gt;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&lt;p&gt;Some content&lt;/p</a:t>
                      </a:r>
                      <a:r>
                        <a:rPr lang="en" b="1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sz="1400" b="1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4" name="Google Shape;204;g60bbe69cbb_0_20"/>
          <p:cNvGraphicFramePr/>
          <p:nvPr/>
        </p:nvGraphicFramePr>
        <p:xfrm>
          <a:off x="1548800" y="2105800"/>
          <a:ext cx="3168525" cy="2404325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1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.block</a:t>
                      </a: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 {</a:t>
                      </a:r>
                      <a:endParaRPr sz="1400" b="1" u="none" strike="noStrike" cap="non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font-size:12px;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color:red;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b="1" u="none" strike="noStrike" cap="non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" name="Google Shape;205;g60bbe69cbb_0_20"/>
          <p:cNvSpPr txBox="1"/>
          <p:nvPr/>
        </p:nvSpPr>
        <p:spPr>
          <a:xfrm>
            <a:off x="5188275" y="18012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g60bbe69cbb_0_20"/>
          <p:cNvSpPr txBox="1"/>
          <p:nvPr/>
        </p:nvSpPr>
        <p:spPr>
          <a:xfrm>
            <a:off x="1548800" y="17583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box model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" name="Google Shape;212;p19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13" name="Google Shape;213;p19"/>
          <p:cNvSpPr txBox="1"/>
          <p:nvPr/>
        </p:nvSpPr>
        <p:spPr>
          <a:xfrm>
            <a:off x="1853600" y="1001625"/>
            <a:ext cx="57405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CSS box model is essentially</a:t>
            </a: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a box that wraps around every HTML element. 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961625" y="4346900"/>
            <a:ext cx="80301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consists of: margins, borders, padding, and the actual content.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7775" y="1892625"/>
            <a:ext cx="4701750" cy="2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box model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" name="Google Shape;221;p20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22" name="Google Shape;222;p20"/>
          <p:cNvSpPr txBox="1"/>
          <p:nvPr/>
        </p:nvSpPr>
        <p:spPr>
          <a:xfrm>
            <a:off x="1494650" y="1001625"/>
            <a:ext cx="65463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The content of the box, where text and images appear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Clears an area around the content. The padding is transparent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r>
              <a:rPr lang="en" sz="1800" b="0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A border that goes around the padding and content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r>
              <a:rPr lang="en" sz="1800" b="0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Clears an area outside the border. The margin is transparent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box model allows us to add a border around elements, and to</a:t>
            </a:r>
            <a:r>
              <a:rPr lang="en" sz="1800" b="0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 b="1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define space between elements</a:t>
            </a: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/>
          <p:nvPr/>
        </p:nvSpPr>
        <p:spPr>
          <a:xfrm>
            <a:off x="75657" y="4659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box model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8" name="Google Shape;228;p21"/>
          <p:cNvCxnSpPr/>
          <p:nvPr/>
        </p:nvCxnSpPr>
        <p:spPr>
          <a:xfrm rot="10800000" flipH="1">
            <a:off x="1777407" y="7300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350" y="956425"/>
            <a:ext cx="7247569" cy="366573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987100" y="4706675"/>
            <a:ext cx="31761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26ADE4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From W3Schools</a:t>
            </a:r>
            <a:endParaRPr sz="1400" b="0" i="0" u="none" strike="noStrike" cap="none">
              <a:solidFill>
                <a:srgbClr val="26ADE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box model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2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graphicFrame>
        <p:nvGraphicFramePr>
          <p:cNvPr id="237" name="Google Shape;237;p22"/>
          <p:cNvGraphicFramePr/>
          <p:nvPr/>
        </p:nvGraphicFramePr>
        <p:xfrm>
          <a:off x="1844425" y="1294825"/>
          <a:ext cx="5740500" cy="1998345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74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300px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border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25px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solid green;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padding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25px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margin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25px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8" name="Google Shape;238;p22"/>
          <p:cNvSpPr txBox="1"/>
          <p:nvPr/>
        </p:nvSpPr>
        <p:spPr>
          <a:xfrm>
            <a:off x="1819200" y="3669600"/>
            <a:ext cx="29037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sng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Try it</a:t>
            </a:r>
            <a:endParaRPr sz="1800" b="0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0bbe69cbb_0_30"/>
          <p:cNvSpPr/>
          <p:nvPr/>
        </p:nvSpPr>
        <p:spPr>
          <a:xfrm>
            <a:off x="75657" y="2373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lang="en" sz="3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When styling box model elements</a:t>
            </a: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4" name="Google Shape;244;g60bbe69cbb_0_30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graphicFrame>
        <p:nvGraphicFramePr>
          <p:cNvPr id="245" name="Google Shape;245;g60bbe69cbb_0_30"/>
          <p:cNvGraphicFramePr/>
          <p:nvPr>
            <p:extLst>
              <p:ext uri="{D42A27DB-BD31-4B8C-83A1-F6EECF244321}">
                <p14:modId xmlns:p14="http://schemas.microsoft.com/office/powerpoint/2010/main" val="1124295528"/>
              </p:ext>
            </p:extLst>
          </p:nvPr>
        </p:nvGraphicFramePr>
        <p:xfrm>
          <a:off x="2119250" y="2056825"/>
          <a:ext cx="5287325" cy="1367409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28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800" u="none" strike="noStrike" cap="none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 dirty="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padding</a:t>
                      </a: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top/bottom left/right</a:t>
                      </a: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strike="noStrike" cap="none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dirty="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padding</a:t>
                      </a:r>
                      <a:r>
                        <a:rPr lang="en" sz="1800" dirty="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dirty="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 right bottom left</a:t>
                      </a:r>
                      <a:r>
                        <a:rPr lang="en" sz="1800" dirty="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dirty="0">
                        <a:solidFill>
                          <a:schemeClr val="lt1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strike="noStrike" cap="none" dirty="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" name="Google Shape;246;g60bbe69cbb_0_30"/>
          <p:cNvSpPr txBox="1"/>
          <p:nvPr/>
        </p:nvSpPr>
        <p:spPr>
          <a:xfrm>
            <a:off x="1952700" y="963238"/>
            <a:ext cx="52386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Remember this: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-543" y="19899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-543" y="9993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 syntax review</a:t>
            </a:r>
            <a:endParaRPr sz="36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" name="Google Shape;28;p3"/>
          <p:cNvCxnSpPr/>
          <p:nvPr/>
        </p:nvCxnSpPr>
        <p:spPr>
          <a:xfrm rot="10800000" flipH="1">
            <a:off x="1701207" y="1187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graphicFrame>
        <p:nvGraphicFramePr>
          <p:cNvPr id="29" name="Google Shape;29;p3"/>
          <p:cNvGraphicFramePr/>
          <p:nvPr/>
        </p:nvGraphicFramePr>
        <p:xfrm>
          <a:off x="1622825" y="1605050"/>
          <a:ext cx="5818875" cy="1332929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81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4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value;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4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value;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4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30;p3"/>
          <p:cNvGraphicFramePr/>
          <p:nvPr/>
        </p:nvGraphicFramePr>
        <p:xfrm>
          <a:off x="1699025" y="3286475"/>
          <a:ext cx="5818875" cy="1332929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81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4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red;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4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white;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4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23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3" name="Google Shape;253;p23"/>
          <p:cNvSpPr txBox="1"/>
          <p:nvPr/>
        </p:nvSpPr>
        <p:spPr>
          <a:xfrm>
            <a:off x="1777400" y="1154025"/>
            <a:ext cx="57405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Define the width of a DIV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4" name="Google Shape;254;p23"/>
          <p:cNvGraphicFramePr/>
          <p:nvPr/>
        </p:nvGraphicFramePr>
        <p:xfrm>
          <a:off x="1828000" y="1912188"/>
          <a:ext cx="4719700" cy="1051941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471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320px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5" name="Google Shape;255;p23"/>
          <p:cNvSpPr txBox="1"/>
          <p:nvPr/>
        </p:nvSpPr>
        <p:spPr>
          <a:xfrm>
            <a:off x="1882875" y="3374625"/>
            <a:ext cx="63720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 can define a height also, though it usually isn’t needed. The content, padding and margins decide the height of most DIVs.</a:t>
            </a: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Padding and margins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24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62" name="Google Shape;262;p24"/>
          <p:cNvSpPr txBox="1"/>
          <p:nvPr/>
        </p:nvSpPr>
        <p:spPr>
          <a:xfrm>
            <a:off x="1777400" y="1001625"/>
            <a:ext cx="57405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Add padding and margins. 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Padding is the space </a:t>
            </a:r>
            <a:r>
              <a:rPr lang="en" sz="1800" b="0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inside</a:t>
            </a: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of the DIV. Margin is the space </a:t>
            </a:r>
            <a:r>
              <a:rPr lang="en" sz="1800" b="0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outside </a:t>
            </a: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DIV.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3" name="Google Shape;263;p24"/>
          <p:cNvGraphicFramePr/>
          <p:nvPr/>
        </p:nvGraphicFramePr>
        <p:xfrm>
          <a:off x="1777400" y="2678500"/>
          <a:ext cx="5740500" cy="1682877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74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320px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padding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10px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margin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9" name="Google Shape;269;p25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0" name="Google Shape;270;p25"/>
          <p:cNvSpPr txBox="1"/>
          <p:nvPr/>
        </p:nvSpPr>
        <p:spPr>
          <a:xfrm>
            <a:off x="1777400" y="1060275"/>
            <a:ext cx="57405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Set a border around a DIV. 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Define width, line type and color.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1" name="Google Shape;271;p25"/>
          <p:cNvGraphicFramePr/>
          <p:nvPr/>
        </p:nvGraphicFramePr>
        <p:xfrm>
          <a:off x="2089950" y="2085475"/>
          <a:ext cx="4964100" cy="1998345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496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320px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padding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10px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border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5px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solid gray;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margin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p26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8" name="Google Shape;278;p26"/>
          <p:cNvSpPr txBox="1"/>
          <p:nvPr/>
        </p:nvSpPr>
        <p:spPr>
          <a:xfrm>
            <a:off x="1777400" y="1306425"/>
            <a:ext cx="57405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 these W3Schools exercises: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0" i="0" u="sng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1</a:t>
            </a: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3600" b="0" i="0" u="sng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2</a:t>
            </a: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3600" b="0" i="0" u="sng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3</a:t>
            </a: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3600" b="0" i="0" u="sng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4</a:t>
            </a:r>
            <a:endParaRPr sz="3600" b="0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 width of a DIV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4" name="Google Shape;284;p27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5" name="Google Shape;285;p27"/>
          <p:cNvSpPr txBox="1"/>
          <p:nvPr/>
        </p:nvSpPr>
        <p:spPr>
          <a:xfrm>
            <a:off x="1280600" y="1001625"/>
            <a:ext cx="7065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86" name="Google Shape;286;p27"/>
          <p:cNvGraphicFramePr/>
          <p:nvPr/>
        </p:nvGraphicFramePr>
        <p:xfrm>
          <a:off x="1799925" y="2344225"/>
          <a:ext cx="5567225" cy="1998345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56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320px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padding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10px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border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5px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solid gray;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margin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p27"/>
          <p:cNvSpPr txBox="1"/>
          <p:nvPr/>
        </p:nvSpPr>
        <p:spPr>
          <a:xfrm>
            <a:off x="1625000" y="1077825"/>
            <a:ext cx="61602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Total width of a DIV = 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Width + right padding + left padding + right margin + left margin + right border + left border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1426250" y="4594350"/>
            <a:ext cx="7065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320 + 10 + 10 + 0 +0 + 5 + 5 = 350px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Unordered list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4" name="Google Shape;294;p31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95" name="Google Shape;295;p31"/>
          <p:cNvSpPr/>
          <p:nvPr/>
        </p:nvSpPr>
        <p:spPr>
          <a:xfrm>
            <a:off x="1777400" y="1539225"/>
            <a:ext cx="57405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Regular unordered list: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1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2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3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6" name="Google Shape;296;p31"/>
          <p:cNvGraphicFramePr/>
          <p:nvPr/>
        </p:nvGraphicFramePr>
        <p:xfrm>
          <a:off x="2018350" y="3148575"/>
          <a:ext cx="3379825" cy="1684274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37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&lt;ul&gt;</a:t>
                      </a:r>
                      <a:endParaRPr sz="1800" u="none" strike="noStrike" cap="non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&lt;li&gt;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 1</a:t>
                      </a: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&lt;/li&gt;</a:t>
                      </a:r>
                      <a:endParaRPr sz="1800" u="none" strike="noStrike" cap="non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&lt;li&gt;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 2</a:t>
                      </a: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&lt;/li&gt;</a:t>
                      </a:r>
                      <a:endParaRPr sz="1800" u="none" strike="noStrike" cap="non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&lt;li&gt;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 3</a:t>
                      </a: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&lt;/li&gt;</a:t>
                      </a:r>
                      <a:endParaRPr sz="1800" u="none" strike="noStrike" cap="non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&lt;/ul&gt;</a:t>
                      </a:r>
                      <a:endParaRPr sz="1800" u="none" strike="noStrike" cap="non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7" name="Google Shape;297;p31"/>
          <p:cNvGraphicFramePr/>
          <p:nvPr/>
        </p:nvGraphicFramePr>
        <p:xfrm>
          <a:off x="5832475" y="3224775"/>
          <a:ext cx="2017375" cy="356743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20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8" name="Google Shape;298;p31"/>
          <p:cNvSpPr txBox="1"/>
          <p:nvPr/>
        </p:nvSpPr>
        <p:spPr>
          <a:xfrm>
            <a:off x="2018350" y="2706675"/>
            <a:ext cx="10023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4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5832475" y="2706675"/>
            <a:ext cx="10023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14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Inline unordered list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5" name="Google Shape;305;p32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06" name="Google Shape;306;p32"/>
          <p:cNvSpPr/>
          <p:nvPr/>
        </p:nvSpPr>
        <p:spPr>
          <a:xfrm>
            <a:off x="1777400" y="1539225"/>
            <a:ext cx="57405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Inline unordered list: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1  Item 2  Item 3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07" name="Google Shape;307;p32"/>
          <p:cNvGraphicFramePr/>
          <p:nvPr/>
        </p:nvGraphicFramePr>
        <p:xfrm>
          <a:off x="1371050" y="3063225"/>
          <a:ext cx="3175175" cy="1684274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17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&lt;ul&gt;</a:t>
                      </a:r>
                      <a:endParaRPr sz="1800" u="none" strike="noStrike" cap="non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&lt;li&gt;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 1</a:t>
                      </a: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&lt;/li&gt;</a:t>
                      </a:r>
                      <a:endParaRPr sz="1800" u="none" strike="noStrike" cap="non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&lt;li&gt;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 2</a:t>
                      </a: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&lt;/li&gt;</a:t>
                      </a:r>
                      <a:endParaRPr sz="1800" u="none" strike="noStrike" cap="non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&lt;li&gt;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 3</a:t>
                      </a: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&lt;/li&gt;</a:t>
                      </a:r>
                      <a:endParaRPr sz="1800" u="none" strike="noStrike" cap="non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&lt;/ul&gt;</a:t>
                      </a:r>
                      <a:endParaRPr sz="1800" u="none" strike="noStrike" cap="non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8" name="Google Shape;308;p32"/>
          <p:cNvGraphicFramePr/>
          <p:nvPr/>
        </p:nvGraphicFramePr>
        <p:xfrm>
          <a:off x="5380650" y="3086375"/>
          <a:ext cx="3314025" cy="1368806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31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 {</a:t>
                      </a:r>
                      <a:endParaRPr sz="1800" u="none" strike="noStrike" cap="non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display: inline;</a:t>
                      </a:r>
                      <a:endParaRPr sz="1800" u="none" strike="noStrike" cap="non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list-style-type: none;</a:t>
                      </a:r>
                      <a:endParaRPr sz="1800" u="none" strike="noStrike" cap="non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strike="noStrike" cap="non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" name="Google Shape;309;p32"/>
          <p:cNvSpPr txBox="1"/>
          <p:nvPr/>
        </p:nvSpPr>
        <p:spPr>
          <a:xfrm>
            <a:off x="1371050" y="2621325"/>
            <a:ext cx="10023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4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5380650" y="2579050"/>
            <a:ext cx="10023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14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-543" y="6945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Stylesheet setup review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" name="Google Shape;36;p4"/>
          <p:cNvCxnSpPr/>
          <p:nvPr/>
        </p:nvCxnSpPr>
        <p:spPr>
          <a:xfrm rot="10800000" flipH="1">
            <a:off x="1701207" y="9586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7" name="Google Shape;37;p4"/>
          <p:cNvSpPr txBox="1"/>
          <p:nvPr/>
        </p:nvSpPr>
        <p:spPr>
          <a:xfrm>
            <a:off x="1280600" y="1306425"/>
            <a:ext cx="7065000" cy="19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There are three ways of setting up a CSS stylesheet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Inline styles :</a:t>
            </a: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Styles are placed directly next to each element in the HTML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Internal stylesheet :</a:t>
            </a: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stylesheet is placed in the HEAD of the HTML document.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External stylesheet :</a:t>
            </a: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stylesheet exists as its own document and is linked to the HTML doc. </a:t>
            </a:r>
            <a:r>
              <a:rPr lang="en" sz="1800" b="0" i="1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This is the best method.</a:t>
            </a:r>
            <a:endParaRPr sz="1800" b="0" i="1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External</a:t>
            </a: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stylesheet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" name="Google Shape;43;p34"/>
          <p:cNvCxnSpPr/>
          <p:nvPr/>
        </p:nvCxnSpPr>
        <p:spPr>
          <a:xfrm rot="10800000" flipH="1">
            <a:off x="1777407" y="806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4" name="Google Shape;44;p34"/>
          <p:cNvSpPr txBox="1"/>
          <p:nvPr/>
        </p:nvSpPr>
        <p:spPr>
          <a:xfrm>
            <a:off x="1625000" y="1001625"/>
            <a:ext cx="65682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 up boilerplate HTML code and link to stylesheet.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5" name="Google Shape;45;p34"/>
          <p:cNvGraphicFramePr/>
          <p:nvPr/>
        </p:nvGraphicFramePr>
        <p:xfrm>
          <a:off x="847200" y="1635600"/>
          <a:ext cx="7783950" cy="3511423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778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&lt;!DOCTYPE html&gt;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8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8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8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Your Name </a:t>
                      </a: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8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8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</a:t>
                      </a: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rel=</a:t>
                      </a:r>
                      <a:r>
                        <a:rPr lang="en" sz="1800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"stylesheet"</a:t>
                      </a: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type=</a:t>
                      </a:r>
                      <a:r>
                        <a:rPr lang="en" sz="1800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href=</a:t>
                      </a:r>
                      <a:r>
                        <a:rPr lang="en" sz="1800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"style.css"</a:t>
                      </a: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8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8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strike="noStrike" cap="non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8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800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400" u="none" strike="noStrike" cap="non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/>
          <p:nvPr/>
        </p:nvSpPr>
        <p:spPr>
          <a:xfrm>
            <a:off x="75657" y="22185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solving</a:t>
            </a:r>
            <a:endParaRPr sz="4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(and Google)</a:t>
            </a:r>
            <a:endParaRPr sz="3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CSS Selectors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" name="Google Shape;56;p5"/>
          <p:cNvCxnSpPr/>
          <p:nvPr/>
        </p:nvCxnSpPr>
        <p:spPr>
          <a:xfrm rot="10800000" flipH="1">
            <a:off x="1701207" y="1187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7" name="Google Shape;57;p5"/>
          <p:cNvSpPr txBox="1"/>
          <p:nvPr/>
        </p:nvSpPr>
        <p:spPr>
          <a:xfrm>
            <a:off x="1777400" y="1535025"/>
            <a:ext cx="6010500" cy="19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There are three ways of targeting an elements.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 Element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&lt;p&gt;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&lt;p id=”headline”&gt;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&lt;p class=”subhead”&gt;</a:t>
            </a: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 b="0" i="1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/>
        </p:nvSpPr>
        <p:spPr>
          <a:xfrm>
            <a:off x="1400700" y="300725"/>
            <a:ext cx="70650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Select an HTML element through it’s tag</a:t>
            </a: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3" name="Google Shape;63;p6"/>
          <p:cNvGraphicFramePr/>
          <p:nvPr/>
        </p:nvGraphicFramePr>
        <p:xfrm>
          <a:off x="1486700" y="831675"/>
          <a:ext cx="5966500" cy="4036124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96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&lt;head&gt;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&lt;title&gt;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&lt;/title&gt;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&lt;style type=</a:t>
                      </a:r>
                      <a:r>
                        <a:rPr lang="en" sz="1400" b="1" u="none" strike="noStrike" cap="non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400" b="1" u="none" strike="noStrike" cap="non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400" b="1" u="none" strike="noStrike" cap="non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16px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400" b="1" u="none" strike="noStrike" cap="non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:blue;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&lt;/style&gt;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&lt;/head&gt;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&lt;p&gt;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 text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&lt;/p&gt;</a:t>
                      </a: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b="1" u="none" strike="noStrike" cap="non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 sz="1400" b="1" u="none" strike="noStrike" cap="none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CSS IDs and Classes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endParaRPr sz="31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" name="Google Shape;69;p7"/>
          <p:cNvCxnSpPr/>
          <p:nvPr/>
        </p:nvCxnSpPr>
        <p:spPr>
          <a:xfrm rot="10800000" flipH="1">
            <a:off x="1701207" y="1187258"/>
            <a:ext cx="5740500" cy="12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0" name="Google Shape;70;p7"/>
          <p:cNvSpPr txBox="1"/>
          <p:nvPr/>
        </p:nvSpPr>
        <p:spPr>
          <a:xfrm>
            <a:off x="1052000" y="1687425"/>
            <a:ext cx="7065000" cy="19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i="0" u="none" strike="noStrike" cap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Assign HTML elements IDs and Classes to target those elements with CSS.</a:t>
            </a:r>
            <a:endParaRPr sz="30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1899</Words>
  <Application>Microsoft Macintosh PowerPoint</Application>
  <PresentationFormat>On-screen Show (16:9)</PresentationFormat>
  <Paragraphs>240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Montserrat</vt:lpstr>
      <vt:lpstr>Arial</vt:lpstr>
      <vt:lpstr>Consolas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Mayes, Brittany</cp:lastModifiedBy>
  <cp:revision>1</cp:revision>
  <dcterms:modified xsi:type="dcterms:W3CDTF">2020-02-19T16:27:25Z</dcterms:modified>
</cp:coreProperties>
</file>