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954BD9-F40C-4ECF-AD3E-B91627DAF679}">
  <a:tblStyle styleId="{F1954BD9-F40C-4ECF-AD3E-B91627DAF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EBBEB1A-BC10-44D6-A069-44BA8201227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etbootstrap.com/docs/4.1/layout/grid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etbootstrap.com/docs/4.1/layout/grid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etbootstrap.com/docs/4.1/layout/grid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etbootstrap.com/docs/4.1/layout/grid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etbootstrap.com/docs/4.1/layout/grid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etbootstrap.com/docs/4.1/layout/grid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etbootstrap.com/docs/4.1/layout/grid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ebfx.com/blog/web-design/understanding-the-elements-of-responsive-web-design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19f3fec6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19f3fec6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19f3fec6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19f3fec6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1a08064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1a08064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https://getbootstrap.com/docs/4.1/layout/grid/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19f3fec6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19f3fec6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https://getbootstrap.com/docs/4.1/layout/grid/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1a080640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1a08064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https://getbootstrap.com/docs/4.1/layout/grid/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1a08064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1a08064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https://getbootstrap.com/docs/4.1/layout/grid/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1a080640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1a080640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https://getbootstrap.com/docs/4.1/layout/grid/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1a080640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1a080640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https://getbootstrap.com/docs/4.1/layout/grid/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1a080640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1a080640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https://getbootstrap.com/docs/4.1/layout/grid/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1a080640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1a080640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19f3fec6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19f3fec6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https://www.webfx.com/blog/web-design/understanding-the-elements-of-responsive-web-design/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9f3fec6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9f3fec6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9f3fec6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9f3fec6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19f3fec6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19f3fec6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9f3fec6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9f3fec6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9f3fec6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19f3fec6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19f3fec6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19f3fec6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9f3fec6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9f3fec6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cssref/tryit.asp?filename=trycss3_media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getbootstrap.com/" TargetMode="External"/><Relationship Id="rId4" Type="http://schemas.openxmlformats.org/officeDocument/2006/relationships/hyperlink" Target="http://getbootstrap.com/docs/4.1/getting-started/introduction/" TargetMode="External"/><Relationship Id="rId5" Type="http://schemas.openxmlformats.org/officeDocument/2006/relationships/hyperlink" Target="http://getbootstrap.com/docs/4.1/examples/" TargetMode="External"/><Relationship Id="rId6" Type="http://schemas.openxmlformats.org/officeDocument/2006/relationships/hyperlink" Target="https://themes.getbootstrap.com/" TargetMode="External"/><Relationship Id="rId7" Type="http://schemas.openxmlformats.org/officeDocument/2006/relationships/hyperlink" Target="http://getbootstrap.com/docs/4.1/layout/grid/" TargetMode="External"/><Relationship Id="rId8" Type="http://schemas.openxmlformats.org/officeDocument/2006/relationships/hyperlink" Target="http://getbootstrap.com/docs/4.1/components/alert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883200"/>
            <a:ext cx="50175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275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set up this template, follow a few steps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Start with HTML boilerplate and standard HTML tags (doctype, html, head, title and body tags. Few standard meta tags for Google)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 the Bootstrap CSS file in the </a:t>
            </a:r>
            <a:r>
              <a:rPr b="1" lang="en" sz="1400">
                <a:highlight>
                  <a:schemeClr val="accent1"/>
                </a:highlight>
              </a:rPr>
              <a:t>header</a:t>
            </a:r>
            <a:endParaRPr b="1" sz="1400">
              <a:highlight>
                <a:schemeClr val="accent1"/>
              </a:highlight>
            </a:endParaRPr>
          </a:p>
        </p:txBody>
      </p:sp>
      <p:graphicFrame>
        <p:nvGraphicFramePr>
          <p:cNvPr id="192" name="Google Shape;192;p22"/>
          <p:cNvGraphicFramePr/>
          <p:nvPr/>
        </p:nvGraphicFramePr>
        <p:xfrm>
          <a:off x="1510800" y="226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{F1954BD9-F40C-4ECF-AD3E-B91627DAF679}</a:tableStyleId>
              </a:tblPr>
              <a:tblGrid>
                <a:gridCol w="6825600"/>
              </a:tblGrid>
              <a:tr h="119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88888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 Bootstrap CSS --&gt;</a:t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rel=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"stylesheet"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href=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"https://stackpath.bootstrapcdn.com/bootstrap/4.3.1/css/bootstrap.min.css"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integrity=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"sha384-ggOyR0iXCbMQv3Xipma34MD+dH/1fQ784/j6cY/iJTQUOhcWr7x9JvoRxT2MZw1T"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crossorigin=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"anonymous"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275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set up this template, follow a few steps (2/2)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3.     Add the required JavaScript files (Bootstrap, jQuery and Popper) </a:t>
            </a:r>
            <a:r>
              <a:rPr b="1" lang="en" sz="1400">
                <a:highlight>
                  <a:schemeClr val="accent1"/>
                </a:highlight>
              </a:rPr>
              <a:t>at the bottom of the document, right above the &lt;/body&gt; tag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highlight>
                <a:schemeClr val="accent1"/>
              </a:highlight>
            </a:endParaRPr>
          </a:p>
        </p:txBody>
      </p:sp>
      <p:graphicFrame>
        <p:nvGraphicFramePr>
          <p:cNvPr id="199" name="Google Shape;199;p23"/>
          <p:cNvGraphicFramePr/>
          <p:nvPr/>
        </p:nvGraphicFramePr>
        <p:xfrm>
          <a:off x="1510800" y="203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{F1954BD9-F40C-4ECF-AD3E-B91627DAF679}</a:tableStyleId>
              </a:tblPr>
              <a:tblGrid>
                <a:gridCol w="6825600"/>
              </a:tblGrid>
              <a:tr h="119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 jQuery first, then Popper.js, then Bootstrap JS --&gt;</a:t>
                      </a:r>
                      <a:endParaRPr sz="1200">
                        <a:solidFill>
                          <a:srgbClr val="88888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src=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"https://code.jquery.com/jquery-3.3.1.slim.min.js"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integrity=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"sha384-q8i/X+965DzO0rT7abK41JStQIAqVgRVzpbzo5smXKp4YfRvH+8abtTE1Pi6jizo"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crossorigin=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"anonymous"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src=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"https://cdnjs.cloudflare.com/ajax/libs/popper.js/1.14.7/umd/popper.min.js"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integrity=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"sha384-UO2eT0CpHqdSJQ6hJty5KVphtPhzWj9WO1clHTMGa3JDZwrnQq4sF86dIHNDz0W1"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crossorigin=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"anonymous"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src=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"https://stackpath.bootstrapcdn.com/bootstrap/4.3.1/js/bootstrap.min.js"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integrity=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"sha384-JjSmVgyd0p3pXB1rRibZUAYoIIy6OrQ6VrjIEaFf/nJGzIxFDsf4x0xIM+B07jRM"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crossorigin=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"anonymous"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1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275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034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Containers are the most basic layout element in Bootstrap and </a:t>
            </a:r>
            <a:r>
              <a:rPr b="1" lang="en" sz="1400">
                <a:highlight>
                  <a:schemeClr val="accent1"/>
                </a:highlight>
              </a:rPr>
              <a:t>are required when using Bootstrap.</a:t>
            </a:r>
            <a:r>
              <a:rPr lang="en" sz="1400"/>
              <a:t> Containers can be nested, though you probably won’t need to do that.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Choose from a responsive, fixed-width container (meaning its max-width changes at each breakpoint) or fluid-width (meaning it’s 100% wide all the time).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highlight>
                <a:schemeClr val="accent1"/>
              </a:highlight>
            </a:endParaRPr>
          </a:p>
        </p:txBody>
      </p:sp>
      <p:graphicFrame>
        <p:nvGraphicFramePr>
          <p:cNvPr id="206" name="Google Shape;206;p24"/>
          <p:cNvGraphicFramePr/>
          <p:nvPr/>
        </p:nvGraphicFramePr>
        <p:xfrm>
          <a:off x="15108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{F1954BD9-F40C-4ECF-AD3E-B91627DAF679}</a:tableStyleId>
              </a:tblPr>
              <a:tblGrid>
                <a:gridCol w="6825600"/>
              </a:tblGrid>
              <a:tr h="208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 Open container --&gt;</a:t>
                      </a:r>
                      <a:endParaRPr sz="1200">
                        <a:solidFill>
                          <a:srgbClr val="88888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 class=”container”&gt;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 Full width container --&gt;</a:t>
                      </a:r>
                      <a:endParaRPr sz="1200">
                        <a:solidFill>
                          <a:srgbClr val="88888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 class=”container-fluid”&gt;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275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034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Next come rows. Rows  </a:t>
            </a:r>
            <a:r>
              <a:rPr b="1" lang="en" sz="1400">
                <a:highlight>
                  <a:schemeClr val="accent1"/>
                </a:highlight>
              </a:rPr>
              <a:t>a</a:t>
            </a:r>
            <a:r>
              <a:rPr b="1" lang="en" sz="1400">
                <a:highlight>
                  <a:schemeClr val="accent1"/>
                </a:highlight>
              </a:rPr>
              <a:t>re wrappers for columns.</a:t>
            </a:r>
            <a:r>
              <a:rPr b="1" lang="en" sz="1400"/>
              <a:t> </a:t>
            </a:r>
            <a:r>
              <a:rPr lang="en" sz="1400"/>
              <a:t>In a grid layout, content must be placed within columns and only columns may be immediate children of rows.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highlight>
                <a:schemeClr val="accent1"/>
              </a:highlight>
            </a:endParaRPr>
          </a:p>
        </p:txBody>
      </p:sp>
      <p:graphicFrame>
        <p:nvGraphicFramePr>
          <p:cNvPr id="213" name="Google Shape;213;p25"/>
          <p:cNvGraphicFramePr/>
          <p:nvPr/>
        </p:nvGraphicFramePr>
        <p:xfrm>
          <a:off x="1404150" y="190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{F1954BD9-F40C-4ECF-AD3E-B91627DAF679}</a:tableStyleId>
              </a:tblPr>
              <a:tblGrid>
                <a:gridCol w="6825600"/>
              </a:tblGrid>
              <a:tr h="226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 Open container </a:t>
                      </a: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--&gt;</a:t>
                      </a:r>
                      <a:endParaRPr sz="1200">
                        <a:solidFill>
                          <a:srgbClr val="88888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 class=”container”&gt;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&lt;!-- Open row --&gt;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&lt;div class=”row”&gt;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&lt;/div&gt;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&lt;!-- There can be multiple rows in a single container --&gt;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&lt;div class=”row”&gt;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&lt;/div&gt;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sz="11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8888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275000" cy="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034150"/>
            <a:ext cx="70389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Inside rows are columns</a:t>
            </a:r>
            <a:r>
              <a:rPr lang="en" sz="1400"/>
              <a:t>. Rows must contain  </a:t>
            </a:r>
            <a:r>
              <a:rPr b="1" lang="en" sz="1400">
                <a:highlight>
                  <a:schemeClr val="accent1"/>
                </a:highlight>
              </a:rPr>
              <a:t>12</a:t>
            </a:r>
            <a:r>
              <a:rPr b="1" lang="en" sz="1400">
                <a:highlight>
                  <a:schemeClr val="accent1"/>
                </a:highlight>
              </a:rPr>
              <a:t> columns.</a:t>
            </a:r>
            <a:r>
              <a:rPr b="1" lang="en" sz="1400"/>
              <a:t> </a:t>
            </a:r>
            <a:r>
              <a:rPr lang="en" sz="1400"/>
              <a:t>Column classes indicate the number of columns you’d like to use out of the possible 12 per row. So, if you want three equal-width columns across, you can use .col-4.</a:t>
            </a:r>
            <a:endParaRPr b="1" sz="1400">
              <a:highlight>
                <a:schemeClr val="accent1"/>
              </a:highlight>
            </a:endParaRPr>
          </a:p>
        </p:txBody>
      </p:sp>
      <p:graphicFrame>
        <p:nvGraphicFramePr>
          <p:cNvPr id="220" name="Google Shape;220;p26"/>
          <p:cNvGraphicFramePr/>
          <p:nvPr/>
        </p:nvGraphicFramePr>
        <p:xfrm>
          <a:off x="1404150" y="204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{F1954BD9-F40C-4ECF-AD3E-B91627DAF679}</a:tableStyleId>
              </a:tblPr>
              <a:tblGrid>
                <a:gridCol w="6825600"/>
              </a:tblGrid>
              <a:tr h="248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 Open container --&gt;</a:t>
                      </a:r>
                      <a:endParaRPr sz="1200">
                        <a:solidFill>
                          <a:srgbClr val="88888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 class=”container”&gt;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&lt;!-- Open row --&gt;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&lt;div class=”row”&gt;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 Three, equal-width columns --&gt;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&lt;div class=”col-4”&gt;&lt;/div&gt;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&lt;div class=”col-4”&gt;&lt;/div&gt;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&lt;div class=”col-4”&gt;&lt;/div&gt;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&lt;/div&gt;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sz="11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8888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275000" cy="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1034150"/>
            <a:ext cx="70389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highlight>
                  <a:schemeClr val="accent1"/>
                </a:highlight>
              </a:rPr>
              <a:t>Column widths are set in percentages</a:t>
            </a:r>
            <a:r>
              <a:rPr lang="en" sz="1400"/>
              <a:t>, so they’re always fluid and sized relative to their parent element.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Columns have horizontal padding to create the </a:t>
            </a:r>
            <a:r>
              <a:rPr b="1" lang="en" sz="1400">
                <a:highlight>
                  <a:schemeClr val="accent1"/>
                </a:highlight>
              </a:rPr>
              <a:t>gutters</a:t>
            </a:r>
            <a:r>
              <a:rPr lang="en" sz="1400"/>
              <a:t> between individual columns, however, you can remove the margin from rows and padding from columns with .no-gutters on the .row.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make the grid responsive, there are </a:t>
            </a:r>
            <a:r>
              <a:rPr b="1" lang="en" sz="1400">
                <a:highlight>
                  <a:schemeClr val="accent1"/>
                </a:highlight>
              </a:rPr>
              <a:t>five grid breakpoints</a:t>
            </a:r>
            <a:r>
              <a:rPr lang="en" sz="1400"/>
              <a:t>, one for each responsive breakpoint: all breakpoints (extra small), small, medium, large, and extra large.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Grid breakpoints are based on </a:t>
            </a:r>
            <a:r>
              <a:rPr b="1" lang="en" sz="1400">
                <a:highlight>
                  <a:schemeClr val="accent1"/>
                </a:highlight>
              </a:rPr>
              <a:t>minimum width media queries</a:t>
            </a:r>
            <a:r>
              <a:rPr lang="en" sz="1400"/>
              <a:t>, meaning they apply to that one breakpoint and all those above it (e.g., .col-sm-4 applies to small, medium, large, and extra large devices, but not the first xs breakpoint).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297500" y="393750"/>
            <a:ext cx="7275000" cy="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graphicFrame>
        <p:nvGraphicFramePr>
          <p:cNvPr id="232" name="Google Shape;232;p28"/>
          <p:cNvGraphicFramePr/>
          <p:nvPr/>
        </p:nvGraphicFramePr>
        <p:xfrm>
          <a:off x="1406838" y="11930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{9EBBEB1A-BC10-44D6-A069-44BA8201227F}</a:tableStyleId>
              </a:tblPr>
              <a:tblGrid>
                <a:gridCol w="1824300"/>
                <a:gridCol w="1117400"/>
                <a:gridCol w="919775"/>
                <a:gridCol w="919775"/>
                <a:gridCol w="1094575"/>
                <a:gridCol w="927350"/>
              </a:tblGrid>
              <a:tr h="723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Extra small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&lt;576px</a:t>
                      </a:r>
                      <a:endParaRPr sz="9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Small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≥576px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≥768px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Large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≥992px</a:t>
                      </a:r>
                      <a:endParaRPr sz="9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Extra large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≥1200px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Max container width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 (auto)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540px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720px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960px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1140px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 prefix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E83E8C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.col-</a:t>
                      </a:r>
                      <a:endParaRPr sz="1050">
                        <a:solidFill>
                          <a:srgbClr val="E83E8C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E83E8C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.col-sm-</a:t>
                      </a:r>
                      <a:endParaRPr sz="1050">
                        <a:solidFill>
                          <a:srgbClr val="E83E8C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E83E8C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.col-md-</a:t>
                      </a:r>
                      <a:endParaRPr sz="1050">
                        <a:solidFill>
                          <a:srgbClr val="E83E8C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E83E8C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.col-lg-</a:t>
                      </a:r>
                      <a:endParaRPr sz="1050">
                        <a:solidFill>
                          <a:srgbClr val="E83E8C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E83E8C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.col-xl-</a:t>
                      </a:r>
                      <a:endParaRPr sz="1050">
                        <a:solidFill>
                          <a:srgbClr val="E83E8C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# of columns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Gutter width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30px (15px on each side of a column)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Nestable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Column ordering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275000" cy="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wrapping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297500" y="1034150"/>
            <a:ext cx="70389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If more than 12 columns are placed within a single row, each group of extra columns will, as one unit, wrap onto a new line.</a:t>
            </a:r>
            <a:endParaRPr b="1" sz="1400">
              <a:highlight>
                <a:schemeClr val="accent1"/>
              </a:highlight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450" y="2158949"/>
            <a:ext cx="6803575" cy="18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1297500" y="393750"/>
            <a:ext cx="7275000" cy="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grids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1297500" y="1034150"/>
            <a:ext cx="70389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Assign multiple classes to column divs to change the behavior on different screen sizes.</a:t>
            </a:r>
            <a:endParaRPr b="1" sz="1400">
              <a:highlight>
                <a:schemeClr val="accent1"/>
              </a:highlight>
            </a:endParaRPr>
          </a:p>
        </p:txBody>
      </p:sp>
      <p:graphicFrame>
        <p:nvGraphicFramePr>
          <p:cNvPr id="246" name="Google Shape;246;p30"/>
          <p:cNvGraphicFramePr/>
          <p:nvPr/>
        </p:nvGraphicFramePr>
        <p:xfrm>
          <a:off x="1404150" y="166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{F1954BD9-F40C-4ECF-AD3E-B91627DAF679}</a:tableStyleId>
              </a:tblPr>
              <a:tblGrid>
                <a:gridCol w="6825600"/>
              </a:tblGrid>
              <a:tr h="248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 Open container --&gt;</a:t>
                      </a:r>
                      <a:endParaRPr sz="1200">
                        <a:solidFill>
                          <a:srgbClr val="88888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 class=”container”&gt;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&lt;!-- Open row --&gt;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&lt;div class=”row”&gt;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 Three, equal-width columns on screens at or above 768px,</a:t>
                      </a:r>
                      <a:endParaRPr sz="1200">
                        <a:solidFill>
                          <a:srgbClr val="88888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tacked, 100% width columns on screens below --&gt;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&lt;div class=”col-sm-12 col-md-4”&gt;&lt;/div&gt;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&lt;div class=”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col-sm-12 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col-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md-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4”&gt;&lt;/div&gt;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&lt;div class=”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col-sm-12 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col-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md-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4”&gt;&lt;/div&gt;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&lt;/div&gt;</a:t>
                      </a:r>
                      <a:endParaRPr b="1"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sz="11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8888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</a:t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376" y="1307850"/>
            <a:ext cx="6399152" cy="34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responsive design?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186550"/>
            <a:ext cx="70389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Responsive design is a technique used while creating websites so the web page and interactions  respond to the user’s screen size, platform and orientation. </a:t>
            </a:r>
            <a:endParaRPr sz="140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25" y="1976675"/>
            <a:ext cx="4502954" cy="29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media query?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86550"/>
            <a:ext cx="70389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Media query is a CSS technique introduced in CSS3. It uses the </a:t>
            </a:r>
            <a:r>
              <a:rPr b="1" lang="en" sz="1400">
                <a:highlight>
                  <a:schemeClr val="accent1"/>
                </a:highlight>
              </a:rPr>
              <a:t>@media</a:t>
            </a:r>
            <a:r>
              <a:rPr lang="en" sz="1400"/>
              <a:t> rule to include a block of CSS properties only if a certain condition is true.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Example: 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If the browser window is 600px or smaller, the background color will be light blue:</a:t>
            </a:r>
            <a:endParaRPr sz="1400"/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1510800" y="302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{F1954BD9-F40C-4ECF-AD3E-B91627DAF679}</a:tableStyleId>
              </a:tblPr>
              <a:tblGrid>
                <a:gridCol w="6825600"/>
              </a:tblGrid>
              <a:tr h="1221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@media only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screen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and (max-width: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600px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body {</a:t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background-color: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lightblue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can be used to check many things, such as: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400700"/>
            <a:ext cx="7038900" cy="31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width and height of the viewport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width and height of the device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orientation (is the tablet/phone in landscape or portrait mode?)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resolution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5" name="Google Shape;155;p16"/>
          <p:cNvSpPr txBox="1"/>
          <p:nvPr/>
        </p:nvSpPr>
        <p:spPr>
          <a:xfrm>
            <a:off x="1297500" y="2873825"/>
            <a:ext cx="6783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Take a look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https://www.w3schools.com/cssref/tryit.asp?filename=trycss3_media3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breakpoints</a:t>
            </a:r>
            <a:endParaRPr/>
          </a:p>
        </p:txBody>
      </p:sp>
      <p:graphicFrame>
        <p:nvGraphicFramePr>
          <p:cNvPr id="161" name="Google Shape;161;p17"/>
          <p:cNvGraphicFramePr/>
          <p:nvPr/>
        </p:nvGraphicFramePr>
        <p:xfrm>
          <a:off x="1404150" y="125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{F1954BD9-F40C-4ECF-AD3E-B91627DAF679}</a:tableStyleId>
              </a:tblPr>
              <a:tblGrid>
                <a:gridCol w="6825600"/>
              </a:tblGrid>
              <a:tr h="315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Extra small devices (phones, 600px and down) */</a:t>
                      </a:r>
                      <a:endParaRPr sz="1200">
                        <a:solidFill>
                          <a:srgbClr val="88888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@media only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screen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and (max-width: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600px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{...}</a:t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Small devices (portrait tablets and large phones, 600px and up) */</a:t>
                      </a:r>
                      <a:endParaRPr sz="1200">
                        <a:solidFill>
                          <a:srgbClr val="88888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@media only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screen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and (min-width: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600px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{...}</a:t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Medium devices (landscape tablets, 768px and up) */</a:t>
                      </a:r>
                      <a:endParaRPr sz="1200">
                        <a:solidFill>
                          <a:srgbClr val="88888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@media only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screen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and (min-width: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768px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{...}</a:t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Large devices (laptops/desktops, 992px and up) */</a:t>
                      </a:r>
                      <a:endParaRPr sz="1200">
                        <a:solidFill>
                          <a:srgbClr val="88888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@media only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screen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and (min-width: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992px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{...}</a:t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Extra large devices (large laptops and desktops, 1200px and up) */</a:t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@media only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screen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and (min-width: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1200px</a:t>
                      </a:r>
                      <a:r>
                        <a:rPr lang="en" sz="12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{...}</a:t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2C8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Bootstrap?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Bootstrap is a </a:t>
            </a:r>
            <a:r>
              <a:rPr b="1" lang="en" sz="1400">
                <a:highlight>
                  <a:schemeClr val="accent1"/>
                </a:highlight>
              </a:rPr>
              <a:t>web framework</a:t>
            </a:r>
            <a:r>
              <a:rPr lang="en" sz="1400"/>
              <a:t> created by Twitter. It is free, open source and the most popular HTML, CSS and JS framework for </a:t>
            </a:r>
            <a:r>
              <a:rPr b="1" lang="en" sz="1400">
                <a:highlight>
                  <a:schemeClr val="accent1"/>
                </a:highlight>
              </a:rPr>
              <a:t>developing responsive, mobile first projects on the web</a:t>
            </a:r>
            <a:r>
              <a:rPr lang="en" sz="1400"/>
              <a:t>. Bootstrap consists of a code base (CSS and JavaScript libraries) that makes web development quicker and more streamlined. Bootstrap’s easy-to-use grid system takes a lot of the work out of implementing responsive design techniques.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Bootstrap’s grid allows for designers to easily create responsive layouts.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Bootstrap’s CSS library is used to style tyle, forms, tables, buttons, lists, images and navigation bars.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Bootstrap’s JavaScript library is helpful for creating modals, carousels, alerts, popups, dropdowns, accordions and more.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framework?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framework is </a:t>
            </a:r>
            <a:r>
              <a:rPr b="1" lang="en" sz="1400">
                <a:highlight>
                  <a:schemeClr val="accent1"/>
                </a:highlight>
              </a:rPr>
              <a:t>a set of code (HTML, CSS, JavaScript) that is meant to automate web development activities</a:t>
            </a:r>
            <a:r>
              <a:rPr lang="en" sz="1400"/>
              <a:t>. Developers can reuse and modify code from the framework as opposed to creating everything themselves from scratch.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Prevent repetition between projects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Utilize responsive design to allow your website to adapt to various screen sizes – mobile, desktop, and everything in between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consistency to design and code between projects and between developers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Quickly and easily prototype new designs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Ensure cross-browser compatibility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The </a:t>
            </a:r>
            <a:r>
              <a:rPr lang="en" sz="1400" u="sng">
                <a:solidFill>
                  <a:schemeClr val="accent5"/>
                </a:solidFill>
                <a:hlinkClick r:id="rId3"/>
              </a:rPr>
              <a:t>Bootstrap site</a:t>
            </a:r>
            <a:r>
              <a:rPr lang="en" sz="1400">
                <a:solidFill>
                  <a:srgbClr val="FFFFFF"/>
                </a:solidFill>
              </a:rPr>
              <a:t> contains most of the info you need to work with the framework. Look carefully at the </a:t>
            </a:r>
            <a:r>
              <a:rPr lang="en" sz="1400" u="sng">
                <a:solidFill>
                  <a:schemeClr val="accent5"/>
                </a:solidFill>
                <a:hlinkClick r:id="rId4"/>
              </a:rPr>
              <a:t>documentation</a:t>
            </a:r>
            <a:r>
              <a:rPr lang="en" sz="1400">
                <a:solidFill>
                  <a:srgbClr val="FFFFFF"/>
                </a:solidFill>
              </a:rPr>
              <a:t>, </a:t>
            </a:r>
            <a:r>
              <a:rPr lang="en" sz="1400" u="sng">
                <a:solidFill>
                  <a:schemeClr val="accent5"/>
                </a:solidFill>
                <a:hlinkClick r:id="rId5"/>
              </a:rPr>
              <a:t>examples</a:t>
            </a:r>
            <a:r>
              <a:rPr lang="en" sz="1400">
                <a:solidFill>
                  <a:srgbClr val="FFFFFF"/>
                </a:solidFill>
              </a:rPr>
              <a:t> and </a:t>
            </a:r>
            <a:r>
              <a:rPr lang="en" sz="1400" u="sng">
                <a:solidFill>
                  <a:schemeClr val="accent5"/>
                </a:solidFill>
                <a:hlinkClick r:id="rId6"/>
              </a:rPr>
              <a:t>themes</a:t>
            </a:r>
            <a:r>
              <a:rPr lang="en" sz="1400">
                <a:solidFill>
                  <a:srgbClr val="FFFFFF"/>
                </a:solidFill>
              </a:rPr>
              <a:t>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7"/>
              </a:rPr>
              <a:t>The grid system</a:t>
            </a:r>
            <a:r>
              <a:rPr lang="en" sz="1400">
                <a:solidFill>
                  <a:srgbClr val="FFFFFF"/>
                </a:solidFill>
              </a:rPr>
              <a:t> is one of the most useful features of Bootstrap. We will learn more about it below.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Look closely at the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components</a:t>
            </a:r>
            <a:r>
              <a:rPr lang="en" sz="1400">
                <a:solidFill>
                  <a:srgbClr val="FFFFFF"/>
                </a:solidFill>
              </a:rPr>
              <a:t> section of the documentation. This contains reusable code snippets for items like navigation bars, icons, forms and much more.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 Bootstrap template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are two way to call Bootstrap into your document: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You can download and host all of the source files in your project folder.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Or you can call the needed files from a CDN (content delivery network). </a:t>
            </a:r>
            <a:r>
              <a:rPr lang="en" sz="1400">
                <a:solidFill>
                  <a:schemeClr val="accent2"/>
                </a:solidFill>
              </a:rPr>
              <a:t>This is the method we will use in class.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