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A3C9DB-AA7B-443B-92E4-B1D5D2DA4902}">
  <a:tblStyle styleId="{6CA3C9DB-AA7B-443B-92E4-B1D5D2DA4902}"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ebfx.com/blog/web-design/understanding-the-elements-of-responsive-web-desig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137fc61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137fc61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2a2ea1a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2a2ea1a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12a2ea1a9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12a2ea1a9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12a2ea1a9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12a2ea1a9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12a2ea1a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12a2ea1a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137fc61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137fc61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137fc61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137fc61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137fc611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137fc611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37fc611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37fc611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137fc61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137fc61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2a2ea1a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2a2ea1a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https://www.webfx.com/blog/web-design/understanding-the-elements-of-responsive-web-design/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137fc61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137fc611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12a2ea1a9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12a2ea1a9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12a2ea1a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12a2ea1a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12a2ea1a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12a2ea1a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12a2ea1a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12a2ea1a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12a2ea1a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12a2ea1a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12a2ea1a9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12a2ea1a9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137fc61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137fc61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12a2ea1a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2a2ea1a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schools.com/cssref/tryit.asp?filename=trycss3_media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Responsive design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set the flex container...</a:t>
            </a:r>
            <a:endParaRPr/>
          </a:p>
        </p:txBody>
      </p:sp>
      <p:sp>
        <p:nvSpPr>
          <p:cNvPr id="193" name="Google Shape;193;p22"/>
          <p:cNvSpPr txBox="1"/>
          <p:nvPr>
            <p:ph idx="1" type="body"/>
          </p:nvPr>
        </p:nvSpPr>
        <p:spPr>
          <a:xfrm>
            <a:off x="1297500" y="1044350"/>
            <a:ext cx="70389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All direct children become </a:t>
            </a:r>
            <a:r>
              <a:rPr b="1" lang="en" sz="1800">
                <a:solidFill>
                  <a:schemeClr val="accent2"/>
                </a:solidFill>
              </a:rPr>
              <a:t>flex items</a:t>
            </a:r>
            <a:r>
              <a:rPr b="1" lang="en" sz="1800"/>
              <a:t>.         </a:t>
            </a:r>
            <a:endParaRPr sz="1800"/>
          </a:p>
        </p:txBody>
      </p:sp>
      <p:graphicFrame>
        <p:nvGraphicFramePr>
          <p:cNvPr id="194" name="Google Shape;194;p22"/>
          <p:cNvGraphicFramePr/>
          <p:nvPr/>
        </p:nvGraphicFramePr>
        <p:xfrm>
          <a:off x="5477750" y="1663425"/>
          <a:ext cx="3000000" cy="3000000"/>
        </p:xfrm>
        <a:graphic>
          <a:graphicData uri="http://schemas.openxmlformats.org/drawingml/2006/table">
            <a:tbl>
              <a:tblPr>
                <a:noFill/>
                <a:tableStyleId>{6CA3C9DB-AA7B-443B-92E4-B1D5D2DA4902}</a:tableStyleId>
              </a:tblPr>
              <a:tblGrid>
                <a:gridCol w="2965300"/>
              </a:tblGrid>
              <a:tr h="1787600">
                <a:tc>
                  <a:txBody>
                    <a:bodyPr/>
                    <a:lstStyle/>
                    <a:p>
                      <a:pPr indent="0" lvl="0" marL="0" rtl="0" algn="l">
                        <a:lnSpc>
                          <a:spcPct val="115000"/>
                        </a:lnSpc>
                        <a:spcBef>
                          <a:spcPts val="0"/>
                        </a:spcBef>
                        <a:spcAft>
                          <a:spcPts val="0"/>
                        </a:spcAft>
                        <a:buNone/>
                      </a:pPr>
                      <a:r>
                        <a:rPr lang="en" sz="1200">
                          <a:solidFill>
                            <a:schemeClr val="dk2"/>
                          </a:solidFill>
                          <a:latin typeface="Consolas"/>
                          <a:ea typeface="Consolas"/>
                          <a:cs typeface="Consolas"/>
                          <a:sym typeface="Consolas"/>
                        </a:rPr>
                        <a:t>// defaults</a:t>
                      </a:r>
                      <a:endParaRPr sz="12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chemeClr val="accent2"/>
                          </a:solidFill>
                          <a:latin typeface="Consolas"/>
                          <a:ea typeface="Consolas"/>
                          <a:cs typeface="Consolas"/>
                          <a:sym typeface="Consolas"/>
                        </a:rPr>
                        <a:t>.container</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display: </a:t>
                      </a:r>
                      <a:r>
                        <a:rPr lang="en" sz="1200">
                          <a:solidFill>
                            <a:schemeClr val="accent2"/>
                          </a:solidFill>
                          <a:latin typeface="Consolas"/>
                          <a:ea typeface="Consolas"/>
                          <a:cs typeface="Consolas"/>
                          <a:sym typeface="Consolas"/>
                        </a:rPr>
                        <a:t>flex | inline-flex</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flex-direction: </a:t>
                      </a:r>
                      <a:r>
                        <a:rPr lang="en" sz="1200">
                          <a:solidFill>
                            <a:schemeClr val="accent2"/>
                          </a:solidFill>
                          <a:latin typeface="Consolas"/>
                          <a:ea typeface="Consolas"/>
                          <a:cs typeface="Consolas"/>
                          <a:sym typeface="Consolas"/>
                        </a:rPr>
                        <a:t>row</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flex-basis: </a:t>
                      </a:r>
                      <a:r>
                        <a:rPr lang="en" sz="1200">
                          <a:solidFill>
                            <a:schemeClr val="accent2"/>
                          </a:solidFill>
                          <a:latin typeface="Consolas"/>
                          <a:ea typeface="Consolas"/>
                          <a:cs typeface="Consolas"/>
                          <a:sym typeface="Consolas"/>
                        </a:rPr>
                        <a:t>auto</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flex-wrap: </a:t>
                      </a:r>
                      <a:r>
                        <a:rPr lang="en" sz="1200">
                          <a:solidFill>
                            <a:schemeClr val="accent2"/>
                          </a:solidFill>
                          <a:latin typeface="Consolas"/>
                          <a:ea typeface="Consolas"/>
                          <a:cs typeface="Consolas"/>
                          <a:sym typeface="Consolas"/>
                        </a:rPr>
                        <a:t>no-wrap</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195" name="Google Shape;195;p22"/>
          <p:cNvSpPr txBox="1"/>
          <p:nvPr>
            <p:ph idx="1" type="body"/>
          </p:nvPr>
        </p:nvSpPr>
        <p:spPr>
          <a:xfrm>
            <a:off x="1404150" y="1566050"/>
            <a:ext cx="3544800" cy="29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few other notes: </a:t>
            </a:r>
            <a:endParaRPr sz="1800"/>
          </a:p>
          <a:p>
            <a:pPr indent="-342900" lvl="0" marL="457200" rtl="0" algn="l">
              <a:spcBef>
                <a:spcPts val="1600"/>
              </a:spcBef>
              <a:spcAft>
                <a:spcPts val="0"/>
              </a:spcAft>
              <a:buSzPts val="1800"/>
              <a:buChar char="●"/>
            </a:pPr>
            <a:r>
              <a:rPr lang="en" sz="1800"/>
              <a:t>Items will stretch automatically to fill the size of the cross axis (column height in this case)</a:t>
            </a:r>
            <a:endParaRPr sz="1800"/>
          </a:p>
          <a:p>
            <a:pPr indent="-342900" lvl="0" marL="457200" rtl="0" algn="l">
              <a:spcBef>
                <a:spcPts val="0"/>
              </a:spcBef>
              <a:spcAft>
                <a:spcPts val="0"/>
              </a:spcAft>
              <a:buSzPts val="1800"/>
              <a:buChar char="●"/>
            </a:pPr>
            <a:r>
              <a:rPr lang="en" sz="1800"/>
              <a:t>Items don’t stretch on the main axis but can shrink</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axes</a:t>
            </a:r>
            <a:endParaRPr/>
          </a:p>
        </p:txBody>
      </p:sp>
      <p:sp>
        <p:nvSpPr>
          <p:cNvPr id="201" name="Google Shape;201;p23"/>
          <p:cNvSpPr txBox="1"/>
          <p:nvPr>
            <p:ph idx="1" type="body"/>
          </p:nvPr>
        </p:nvSpPr>
        <p:spPr>
          <a:xfrm>
            <a:off x="1297500" y="104435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Since flexbox is one-dimensional, you need to think in terms of main and cross axis. The main axis is defined by </a:t>
            </a:r>
            <a:r>
              <a:rPr lang="en" sz="1800">
                <a:solidFill>
                  <a:schemeClr val="accent2"/>
                </a:solidFill>
              </a:rPr>
              <a:t>`flex-direction`</a:t>
            </a:r>
            <a:r>
              <a:rPr lang="en" sz="1800"/>
              <a:t>.</a:t>
            </a:r>
            <a:endParaRPr sz="1800"/>
          </a:p>
        </p:txBody>
      </p:sp>
      <p:graphicFrame>
        <p:nvGraphicFramePr>
          <p:cNvPr id="202" name="Google Shape;202;p23"/>
          <p:cNvGraphicFramePr/>
          <p:nvPr/>
        </p:nvGraphicFramePr>
        <p:xfrm>
          <a:off x="1404150" y="2384575"/>
          <a:ext cx="3000000" cy="3000000"/>
        </p:xfrm>
        <a:graphic>
          <a:graphicData uri="http://schemas.openxmlformats.org/drawingml/2006/table">
            <a:tbl>
              <a:tblPr>
                <a:noFill/>
                <a:tableStyleId>{6CA3C9DB-AA7B-443B-92E4-B1D5D2DA4902}</a:tableStyleId>
              </a:tblPr>
              <a:tblGrid>
                <a:gridCol w="6825600"/>
              </a:tblGrid>
              <a:tr h="820725">
                <a:tc>
                  <a:txBody>
                    <a:bodyPr/>
                    <a:lstStyle/>
                    <a:p>
                      <a:pPr indent="0" lvl="0" marL="0" rtl="0" algn="l">
                        <a:lnSpc>
                          <a:spcPct val="115000"/>
                        </a:lnSpc>
                        <a:spcBef>
                          <a:spcPts val="0"/>
                        </a:spcBef>
                        <a:spcAft>
                          <a:spcPts val="0"/>
                        </a:spcAft>
                        <a:buNone/>
                      </a:pPr>
                      <a:r>
                        <a:rPr lang="en" sz="1200">
                          <a:solidFill>
                            <a:schemeClr val="accent2"/>
                          </a:solidFill>
                          <a:latin typeface="Consolas"/>
                          <a:ea typeface="Consolas"/>
                          <a:cs typeface="Consolas"/>
                          <a:sym typeface="Consolas"/>
                        </a:rPr>
                        <a:t>.container</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display: </a:t>
                      </a:r>
                      <a:r>
                        <a:rPr lang="en" sz="1200">
                          <a:solidFill>
                            <a:schemeClr val="accent2"/>
                          </a:solidFill>
                          <a:latin typeface="Consolas"/>
                          <a:ea typeface="Consolas"/>
                          <a:cs typeface="Consolas"/>
                          <a:sym typeface="Consolas"/>
                        </a:rPr>
                        <a:t>flex | inline-flex</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flex-direction: </a:t>
                      </a:r>
                      <a:r>
                        <a:rPr lang="en" sz="1200">
                          <a:solidFill>
                            <a:schemeClr val="accent2"/>
                          </a:solidFill>
                          <a:latin typeface="Consolas"/>
                          <a:ea typeface="Consolas"/>
                          <a:cs typeface="Consolas"/>
                          <a:sym typeface="Consolas"/>
                        </a:rPr>
                        <a:t>row | row-reverse | column | column-reverse</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203" name="Google Shape;203;p23"/>
          <p:cNvSpPr txBox="1"/>
          <p:nvPr>
            <p:ph idx="1" type="body"/>
          </p:nvPr>
        </p:nvSpPr>
        <p:spPr>
          <a:xfrm>
            <a:off x="1404150" y="374380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t>
            </a:r>
            <a:r>
              <a:rPr lang="en" sz="1800">
                <a:solidFill>
                  <a:schemeClr val="accent2"/>
                </a:solidFill>
              </a:rPr>
              <a:t>*-reverse</a:t>
            </a:r>
            <a:r>
              <a:rPr lang="en" sz="1800"/>
              <a:t>` properties switch the start and end lines.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axes: row</a:t>
            </a:r>
            <a:endParaRPr/>
          </a:p>
        </p:txBody>
      </p:sp>
      <p:sp>
        <p:nvSpPr>
          <p:cNvPr id="209" name="Google Shape;209;p24"/>
          <p:cNvSpPr txBox="1"/>
          <p:nvPr>
            <p:ph idx="1" type="body"/>
          </p:nvPr>
        </p:nvSpPr>
        <p:spPr>
          <a:xfrm>
            <a:off x="1297500" y="104435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Should you choose </a:t>
            </a:r>
            <a:r>
              <a:rPr lang="en" sz="1800">
                <a:solidFill>
                  <a:schemeClr val="accent2"/>
                </a:solidFill>
              </a:rPr>
              <a:t>`row`</a:t>
            </a:r>
            <a:r>
              <a:rPr lang="en" sz="1800"/>
              <a:t> or </a:t>
            </a:r>
            <a:r>
              <a:rPr lang="en" sz="1800">
                <a:solidFill>
                  <a:schemeClr val="accent2"/>
                </a:solidFill>
              </a:rPr>
              <a:t>`row-reverse`</a:t>
            </a:r>
            <a:r>
              <a:rPr lang="en" sz="1800"/>
              <a:t>, your main axis will run along the row in the inline direction.</a:t>
            </a:r>
            <a:endParaRPr sz="1800"/>
          </a:p>
        </p:txBody>
      </p:sp>
      <p:pic>
        <p:nvPicPr>
          <p:cNvPr descr="If flex-direction is set to row the main axis runs along the row in the inline direction." id="210" name="Google Shape;210;p24"/>
          <p:cNvPicPr preferRelativeResize="0"/>
          <p:nvPr/>
        </p:nvPicPr>
        <p:blipFill>
          <a:blip r:embed="rId3">
            <a:alphaModFix/>
          </a:blip>
          <a:stretch>
            <a:fillRect/>
          </a:stretch>
        </p:blipFill>
        <p:spPr>
          <a:xfrm>
            <a:off x="2085975" y="2328425"/>
            <a:ext cx="4972050" cy="14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axes: columns</a:t>
            </a:r>
            <a:endParaRPr/>
          </a:p>
        </p:txBody>
      </p:sp>
      <p:sp>
        <p:nvSpPr>
          <p:cNvPr id="216" name="Google Shape;216;p25"/>
          <p:cNvSpPr txBox="1"/>
          <p:nvPr>
            <p:ph idx="1" type="body"/>
          </p:nvPr>
        </p:nvSpPr>
        <p:spPr>
          <a:xfrm>
            <a:off x="1297500" y="104435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Should you choose </a:t>
            </a:r>
            <a:r>
              <a:rPr lang="en" sz="1800">
                <a:solidFill>
                  <a:schemeClr val="accent2"/>
                </a:solidFill>
              </a:rPr>
              <a:t>`</a:t>
            </a:r>
            <a:r>
              <a:rPr lang="en" sz="1800">
                <a:solidFill>
                  <a:schemeClr val="accent2"/>
                </a:solidFill>
              </a:rPr>
              <a:t>column</a:t>
            </a:r>
            <a:r>
              <a:rPr lang="en" sz="1800">
                <a:solidFill>
                  <a:schemeClr val="accent2"/>
                </a:solidFill>
              </a:rPr>
              <a:t>`</a:t>
            </a:r>
            <a:r>
              <a:rPr lang="en" sz="1800"/>
              <a:t> or </a:t>
            </a:r>
            <a:r>
              <a:rPr lang="en" sz="1800">
                <a:solidFill>
                  <a:schemeClr val="accent2"/>
                </a:solidFill>
              </a:rPr>
              <a:t>`</a:t>
            </a:r>
            <a:r>
              <a:rPr lang="en" sz="1800">
                <a:solidFill>
                  <a:schemeClr val="accent2"/>
                </a:solidFill>
              </a:rPr>
              <a:t>column-reverse</a:t>
            </a:r>
            <a:r>
              <a:rPr lang="en" sz="1800">
                <a:solidFill>
                  <a:schemeClr val="accent2"/>
                </a:solidFill>
              </a:rPr>
              <a:t>`</a:t>
            </a:r>
            <a:r>
              <a:rPr lang="en" sz="1800"/>
              <a:t>, </a:t>
            </a:r>
            <a:r>
              <a:rPr lang="en" sz="1800"/>
              <a:t>your main axis will run from the top of the page to the bottom — in the block direction.</a:t>
            </a:r>
            <a:endParaRPr sz="1800"/>
          </a:p>
        </p:txBody>
      </p:sp>
      <p:pic>
        <p:nvPicPr>
          <p:cNvPr descr="If flex-direction is set to column the main axis runs in the block direction." id="217" name="Google Shape;217;p25"/>
          <p:cNvPicPr preferRelativeResize="0"/>
          <p:nvPr/>
        </p:nvPicPr>
        <p:blipFill>
          <a:blip r:embed="rId3">
            <a:alphaModFix/>
          </a:blip>
          <a:stretch>
            <a:fillRect/>
          </a:stretch>
        </p:blipFill>
        <p:spPr>
          <a:xfrm>
            <a:off x="1195388" y="2168150"/>
            <a:ext cx="6753225" cy="216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cross axes</a:t>
            </a:r>
            <a:endParaRPr/>
          </a:p>
        </p:txBody>
      </p:sp>
      <p:sp>
        <p:nvSpPr>
          <p:cNvPr id="223" name="Google Shape;223;p26"/>
          <p:cNvSpPr txBox="1"/>
          <p:nvPr>
            <p:ph idx="1" type="body"/>
          </p:nvPr>
        </p:nvSpPr>
        <p:spPr>
          <a:xfrm>
            <a:off x="1297500" y="1626725"/>
            <a:ext cx="3444300" cy="30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your </a:t>
            </a:r>
            <a:r>
              <a:rPr lang="en" sz="1800">
                <a:solidFill>
                  <a:schemeClr val="accent2"/>
                </a:solidFill>
              </a:rPr>
              <a:t>`flex-direction`</a:t>
            </a:r>
            <a:r>
              <a:rPr lang="en" sz="1800"/>
              <a:t> is set to </a:t>
            </a:r>
            <a:r>
              <a:rPr lang="en" sz="1800">
                <a:solidFill>
                  <a:schemeClr val="accent2"/>
                </a:solidFill>
              </a:rPr>
              <a:t>row or row-reverse</a:t>
            </a:r>
            <a:r>
              <a:rPr lang="en" sz="1800"/>
              <a:t> the cross axis runs down the columns.</a:t>
            </a:r>
            <a:endParaRPr sz="1400">
              <a:solidFill>
                <a:srgbClr val="000000"/>
              </a:solidFill>
              <a:latin typeface="Arial"/>
              <a:ea typeface="Arial"/>
              <a:cs typeface="Arial"/>
              <a:sym typeface="Arial"/>
            </a:endParaRPr>
          </a:p>
          <a:p>
            <a:pPr indent="0" lvl="0" marL="0" rtl="0" algn="l">
              <a:spcBef>
                <a:spcPts val="1600"/>
              </a:spcBef>
              <a:spcAft>
                <a:spcPts val="0"/>
              </a:spcAft>
              <a:buNone/>
            </a:pPr>
            <a:r>
              <a:rPr lang="en" sz="1800"/>
              <a:t>If your </a:t>
            </a:r>
            <a:r>
              <a:rPr lang="en" sz="1800">
                <a:solidFill>
                  <a:schemeClr val="accent2"/>
                </a:solidFill>
              </a:rPr>
              <a:t>`flex-direction`</a:t>
            </a:r>
            <a:r>
              <a:rPr lang="en" sz="1800"/>
              <a:t> is set to </a:t>
            </a:r>
            <a:r>
              <a:rPr lang="en" sz="1800">
                <a:solidFill>
                  <a:schemeClr val="accent2"/>
                </a:solidFill>
              </a:rPr>
              <a:t>row or row-reverse</a:t>
            </a:r>
            <a:r>
              <a:rPr lang="en" sz="1800"/>
              <a:t> the cross axis runs down the columns.</a:t>
            </a:r>
            <a:endParaRPr sz="1400">
              <a:solidFill>
                <a:srgbClr val="000000"/>
              </a:solidFill>
              <a:latin typeface="Arial"/>
              <a:ea typeface="Arial"/>
              <a:cs typeface="Arial"/>
              <a:sym typeface="Arial"/>
            </a:endParaRPr>
          </a:p>
          <a:p>
            <a:pPr indent="0" lvl="0" marL="0" rtl="0" algn="l">
              <a:spcBef>
                <a:spcPts val="1600"/>
              </a:spcBef>
              <a:spcAft>
                <a:spcPts val="1600"/>
              </a:spcAft>
              <a:buNone/>
            </a:pPr>
            <a:r>
              <a:rPr lang="en" sz="1800"/>
              <a:t> </a:t>
            </a:r>
            <a:endParaRPr sz="1800"/>
          </a:p>
        </p:txBody>
      </p:sp>
      <p:pic>
        <p:nvPicPr>
          <p:cNvPr descr="If flex-direction is set to row then the cross axis runs in the block direction." id="224" name="Google Shape;224;p26"/>
          <p:cNvPicPr preferRelativeResize="0"/>
          <p:nvPr/>
        </p:nvPicPr>
        <p:blipFill>
          <a:blip r:embed="rId3">
            <a:alphaModFix/>
          </a:blip>
          <a:stretch>
            <a:fillRect/>
          </a:stretch>
        </p:blipFill>
        <p:spPr>
          <a:xfrm>
            <a:off x="4741800" y="1773352"/>
            <a:ext cx="4253900" cy="798406"/>
          </a:xfrm>
          <a:prstGeom prst="rect">
            <a:avLst/>
          </a:prstGeom>
          <a:noFill/>
          <a:ln>
            <a:noFill/>
          </a:ln>
        </p:spPr>
      </p:pic>
      <p:pic>
        <p:nvPicPr>
          <p:cNvPr descr="If flex-direction is set to column then the cross axis runs in the inline direction." id="225" name="Google Shape;225;p26"/>
          <p:cNvPicPr preferRelativeResize="0"/>
          <p:nvPr/>
        </p:nvPicPr>
        <p:blipFill>
          <a:blip r:embed="rId4">
            <a:alphaModFix/>
          </a:blip>
          <a:stretch>
            <a:fillRect/>
          </a:stretch>
        </p:blipFill>
        <p:spPr>
          <a:xfrm>
            <a:off x="4741800" y="2872963"/>
            <a:ext cx="4253900" cy="1984612"/>
          </a:xfrm>
          <a:prstGeom prst="rect">
            <a:avLst/>
          </a:prstGeom>
          <a:noFill/>
          <a:ln>
            <a:noFill/>
          </a:ln>
        </p:spPr>
      </p:pic>
      <p:sp>
        <p:nvSpPr>
          <p:cNvPr id="226" name="Google Shape;226;p26"/>
          <p:cNvSpPr txBox="1"/>
          <p:nvPr>
            <p:ph idx="1" type="body"/>
          </p:nvPr>
        </p:nvSpPr>
        <p:spPr>
          <a:xfrm>
            <a:off x="1297500" y="1044350"/>
            <a:ext cx="7469400" cy="45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cross axis runs perpendicular to the main axis.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content</a:t>
            </a:r>
            <a:endParaRPr/>
          </a:p>
        </p:txBody>
      </p:sp>
      <p:sp>
        <p:nvSpPr>
          <p:cNvPr id="232" name="Google Shape;232;p27"/>
          <p:cNvSpPr txBox="1"/>
          <p:nvPr>
            <p:ph idx="1" type="body"/>
          </p:nvPr>
        </p:nvSpPr>
        <p:spPr>
          <a:xfrm>
            <a:off x="1297500" y="104435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F</a:t>
            </a:r>
            <a:r>
              <a:rPr lang="en" sz="1800"/>
              <a:t>lexbox is one-dimensional, but you can make flex items wrap onto multiple lines by using </a:t>
            </a:r>
            <a:r>
              <a:rPr lang="en" sz="1800">
                <a:solidFill>
                  <a:schemeClr val="accent2"/>
                </a:solidFill>
              </a:rPr>
              <a:t>`flex-wrap`</a:t>
            </a:r>
            <a:r>
              <a:rPr lang="en" sz="1800"/>
              <a:t>. If items are too wide to fit onto one line, it will wrap.</a:t>
            </a:r>
            <a:endParaRPr sz="1800"/>
          </a:p>
        </p:txBody>
      </p:sp>
      <p:graphicFrame>
        <p:nvGraphicFramePr>
          <p:cNvPr id="233" name="Google Shape;233;p27"/>
          <p:cNvGraphicFramePr/>
          <p:nvPr/>
        </p:nvGraphicFramePr>
        <p:xfrm>
          <a:off x="1404150" y="2384575"/>
          <a:ext cx="3000000" cy="3000000"/>
        </p:xfrm>
        <a:graphic>
          <a:graphicData uri="http://schemas.openxmlformats.org/drawingml/2006/table">
            <a:tbl>
              <a:tblPr>
                <a:noFill/>
                <a:tableStyleId>{6CA3C9DB-AA7B-443B-92E4-B1D5D2DA4902}</a:tableStyleId>
              </a:tblPr>
              <a:tblGrid>
                <a:gridCol w="6825600"/>
              </a:tblGrid>
              <a:tr h="820725">
                <a:tc>
                  <a:txBody>
                    <a:bodyPr/>
                    <a:lstStyle/>
                    <a:p>
                      <a:pPr indent="0" lvl="0" marL="0" rtl="0" algn="l">
                        <a:lnSpc>
                          <a:spcPct val="115000"/>
                        </a:lnSpc>
                        <a:spcBef>
                          <a:spcPts val="0"/>
                        </a:spcBef>
                        <a:spcAft>
                          <a:spcPts val="0"/>
                        </a:spcAft>
                        <a:buNone/>
                      </a:pPr>
                      <a:r>
                        <a:rPr lang="en" sz="1200">
                          <a:solidFill>
                            <a:schemeClr val="accent2"/>
                          </a:solidFill>
                          <a:latin typeface="Consolas"/>
                          <a:ea typeface="Consolas"/>
                          <a:cs typeface="Consolas"/>
                          <a:sym typeface="Consolas"/>
                        </a:rPr>
                        <a:t>.container</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display: </a:t>
                      </a:r>
                      <a:r>
                        <a:rPr lang="en" sz="1200">
                          <a:solidFill>
                            <a:schemeClr val="accent2"/>
                          </a:solidFill>
                          <a:latin typeface="Consolas"/>
                          <a:ea typeface="Consolas"/>
                          <a:cs typeface="Consolas"/>
                          <a:sym typeface="Consolas"/>
                        </a:rPr>
                        <a:t>flex | inline-flex</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flex-direction: </a:t>
                      </a:r>
                      <a:r>
                        <a:rPr lang="en" sz="1200">
                          <a:solidFill>
                            <a:schemeClr val="accent2"/>
                          </a:solidFill>
                          <a:latin typeface="Consolas"/>
                          <a:ea typeface="Consolas"/>
                          <a:cs typeface="Consolas"/>
                          <a:sym typeface="Consolas"/>
                        </a:rPr>
                        <a:t>row | row-reverse | column | column-reverse</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flex-wrap: </a:t>
                      </a:r>
                      <a:r>
                        <a:rPr lang="en" sz="1200">
                          <a:solidFill>
                            <a:schemeClr val="accent2"/>
                          </a:solidFill>
                          <a:latin typeface="Consolas"/>
                          <a:ea typeface="Consolas"/>
                          <a:cs typeface="Consolas"/>
                          <a:sym typeface="Consolas"/>
                        </a:rPr>
                        <a:t>wrap</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234" name="Google Shape;234;p27"/>
          <p:cNvSpPr txBox="1"/>
          <p:nvPr>
            <p:ph idx="1" type="body"/>
          </p:nvPr>
        </p:nvSpPr>
        <p:spPr>
          <a:xfrm>
            <a:off x="1404150" y="374380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t>
            </a:r>
            <a:r>
              <a:rPr lang="en" sz="1800">
                <a:solidFill>
                  <a:schemeClr val="accent2"/>
                </a:solidFill>
              </a:rPr>
              <a:t>nowrap</a:t>
            </a:r>
            <a:r>
              <a:rPr lang="en" sz="1800"/>
              <a:t>` is the default. Using </a:t>
            </a:r>
            <a:r>
              <a:rPr lang="en" sz="1800">
                <a:solidFill>
                  <a:schemeClr val="accent2"/>
                </a:solidFill>
              </a:rPr>
              <a:t>nowrap</a:t>
            </a:r>
            <a:r>
              <a:rPr lang="en" sz="1800"/>
              <a:t> would cause an overflow if the items were not able to shrink, or could not shrink small enough to fit.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 items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flex item properties</a:t>
            </a:r>
            <a:endParaRPr/>
          </a:p>
        </p:txBody>
      </p:sp>
      <p:sp>
        <p:nvSpPr>
          <p:cNvPr id="245" name="Google Shape;245;p29"/>
          <p:cNvSpPr txBox="1"/>
          <p:nvPr>
            <p:ph idx="1" type="body"/>
          </p:nvPr>
        </p:nvSpPr>
        <p:spPr>
          <a:xfrm>
            <a:off x="1297500" y="1044350"/>
            <a:ext cx="7038900" cy="368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a:t>
            </a:r>
            <a:r>
              <a:rPr lang="en" sz="1400"/>
              <a:t>lex-basis</a:t>
            </a:r>
            <a:endParaRPr sz="1400"/>
          </a:p>
          <a:p>
            <a:pPr indent="-317500" lvl="1" marL="914400" rtl="0" algn="l">
              <a:spcBef>
                <a:spcPts val="0"/>
              </a:spcBef>
              <a:spcAft>
                <a:spcPts val="0"/>
              </a:spcAft>
              <a:buSzPts val="1400"/>
              <a:buChar char="○"/>
            </a:pPr>
            <a:r>
              <a:rPr lang="en" sz="1400"/>
              <a:t>It specifies the initial size of the flex item, before any available space is distributed according to the flex factors. When omitted from the flex shorthand, its specified value is the length zero.</a:t>
            </a:r>
            <a:endParaRPr sz="1400"/>
          </a:p>
          <a:p>
            <a:pPr indent="-317500" lvl="0" marL="457200" rtl="0" algn="l">
              <a:spcBef>
                <a:spcPts val="0"/>
              </a:spcBef>
              <a:spcAft>
                <a:spcPts val="0"/>
              </a:spcAft>
              <a:buSzPts val="1400"/>
              <a:buChar char="●"/>
            </a:pPr>
            <a:r>
              <a:rPr lang="en" sz="1400"/>
              <a:t>flex-grow</a:t>
            </a:r>
            <a:endParaRPr sz="1400"/>
          </a:p>
          <a:p>
            <a:pPr indent="-317500" lvl="1" marL="914400" rtl="0" algn="l">
              <a:spcBef>
                <a:spcPts val="0"/>
              </a:spcBef>
              <a:spcAft>
                <a:spcPts val="0"/>
              </a:spcAft>
              <a:buSzPts val="1400"/>
              <a:buChar char="○"/>
            </a:pPr>
            <a:r>
              <a:rPr lang="en" sz="1400"/>
              <a:t>This will cause the item to stretch and take up any available space on that axis, or a proportion of the available space if other items are allowed to grow too.</a:t>
            </a:r>
            <a:endParaRPr sz="1400"/>
          </a:p>
          <a:p>
            <a:pPr indent="-317500" lvl="0" marL="457200" rtl="0" algn="l">
              <a:spcBef>
                <a:spcPts val="0"/>
              </a:spcBef>
              <a:spcAft>
                <a:spcPts val="0"/>
              </a:spcAft>
              <a:buSzPts val="1400"/>
              <a:buChar char="●"/>
            </a:pPr>
            <a:r>
              <a:rPr lang="en" sz="1400"/>
              <a:t>flex-shrink</a:t>
            </a:r>
            <a:endParaRPr sz="1400"/>
          </a:p>
          <a:p>
            <a:pPr indent="-317500" lvl="1" marL="914400" rtl="0" algn="l">
              <a:spcBef>
                <a:spcPts val="0"/>
              </a:spcBef>
              <a:spcAft>
                <a:spcPts val="0"/>
              </a:spcAft>
              <a:buSzPts val="1400"/>
              <a:buChar char="○"/>
            </a:pPr>
            <a:r>
              <a:rPr lang="en" sz="1400"/>
              <a:t>It specifies the "flex shrink factor", which determines how much the flex item will shrink relative to the rest of the flex items in the flex container when there isn't enough space on the row. </a:t>
            </a:r>
            <a:endParaRPr sz="1400"/>
          </a:p>
          <a:p>
            <a:pPr indent="-317500" lvl="0" marL="457200" rtl="0" algn="l">
              <a:spcBef>
                <a:spcPts val="0"/>
              </a:spcBef>
              <a:spcAft>
                <a:spcPts val="0"/>
              </a:spcAft>
              <a:buSzPts val="1400"/>
              <a:buChar char="●"/>
            </a:pPr>
            <a:r>
              <a:rPr lang="en" sz="1400"/>
              <a:t>flex-order</a:t>
            </a:r>
            <a:endParaRPr sz="1400"/>
          </a:p>
          <a:p>
            <a:pPr indent="-317500" lvl="1" marL="914400" rtl="0" algn="l">
              <a:spcBef>
                <a:spcPts val="0"/>
              </a:spcBef>
              <a:spcAft>
                <a:spcPts val="0"/>
              </a:spcAft>
              <a:buSzPts val="1400"/>
              <a:buChar char="○"/>
            </a:pPr>
            <a:r>
              <a:rPr lang="en" sz="1400"/>
              <a:t>By default, flex items are laid out in the source order. However, the order property controls the order in which they appear in the flex container.</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Alignment and distribution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 items</a:t>
            </a:r>
            <a:endParaRPr/>
          </a:p>
        </p:txBody>
      </p:sp>
      <p:sp>
        <p:nvSpPr>
          <p:cNvPr id="256" name="Google Shape;256;p31"/>
          <p:cNvSpPr txBox="1"/>
          <p:nvPr>
            <p:ph idx="1" type="body"/>
          </p:nvPr>
        </p:nvSpPr>
        <p:spPr>
          <a:xfrm>
            <a:off x="1297500" y="1044350"/>
            <a:ext cx="7038900" cy="36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align-items property will align the items on the </a:t>
            </a:r>
            <a:r>
              <a:rPr b="1" lang="en" sz="1800">
                <a:solidFill>
                  <a:schemeClr val="accent2"/>
                </a:solidFill>
              </a:rPr>
              <a:t>cross axis</a:t>
            </a:r>
            <a:r>
              <a:rPr lang="en" sz="1800"/>
              <a:t>.</a:t>
            </a:r>
            <a:endParaRPr sz="1800"/>
          </a:p>
          <a:p>
            <a:pPr indent="-342900" lvl="0" marL="457200" rtl="0" algn="l">
              <a:spcBef>
                <a:spcPts val="1600"/>
              </a:spcBef>
              <a:spcAft>
                <a:spcPts val="0"/>
              </a:spcAft>
              <a:buSzPts val="1800"/>
              <a:buChar char="●"/>
            </a:pPr>
            <a:r>
              <a:rPr lang="en" sz="1800"/>
              <a:t>stretch</a:t>
            </a:r>
            <a:endParaRPr sz="1800"/>
          </a:p>
          <a:p>
            <a:pPr indent="-342900" lvl="0" marL="457200" rtl="0" algn="l">
              <a:spcBef>
                <a:spcPts val="0"/>
              </a:spcBef>
              <a:spcAft>
                <a:spcPts val="0"/>
              </a:spcAft>
              <a:buSzPts val="1800"/>
              <a:buChar char="●"/>
            </a:pPr>
            <a:r>
              <a:rPr lang="en" sz="1800"/>
              <a:t>flex-start</a:t>
            </a:r>
            <a:endParaRPr sz="1800"/>
          </a:p>
          <a:p>
            <a:pPr indent="-342900" lvl="0" marL="457200" rtl="0" algn="l">
              <a:spcBef>
                <a:spcPts val="0"/>
              </a:spcBef>
              <a:spcAft>
                <a:spcPts val="0"/>
              </a:spcAft>
              <a:buSzPts val="1800"/>
              <a:buChar char="●"/>
            </a:pPr>
            <a:r>
              <a:rPr lang="en" sz="1800"/>
              <a:t>flex-end</a:t>
            </a:r>
            <a:endParaRPr sz="1800"/>
          </a:p>
          <a:p>
            <a:pPr indent="-342900" lvl="0" marL="457200" rtl="0" algn="l">
              <a:spcBef>
                <a:spcPts val="0"/>
              </a:spcBef>
              <a:spcAft>
                <a:spcPts val="0"/>
              </a:spcAft>
              <a:buSzPts val="1800"/>
              <a:buChar char="●"/>
            </a:pPr>
            <a:r>
              <a:rPr lang="en" sz="1800"/>
              <a:t>c</a:t>
            </a:r>
            <a:r>
              <a:rPr lang="en" sz="1800"/>
              <a:t>enter</a:t>
            </a:r>
            <a:endParaRPr sz="1800"/>
          </a:p>
          <a:p>
            <a:pPr indent="0" lvl="0" marL="0" rtl="0" algn="l">
              <a:spcBef>
                <a:spcPts val="1600"/>
              </a:spcBef>
              <a:spcAft>
                <a:spcPts val="0"/>
              </a:spcAft>
              <a:buNone/>
            </a:pPr>
            <a:r>
              <a:rPr lang="en" sz="1800"/>
              <a:t>The `</a:t>
            </a:r>
            <a:r>
              <a:rPr lang="en" sz="1800">
                <a:solidFill>
                  <a:schemeClr val="accent2"/>
                </a:solidFill>
              </a:rPr>
              <a:t>align-items</a:t>
            </a:r>
            <a:r>
              <a:rPr lang="en" sz="1800"/>
              <a:t>` property applies to the container, not the items. You can use `</a:t>
            </a:r>
            <a:r>
              <a:rPr lang="en" sz="1800">
                <a:solidFill>
                  <a:schemeClr val="accent2"/>
                </a:solidFill>
              </a:rPr>
              <a:t>align-self</a:t>
            </a:r>
            <a:r>
              <a:rPr lang="en" sz="1800"/>
              <a:t>` to specify the alignment of one element.</a:t>
            </a:r>
            <a:endParaRPr sz="1800"/>
          </a:p>
          <a:p>
            <a:pPr indent="0" lvl="0" marL="0" rtl="0" algn="l">
              <a:spcBef>
                <a:spcPts val="1600"/>
              </a:spcBef>
              <a:spcAft>
                <a:spcPts val="0"/>
              </a:spcAft>
              <a:buNone/>
            </a:pPr>
            <a:r>
              <a:t/>
            </a:r>
            <a:endParaRPr sz="1800">
              <a:solidFill>
                <a:schemeClr val="accent2"/>
              </a:solidFill>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responsive design?</a:t>
            </a:r>
            <a:endParaRPr/>
          </a:p>
        </p:txBody>
      </p:sp>
      <p:sp>
        <p:nvSpPr>
          <p:cNvPr id="141" name="Google Shape;141;p14"/>
          <p:cNvSpPr txBox="1"/>
          <p:nvPr>
            <p:ph idx="1" type="body"/>
          </p:nvPr>
        </p:nvSpPr>
        <p:spPr>
          <a:xfrm>
            <a:off x="1297500" y="1186550"/>
            <a:ext cx="7038900" cy="71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Responsive design is a technique used while creating websites so the web page and interactions  respond to the user’s screen size, platform and orientation. </a:t>
            </a:r>
            <a:endParaRPr sz="1400"/>
          </a:p>
        </p:txBody>
      </p:sp>
      <p:pic>
        <p:nvPicPr>
          <p:cNvPr id="142" name="Google Shape;142;p14"/>
          <p:cNvPicPr preferRelativeResize="0"/>
          <p:nvPr/>
        </p:nvPicPr>
        <p:blipFill>
          <a:blip r:embed="rId3">
            <a:alphaModFix/>
          </a:blip>
          <a:stretch>
            <a:fillRect/>
          </a:stretch>
        </p:blipFill>
        <p:spPr>
          <a:xfrm>
            <a:off x="2320525" y="1976675"/>
            <a:ext cx="4502954" cy="2934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Justify content</a:t>
            </a:r>
            <a:endParaRPr/>
          </a:p>
        </p:txBody>
      </p:sp>
      <p:sp>
        <p:nvSpPr>
          <p:cNvPr id="262" name="Google Shape;262;p32"/>
          <p:cNvSpPr txBox="1"/>
          <p:nvPr>
            <p:ph idx="1" type="body"/>
          </p:nvPr>
        </p:nvSpPr>
        <p:spPr>
          <a:xfrm>
            <a:off x="1297500" y="1044350"/>
            <a:ext cx="7196100" cy="36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justify-content property is used to align the items on the </a:t>
            </a:r>
            <a:br>
              <a:rPr lang="en" sz="1800"/>
            </a:br>
            <a:r>
              <a:rPr b="1" lang="en" sz="1800">
                <a:solidFill>
                  <a:schemeClr val="accent2"/>
                </a:solidFill>
              </a:rPr>
              <a:t>main axis</a:t>
            </a:r>
            <a:r>
              <a:rPr lang="en" sz="1800"/>
              <a:t>, the direction in which flex-direction has set the flow. </a:t>
            </a:r>
            <a:endParaRPr sz="1800"/>
          </a:p>
          <a:p>
            <a:pPr indent="-342900" lvl="0" marL="457200" rtl="0" algn="l">
              <a:spcBef>
                <a:spcPts val="1600"/>
              </a:spcBef>
              <a:spcAft>
                <a:spcPts val="0"/>
              </a:spcAft>
              <a:buSzPts val="1800"/>
              <a:buChar char="●"/>
            </a:pPr>
            <a:r>
              <a:rPr lang="en" sz="1800"/>
              <a:t>flex-start</a:t>
            </a:r>
            <a:endParaRPr sz="1800"/>
          </a:p>
          <a:p>
            <a:pPr indent="-342900" lvl="0" marL="457200" rtl="0" algn="l">
              <a:spcBef>
                <a:spcPts val="0"/>
              </a:spcBef>
              <a:spcAft>
                <a:spcPts val="0"/>
              </a:spcAft>
              <a:buSzPts val="1800"/>
              <a:buChar char="●"/>
            </a:pPr>
            <a:r>
              <a:rPr lang="en" sz="1800"/>
              <a:t>flex-end</a:t>
            </a:r>
            <a:endParaRPr sz="1800"/>
          </a:p>
          <a:p>
            <a:pPr indent="-342900" lvl="0" marL="457200" rtl="0" algn="l">
              <a:spcBef>
                <a:spcPts val="0"/>
              </a:spcBef>
              <a:spcAft>
                <a:spcPts val="0"/>
              </a:spcAft>
              <a:buSzPts val="1800"/>
              <a:buChar char="●"/>
            </a:pPr>
            <a:r>
              <a:rPr lang="en" sz="1800"/>
              <a:t>center</a:t>
            </a:r>
            <a:endParaRPr sz="1800"/>
          </a:p>
          <a:p>
            <a:pPr indent="-342900" lvl="0" marL="457200" rtl="0" algn="l">
              <a:spcBef>
                <a:spcPts val="0"/>
              </a:spcBef>
              <a:spcAft>
                <a:spcPts val="0"/>
              </a:spcAft>
              <a:buSzPts val="1800"/>
              <a:buChar char="●"/>
            </a:pPr>
            <a:r>
              <a:rPr lang="en" sz="1800"/>
              <a:t>space-around</a:t>
            </a:r>
            <a:endParaRPr sz="1800"/>
          </a:p>
          <a:p>
            <a:pPr indent="-342900" lvl="0" marL="457200" rtl="0" algn="l">
              <a:spcBef>
                <a:spcPts val="0"/>
              </a:spcBef>
              <a:spcAft>
                <a:spcPts val="0"/>
              </a:spcAft>
              <a:buSzPts val="1800"/>
              <a:buChar char="●"/>
            </a:pPr>
            <a:r>
              <a:rPr lang="en" sz="1800"/>
              <a:t>space-between</a:t>
            </a:r>
            <a:endParaRPr sz="1800"/>
          </a:p>
          <a:p>
            <a:pPr indent="-342900" lvl="0" marL="457200" rtl="0" algn="l">
              <a:spcBef>
                <a:spcPts val="0"/>
              </a:spcBef>
              <a:spcAft>
                <a:spcPts val="0"/>
              </a:spcAft>
              <a:buSzPts val="1800"/>
              <a:buChar char="●"/>
            </a:pPr>
            <a:r>
              <a:rPr lang="en" sz="1800"/>
              <a:t>space-evenly</a:t>
            </a:r>
            <a:endParaRPr sz="1800"/>
          </a:p>
          <a:p>
            <a:pPr indent="0" lvl="0" marL="0" rtl="0" algn="l">
              <a:spcBef>
                <a:spcPts val="1600"/>
              </a:spcBef>
              <a:spcAft>
                <a:spcPts val="0"/>
              </a:spcAft>
              <a:buNone/>
            </a:pPr>
            <a:r>
              <a:rPr b="1" lang="en" sz="1800">
                <a:solidFill>
                  <a:schemeClr val="accent2"/>
                </a:solidFill>
              </a:rPr>
              <a:t>The `justify-content` property applies to the container, not the items.</a:t>
            </a:r>
            <a:endParaRPr b="1" sz="1800">
              <a:solidFill>
                <a:schemeClr val="accent2"/>
              </a:solidFill>
            </a:endParaRPr>
          </a:p>
          <a:p>
            <a:pPr indent="0" lvl="0" marL="0" rtl="0" algn="l">
              <a:spcBef>
                <a:spcPts val="160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it</a:t>
            </a:r>
            <a:endParaRPr/>
          </a:p>
        </p:txBody>
      </p:sp>
      <p:pic>
        <p:nvPicPr>
          <p:cNvPr id="268" name="Google Shape;268;p33"/>
          <p:cNvPicPr preferRelativeResize="0"/>
          <p:nvPr/>
        </p:nvPicPr>
        <p:blipFill>
          <a:blip r:embed="rId3">
            <a:alphaModFix/>
          </a:blip>
          <a:stretch>
            <a:fillRect/>
          </a:stretch>
        </p:blipFill>
        <p:spPr>
          <a:xfrm>
            <a:off x="1617376" y="1307850"/>
            <a:ext cx="6399152" cy="340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media query?</a:t>
            </a:r>
            <a:endParaRPr/>
          </a:p>
        </p:txBody>
      </p:sp>
      <p:sp>
        <p:nvSpPr>
          <p:cNvPr id="148" name="Google Shape;148;p15"/>
          <p:cNvSpPr txBox="1"/>
          <p:nvPr>
            <p:ph idx="1" type="body"/>
          </p:nvPr>
        </p:nvSpPr>
        <p:spPr>
          <a:xfrm>
            <a:off x="1297500" y="1186550"/>
            <a:ext cx="7038900" cy="11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Media query is a CSS technique introduced in CSS3. It uses the </a:t>
            </a:r>
            <a:r>
              <a:rPr b="1" lang="en" sz="1400">
                <a:highlight>
                  <a:schemeClr val="accent1"/>
                </a:highlight>
              </a:rPr>
              <a:t>@media</a:t>
            </a:r>
            <a:r>
              <a:rPr lang="en" sz="1400"/>
              <a:t> rule to include a block of CSS properties only if a certain condition is true.</a:t>
            </a:r>
            <a:endParaRPr sz="1400"/>
          </a:p>
          <a:p>
            <a:pPr indent="0" lvl="0" marL="0" rtl="0" algn="l">
              <a:spcBef>
                <a:spcPts val="1600"/>
              </a:spcBef>
              <a:spcAft>
                <a:spcPts val="0"/>
              </a:spcAft>
              <a:buNone/>
            </a:pPr>
            <a:r>
              <a:rPr b="1" lang="en" sz="1800"/>
              <a:t>Example: </a:t>
            </a:r>
            <a:endParaRPr b="1" sz="1800"/>
          </a:p>
          <a:p>
            <a:pPr indent="0" lvl="0" marL="0" rtl="0" algn="l">
              <a:spcBef>
                <a:spcPts val="1600"/>
              </a:spcBef>
              <a:spcAft>
                <a:spcPts val="1600"/>
              </a:spcAft>
              <a:buNone/>
            </a:pPr>
            <a:r>
              <a:rPr lang="en" sz="1400"/>
              <a:t>If the browser window is 600px or smaller, the background color will be light blue:</a:t>
            </a:r>
            <a:endParaRPr sz="1400"/>
          </a:p>
        </p:txBody>
      </p:sp>
      <p:graphicFrame>
        <p:nvGraphicFramePr>
          <p:cNvPr id="149" name="Google Shape;149;p15"/>
          <p:cNvGraphicFramePr/>
          <p:nvPr/>
        </p:nvGraphicFramePr>
        <p:xfrm>
          <a:off x="1510800" y="3021925"/>
          <a:ext cx="3000000" cy="3000000"/>
        </p:xfrm>
        <a:graphic>
          <a:graphicData uri="http://schemas.openxmlformats.org/drawingml/2006/table">
            <a:tbl>
              <a:tblPr>
                <a:noFill/>
                <a:tableStyleId>{6CA3C9DB-AA7B-443B-92E4-B1D5D2DA4902}</a:tableStyleId>
              </a:tblPr>
              <a:tblGrid>
                <a:gridCol w="6825600"/>
              </a:tblGrid>
              <a:tr h="1221725">
                <a:tc>
                  <a:txBody>
                    <a:bodyPr/>
                    <a:lstStyle/>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@media only </a:t>
                      </a:r>
                      <a:r>
                        <a:rPr lang="en" sz="1200">
                          <a:solidFill>
                            <a:srgbClr val="A2FCA2"/>
                          </a:solidFill>
                          <a:latin typeface="Consolas"/>
                          <a:ea typeface="Consolas"/>
                          <a:cs typeface="Consolas"/>
                          <a:sym typeface="Consolas"/>
                        </a:rPr>
                        <a:t>screen</a:t>
                      </a:r>
                      <a:r>
                        <a:rPr lang="en" sz="1200">
                          <a:solidFill>
                            <a:srgbClr val="62C8F3"/>
                          </a:solidFill>
                          <a:latin typeface="Consolas"/>
                          <a:ea typeface="Consolas"/>
                          <a:cs typeface="Consolas"/>
                          <a:sym typeface="Consolas"/>
                        </a:rPr>
                        <a:t> and (max-width: </a:t>
                      </a:r>
                      <a:r>
                        <a:rPr lang="en" sz="1200">
                          <a:solidFill>
                            <a:srgbClr val="A2FCA2"/>
                          </a:solidFill>
                          <a:latin typeface="Consolas"/>
                          <a:ea typeface="Consolas"/>
                          <a:cs typeface="Consolas"/>
                          <a:sym typeface="Consolas"/>
                        </a:rPr>
                        <a:t>600px</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body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background-color: </a:t>
                      </a:r>
                      <a:r>
                        <a:rPr lang="en" sz="1200">
                          <a:solidFill>
                            <a:srgbClr val="A2FCA2"/>
                          </a:solidFill>
                          <a:latin typeface="Consolas"/>
                          <a:ea typeface="Consolas"/>
                          <a:cs typeface="Consolas"/>
                          <a:sym typeface="Consolas"/>
                        </a:rPr>
                        <a:t>lightblue</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a:t>
                      </a:r>
                      <a:endParaRPr sz="1100">
                        <a:solidFill>
                          <a:srgbClr val="62C8F3"/>
                        </a:solidFill>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queries can be used to check many things, such as:</a:t>
            </a:r>
            <a:endParaRPr/>
          </a:p>
        </p:txBody>
      </p:sp>
      <p:sp>
        <p:nvSpPr>
          <p:cNvPr id="155" name="Google Shape;155;p16"/>
          <p:cNvSpPr txBox="1"/>
          <p:nvPr>
            <p:ph idx="1" type="body"/>
          </p:nvPr>
        </p:nvSpPr>
        <p:spPr>
          <a:xfrm>
            <a:off x="1297500" y="1400700"/>
            <a:ext cx="7038900" cy="319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width and height of the viewport</a:t>
            </a:r>
            <a:endParaRPr sz="1400"/>
          </a:p>
          <a:p>
            <a:pPr indent="-317500" lvl="0" marL="457200" rtl="0" algn="l">
              <a:spcBef>
                <a:spcPts val="0"/>
              </a:spcBef>
              <a:spcAft>
                <a:spcPts val="0"/>
              </a:spcAft>
              <a:buSzPts val="1400"/>
              <a:buChar char="●"/>
            </a:pPr>
            <a:r>
              <a:rPr lang="en" sz="1400"/>
              <a:t>width and height of the device</a:t>
            </a:r>
            <a:endParaRPr sz="1400"/>
          </a:p>
          <a:p>
            <a:pPr indent="-317500" lvl="0" marL="457200" rtl="0" algn="l">
              <a:spcBef>
                <a:spcPts val="0"/>
              </a:spcBef>
              <a:spcAft>
                <a:spcPts val="0"/>
              </a:spcAft>
              <a:buSzPts val="1400"/>
              <a:buChar char="●"/>
            </a:pPr>
            <a:r>
              <a:rPr lang="en" sz="1400"/>
              <a:t>orientation (is the tablet/phone in landscape or portrait mode?)</a:t>
            </a:r>
            <a:endParaRPr sz="1400"/>
          </a:p>
          <a:p>
            <a:pPr indent="-317500" lvl="0" marL="457200" rtl="0" algn="l">
              <a:spcBef>
                <a:spcPts val="0"/>
              </a:spcBef>
              <a:spcAft>
                <a:spcPts val="0"/>
              </a:spcAft>
              <a:buSzPts val="1400"/>
              <a:buChar char="●"/>
            </a:pPr>
            <a:r>
              <a:rPr lang="en" sz="1400"/>
              <a:t>resolution</a:t>
            </a:r>
            <a:endParaRPr sz="1400"/>
          </a:p>
          <a:p>
            <a:pPr indent="0" lvl="0" marL="0" rtl="0" algn="l">
              <a:spcBef>
                <a:spcPts val="1600"/>
              </a:spcBef>
              <a:spcAft>
                <a:spcPts val="1600"/>
              </a:spcAft>
              <a:buNone/>
            </a:pPr>
            <a:r>
              <a:t/>
            </a:r>
            <a:endParaRPr sz="1400"/>
          </a:p>
        </p:txBody>
      </p:sp>
      <p:sp>
        <p:nvSpPr>
          <p:cNvPr id="156" name="Google Shape;156;p16"/>
          <p:cNvSpPr txBox="1"/>
          <p:nvPr/>
        </p:nvSpPr>
        <p:spPr>
          <a:xfrm>
            <a:off x="1297500" y="2873825"/>
            <a:ext cx="67830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Take a look: </a:t>
            </a:r>
            <a:r>
              <a:rPr lang="en" u="sng">
                <a:solidFill>
                  <a:schemeClr val="hlink"/>
                </a:solidFill>
                <a:latin typeface="Lato"/>
                <a:ea typeface="Lato"/>
                <a:cs typeface="Lato"/>
                <a:sym typeface="Lato"/>
                <a:hlinkClick r:id="rId3"/>
              </a:rPr>
              <a:t>https://www.w3schools.com/cssref/tryit.asp?filename=trycss3_media3</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breakpoints</a:t>
            </a:r>
            <a:endParaRPr/>
          </a:p>
        </p:txBody>
      </p:sp>
      <p:graphicFrame>
        <p:nvGraphicFramePr>
          <p:cNvPr id="162" name="Google Shape;162;p17"/>
          <p:cNvGraphicFramePr/>
          <p:nvPr/>
        </p:nvGraphicFramePr>
        <p:xfrm>
          <a:off x="1404150" y="1251700"/>
          <a:ext cx="3000000" cy="3000000"/>
        </p:xfrm>
        <a:graphic>
          <a:graphicData uri="http://schemas.openxmlformats.org/drawingml/2006/table">
            <a:tbl>
              <a:tblPr>
                <a:noFill/>
                <a:tableStyleId>{6CA3C9DB-AA7B-443B-92E4-B1D5D2DA4902}</a:tableStyleId>
              </a:tblPr>
              <a:tblGrid>
                <a:gridCol w="6825600"/>
              </a:tblGrid>
              <a:tr h="3159100">
                <a:tc>
                  <a:txBody>
                    <a:bodyPr/>
                    <a:lstStyle/>
                    <a:p>
                      <a:pPr indent="0" lvl="0" marL="0" rtl="0" algn="l">
                        <a:lnSpc>
                          <a:spcPct val="115000"/>
                        </a:lnSpc>
                        <a:spcBef>
                          <a:spcPts val="0"/>
                        </a:spcBef>
                        <a:spcAft>
                          <a:spcPts val="0"/>
                        </a:spcAft>
                        <a:buNone/>
                      </a:pPr>
                      <a:r>
                        <a:rPr lang="en" sz="1200">
                          <a:solidFill>
                            <a:srgbClr val="888888"/>
                          </a:solidFill>
                          <a:latin typeface="Consolas"/>
                          <a:ea typeface="Consolas"/>
                          <a:cs typeface="Consolas"/>
                          <a:sym typeface="Consolas"/>
                        </a:rPr>
                        <a:t>/* Extra small devices (phones, 600px and down) */</a:t>
                      </a:r>
                      <a:endParaRPr sz="1200">
                        <a:solidFill>
                          <a:srgbClr val="888888"/>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@media only </a:t>
                      </a:r>
                      <a:r>
                        <a:rPr lang="en" sz="1200">
                          <a:solidFill>
                            <a:srgbClr val="A2FCA2"/>
                          </a:solidFill>
                          <a:latin typeface="Consolas"/>
                          <a:ea typeface="Consolas"/>
                          <a:cs typeface="Consolas"/>
                          <a:sym typeface="Consolas"/>
                        </a:rPr>
                        <a:t>screen</a:t>
                      </a:r>
                      <a:r>
                        <a:rPr lang="en" sz="1200">
                          <a:solidFill>
                            <a:srgbClr val="62C8F3"/>
                          </a:solidFill>
                          <a:latin typeface="Consolas"/>
                          <a:ea typeface="Consolas"/>
                          <a:cs typeface="Consolas"/>
                          <a:sym typeface="Consolas"/>
                        </a:rPr>
                        <a:t> and (max-width: </a:t>
                      </a:r>
                      <a:r>
                        <a:rPr lang="en" sz="1200">
                          <a:solidFill>
                            <a:srgbClr val="A2FCA2"/>
                          </a:solidFill>
                          <a:latin typeface="Consolas"/>
                          <a:ea typeface="Consolas"/>
                          <a:cs typeface="Consolas"/>
                          <a:sym typeface="Consolas"/>
                        </a:rPr>
                        <a:t>600px</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888888"/>
                          </a:solidFill>
                          <a:latin typeface="Consolas"/>
                          <a:ea typeface="Consolas"/>
                          <a:cs typeface="Consolas"/>
                          <a:sym typeface="Consolas"/>
                        </a:rPr>
                        <a:t>/* Small devices (portrait tablets and large phones, 600px and up) */</a:t>
                      </a:r>
                      <a:endParaRPr sz="1200">
                        <a:solidFill>
                          <a:srgbClr val="888888"/>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@media only </a:t>
                      </a:r>
                      <a:r>
                        <a:rPr lang="en" sz="1200">
                          <a:solidFill>
                            <a:srgbClr val="A2FCA2"/>
                          </a:solidFill>
                          <a:latin typeface="Consolas"/>
                          <a:ea typeface="Consolas"/>
                          <a:cs typeface="Consolas"/>
                          <a:sym typeface="Consolas"/>
                        </a:rPr>
                        <a:t>screen</a:t>
                      </a:r>
                      <a:r>
                        <a:rPr lang="en" sz="1200">
                          <a:solidFill>
                            <a:srgbClr val="62C8F3"/>
                          </a:solidFill>
                          <a:latin typeface="Consolas"/>
                          <a:ea typeface="Consolas"/>
                          <a:cs typeface="Consolas"/>
                          <a:sym typeface="Consolas"/>
                        </a:rPr>
                        <a:t> and (min-width: </a:t>
                      </a:r>
                      <a:r>
                        <a:rPr lang="en" sz="1200">
                          <a:solidFill>
                            <a:srgbClr val="A2FCA2"/>
                          </a:solidFill>
                          <a:latin typeface="Consolas"/>
                          <a:ea typeface="Consolas"/>
                          <a:cs typeface="Consolas"/>
                          <a:sym typeface="Consolas"/>
                        </a:rPr>
                        <a:t>600px</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888888"/>
                          </a:solidFill>
                          <a:latin typeface="Consolas"/>
                          <a:ea typeface="Consolas"/>
                          <a:cs typeface="Consolas"/>
                          <a:sym typeface="Consolas"/>
                        </a:rPr>
                        <a:t>/* Medium devices (landscape tablets, 768px and up) */</a:t>
                      </a:r>
                      <a:endParaRPr sz="1200">
                        <a:solidFill>
                          <a:srgbClr val="888888"/>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@media only </a:t>
                      </a:r>
                      <a:r>
                        <a:rPr lang="en" sz="1200">
                          <a:solidFill>
                            <a:srgbClr val="A2FCA2"/>
                          </a:solidFill>
                          <a:latin typeface="Consolas"/>
                          <a:ea typeface="Consolas"/>
                          <a:cs typeface="Consolas"/>
                          <a:sym typeface="Consolas"/>
                        </a:rPr>
                        <a:t>screen</a:t>
                      </a:r>
                      <a:r>
                        <a:rPr lang="en" sz="1200">
                          <a:solidFill>
                            <a:srgbClr val="62C8F3"/>
                          </a:solidFill>
                          <a:latin typeface="Consolas"/>
                          <a:ea typeface="Consolas"/>
                          <a:cs typeface="Consolas"/>
                          <a:sym typeface="Consolas"/>
                        </a:rPr>
                        <a:t> and (min-width: </a:t>
                      </a:r>
                      <a:r>
                        <a:rPr lang="en" sz="1200">
                          <a:solidFill>
                            <a:srgbClr val="A2FCA2"/>
                          </a:solidFill>
                          <a:latin typeface="Consolas"/>
                          <a:ea typeface="Consolas"/>
                          <a:cs typeface="Consolas"/>
                          <a:sym typeface="Consolas"/>
                        </a:rPr>
                        <a:t>768px</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888888"/>
                          </a:solidFill>
                          <a:latin typeface="Consolas"/>
                          <a:ea typeface="Consolas"/>
                          <a:cs typeface="Consolas"/>
                          <a:sym typeface="Consolas"/>
                        </a:rPr>
                        <a:t>/* Large devices (laptops/desktops, 992px and up) */</a:t>
                      </a:r>
                      <a:endParaRPr sz="1200">
                        <a:solidFill>
                          <a:srgbClr val="888888"/>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@media only </a:t>
                      </a:r>
                      <a:r>
                        <a:rPr lang="en" sz="1200">
                          <a:solidFill>
                            <a:srgbClr val="A2FCA2"/>
                          </a:solidFill>
                          <a:latin typeface="Consolas"/>
                          <a:ea typeface="Consolas"/>
                          <a:cs typeface="Consolas"/>
                          <a:sym typeface="Consolas"/>
                        </a:rPr>
                        <a:t>screen</a:t>
                      </a:r>
                      <a:r>
                        <a:rPr lang="en" sz="1200">
                          <a:solidFill>
                            <a:srgbClr val="62C8F3"/>
                          </a:solidFill>
                          <a:latin typeface="Consolas"/>
                          <a:ea typeface="Consolas"/>
                          <a:cs typeface="Consolas"/>
                          <a:sym typeface="Consolas"/>
                        </a:rPr>
                        <a:t> and (min-width: </a:t>
                      </a:r>
                      <a:r>
                        <a:rPr lang="en" sz="1200">
                          <a:solidFill>
                            <a:srgbClr val="A2FCA2"/>
                          </a:solidFill>
                          <a:latin typeface="Consolas"/>
                          <a:ea typeface="Consolas"/>
                          <a:cs typeface="Consolas"/>
                          <a:sym typeface="Consolas"/>
                        </a:rPr>
                        <a:t>992px</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Extra large devices (large laptops and desktops, 1200px and up)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@media only </a:t>
                      </a:r>
                      <a:r>
                        <a:rPr lang="en" sz="1200">
                          <a:solidFill>
                            <a:srgbClr val="A2FCA2"/>
                          </a:solidFill>
                          <a:latin typeface="Consolas"/>
                          <a:ea typeface="Consolas"/>
                          <a:cs typeface="Consolas"/>
                          <a:sym typeface="Consolas"/>
                        </a:rPr>
                        <a:t>screen</a:t>
                      </a:r>
                      <a:r>
                        <a:rPr lang="en" sz="1200">
                          <a:solidFill>
                            <a:srgbClr val="62C8F3"/>
                          </a:solidFill>
                          <a:latin typeface="Consolas"/>
                          <a:ea typeface="Consolas"/>
                          <a:cs typeface="Consolas"/>
                          <a:sym typeface="Consolas"/>
                        </a:rPr>
                        <a:t> and (min-width: </a:t>
                      </a:r>
                      <a:r>
                        <a:rPr lang="en" sz="1200">
                          <a:solidFill>
                            <a:srgbClr val="A2FCA2"/>
                          </a:solidFill>
                          <a:latin typeface="Consolas"/>
                          <a:ea typeface="Consolas"/>
                          <a:cs typeface="Consolas"/>
                          <a:sym typeface="Consolas"/>
                        </a:rPr>
                        <a:t>1200px</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62C8F3"/>
                        </a:solidFill>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tools to design responsively?</a:t>
            </a:r>
            <a:endParaRPr/>
          </a:p>
        </p:txBody>
      </p:sp>
      <p:sp>
        <p:nvSpPr>
          <p:cNvPr id="168" name="Google Shape;168;p18"/>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Bootstrap</a:t>
            </a:r>
            <a:endParaRPr sz="1800"/>
          </a:p>
          <a:p>
            <a:pPr indent="-342900" lvl="1" marL="914400" rtl="0" algn="l">
              <a:spcBef>
                <a:spcPts val="0"/>
              </a:spcBef>
              <a:spcAft>
                <a:spcPts val="0"/>
              </a:spcAft>
              <a:buSzPts val="1800"/>
              <a:buChar char="○"/>
            </a:pPr>
            <a:r>
              <a:rPr lang="en" sz="1800"/>
              <a:t>A</a:t>
            </a:r>
            <a:r>
              <a:rPr lang="en" sz="1800"/>
              <a:t> web framework  that uses HTML, CSS and JS for responsive design. It was created by Twitter.</a:t>
            </a:r>
            <a:endParaRPr sz="1800"/>
          </a:p>
          <a:p>
            <a:pPr indent="-342900" lvl="0" marL="457200" rtl="0" algn="l">
              <a:spcBef>
                <a:spcPts val="0"/>
              </a:spcBef>
              <a:spcAft>
                <a:spcPts val="0"/>
              </a:spcAft>
              <a:buSzPts val="1800"/>
              <a:buChar char="●"/>
            </a:pPr>
            <a:r>
              <a:rPr lang="en" sz="1800"/>
              <a:t>CSS Grid</a:t>
            </a:r>
            <a:endParaRPr sz="1800"/>
          </a:p>
          <a:p>
            <a:pPr indent="-342900" lvl="1" marL="914400" rtl="0" algn="l">
              <a:spcBef>
                <a:spcPts val="0"/>
              </a:spcBef>
              <a:spcAft>
                <a:spcPts val="0"/>
              </a:spcAft>
              <a:buSzPts val="1800"/>
              <a:buChar char="○"/>
            </a:pPr>
            <a:r>
              <a:rPr lang="en" sz="1800"/>
              <a:t>A two-dimensional layout model that offers alignment in columns and row, like tables</a:t>
            </a:r>
            <a:endParaRPr sz="1800"/>
          </a:p>
          <a:p>
            <a:pPr indent="-342900" lvl="0" marL="457200" rtl="0" algn="l">
              <a:spcBef>
                <a:spcPts val="0"/>
              </a:spcBef>
              <a:spcAft>
                <a:spcPts val="0"/>
              </a:spcAft>
              <a:buClr>
                <a:schemeClr val="accent2"/>
              </a:buClr>
              <a:buSzPts val="1800"/>
              <a:buChar char="●"/>
            </a:pPr>
            <a:r>
              <a:rPr lang="en" sz="1800">
                <a:solidFill>
                  <a:schemeClr val="accent2"/>
                </a:solidFill>
              </a:rPr>
              <a:t>Flexbox</a:t>
            </a:r>
            <a:endParaRPr sz="1800">
              <a:solidFill>
                <a:schemeClr val="accent2"/>
              </a:solidFill>
            </a:endParaRPr>
          </a:p>
          <a:p>
            <a:pPr indent="-342900" lvl="1" marL="914400" rtl="0" algn="l">
              <a:spcBef>
                <a:spcPts val="0"/>
              </a:spcBef>
              <a:spcAft>
                <a:spcPts val="0"/>
              </a:spcAft>
              <a:buSzPts val="1800"/>
              <a:buChar char="○"/>
            </a:pPr>
            <a:r>
              <a:rPr lang="en" sz="1800"/>
              <a:t>A one-dimensional layout model that offers space distribution and alignment capabilities.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should be thought of in two pieces</a:t>
            </a:r>
            <a:endParaRPr/>
          </a:p>
        </p:txBody>
      </p:sp>
      <p:sp>
        <p:nvSpPr>
          <p:cNvPr id="174" name="Google Shape;174;p19"/>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Properties applied to the container</a:t>
            </a:r>
            <a:endParaRPr sz="1800"/>
          </a:p>
          <a:p>
            <a:pPr indent="-342900" lvl="0" marL="457200" rtl="0" algn="l">
              <a:spcBef>
                <a:spcPts val="0"/>
              </a:spcBef>
              <a:spcAft>
                <a:spcPts val="0"/>
              </a:spcAft>
              <a:buSzPts val="1800"/>
              <a:buAutoNum type="arabicPeriod"/>
            </a:pPr>
            <a:r>
              <a:rPr lang="en" sz="1800"/>
              <a:t>Properties applied to the items (within the container)</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 Container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flexbox container</a:t>
            </a:r>
            <a:endParaRPr/>
          </a:p>
        </p:txBody>
      </p:sp>
      <p:sp>
        <p:nvSpPr>
          <p:cNvPr id="185" name="Google Shape;185;p21"/>
          <p:cNvSpPr txBox="1"/>
          <p:nvPr>
            <p:ph idx="1" type="body"/>
          </p:nvPr>
        </p:nvSpPr>
        <p:spPr>
          <a:xfrm>
            <a:off x="1297500" y="1044350"/>
            <a:ext cx="7038900" cy="94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Defines the element as a flexbox container and establishes new formatting context for its contents.</a:t>
            </a:r>
            <a:endParaRPr sz="1800"/>
          </a:p>
        </p:txBody>
      </p:sp>
      <p:graphicFrame>
        <p:nvGraphicFramePr>
          <p:cNvPr id="186" name="Google Shape;186;p21"/>
          <p:cNvGraphicFramePr/>
          <p:nvPr/>
        </p:nvGraphicFramePr>
        <p:xfrm>
          <a:off x="1404150" y="2384575"/>
          <a:ext cx="3000000" cy="3000000"/>
        </p:xfrm>
        <a:graphic>
          <a:graphicData uri="http://schemas.openxmlformats.org/drawingml/2006/table">
            <a:tbl>
              <a:tblPr>
                <a:noFill/>
                <a:tableStyleId>{6CA3C9DB-AA7B-443B-92E4-B1D5D2DA4902}</a:tableStyleId>
              </a:tblPr>
              <a:tblGrid>
                <a:gridCol w="6825600"/>
              </a:tblGrid>
              <a:tr h="820725">
                <a:tc>
                  <a:txBody>
                    <a:bodyPr/>
                    <a:lstStyle/>
                    <a:p>
                      <a:pPr indent="0" lvl="0" marL="0" rtl="0" algn="l">
                        <a:lnSpc>
                          <a:spcPct val="115000"/>
                        </a:lnSpc>
                        <a:spcBef>
                          <a:spcPts val="0"/>
                        </a:spcBef>
                        <a:spcAft>
                          <a:spcPts val="0"/>
                        </a:spcAft>
                        <a:buNone/>
                      </a:pPr>
                      <a:r>
                        <a:rPr lang="en" sz="1200">
                          <a:solidFill>
                            <a:schemeClr val="accent2"/>
                          </a:solidFill>
                          <a:latin typeface="Consolas"/>
                          <a:ea typeface="Consolas"/>
                          <a:cs typeface="Consolas"/>
                          <a:sym typeface="Consolas"/>
                        </a:rPr>
                        <a:t>.container</a:t>
                      </a:r>
                      <a:r>
                        <a:rPr lang="en" sz="1200">
                          <a:solidFill>
                            <a:srgbClr val="62C8F3"/>
                          </a:solidFill>
                          <a:latin typeface="Consolas"/>
                          <a:ea typeface="Consolas"/>
                          <a:cs typeface="Consolas"/>
                          <a:sym typeface="Consolas"/>
                        </a:rPr>
                        <a:t> {</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    display: </a:t>
                      </a:r>
                      <a:r>
                        <a:rPr lang="en" sz="1200">
                          <a:solidFill>
                            <a:schemeClr val="accent2"/>
                          </a:solidFill>
                          <a:latin typeface="Consolas"/>
                          <a:ea typeface="Consolas"/>
                          <a:cs typeface="Consolas"/>
                          <a:sym typeface="Consolas"/>
                        </a:rPr>
                        <a:t>flex</a:t>
                      </a:r>
                      <a:r>
                        <a:rPr lang="en" sz="1200">
                          <a:solidFill>
                            <a:schemeClr val="accent2"/>
                          </a:solidFill>
                          <a:latin typeface="Consolas"/>
                          <a:ea typeface="Consolas"/>
                          <a:cs typeface="Consolas"/>
                          <a:sym typeface="Consolas"/>
                        </a:rPr>
                        <a:t> | inline-flex</a:t>
                      </a: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2C8F3"/>
                          </a:solidFill>
                          <a:latin typeface="Consolas"/>
                          <a:ea typeface="Consolas"/>
                          <a:cs typeface="Consolas"/>
                          <a:sym typeface="Consolas"/>
                        </a:rPr>
                        <a:t>}</a:t>
                      </a:r>
                      <a:endParaRPr sz="1200">
                        <a:solidFill>
                          <a:srgbClr val="62C8F3"/>
                        </a:solidFill>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187" name="Google Shape;187;p21"/>
          <p:cNvSpPr txBox="1"/>
          <p:nvPr>
            <p:ph idx="1" type="body"/>
          </p:nvPr>
        </p:nvSpPr>
        <p:spPr>
          <a:xfrm>
            <a:off x="1297493" y="3531927"/>
            <a:ext cx="7038900" cy="65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Use either “flex” or “inline-flex” as a value.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