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27"/>
  </p:notesMasterIdLst>
  <p:sldIdLst>
    <p:sldId id="256" r:id="rId4"/>
    <p:sldId id="259" r:id="rId5"/>
    <p:sldId id="341" r:id="rId6"/>
    <p:sldId id="328" r:id="rId7"/>
    <p:sldId id="329" r:id="rId8"/>
    <p:sldId id="330" r:id="rId9"/>
    <p:sldId id="331" r:id="rId10"/>
    <p:sldId id="332" r:id="rId11"/>
    <p:sldId id="333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44" r:id="rId20"/>
    <p:sldId id="343" r:id="rId21"/>
    <p:sldId id="334" r:id="rId22"/>
    <p:sldId id="260" r:id="rId23"/>
    <p:sldId id="261" r:id="rId24"/>
    <p:sldId id="311" r:id="rId25"/>
    <p:sldId id="310" r:id="rId2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F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3"/>
    <p:restoredTop sz="94694"/>
  </p:normalViewPr>
  <p:slideViewPr>
    <p:cSldViewPr snapToGrid="0">
      <p:cViewPr varScale="1">
        <p:scale>
          <a:sx n="152" d="100"/>
          <a:sy n="152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2/5/25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22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Apagon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2/5/25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2/5/25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2/5/25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Apagón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clima-y-medio-ambiente/2025-05-02/que-causo-el-apagon-explicacion-visual-y-breve-de-lo-que-sabemo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soe.eu/data/ma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pais.com/clima-y-medio-ambiente/2025-05-02/que-causo-el-apagon-explicacion-visual-y-breve-de-lo-que-sabem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C67E-1B58-9CE1-5EA2-AEFFA194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A1B26E07-77BA-70BA-EE0B-FA5126A0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A40D-D4BE-11CB-E902-CC0B8BC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10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C0C50A-38C2-98D9-D8FC-41749C1392F9}"/>
              </a:ext>
            </a:extLst>
          </p:cNvPr>
          <p:cNvSpPr txBox="1"/>
          <p:nvPr/>
        </p:nvSpPr>
        <p:spPr>
          <a:xfrm>
            <a:off x="6652246" y="4236328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798418D-3BD0-DFC6-F9AE-BAE7DA19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01DFCE4-5305-5D5F-A2D6-2883084E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1A9D05-B7FF-2391-7133-53A4670F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Overview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9FF4E-1CDF-AC2A-8540-CAFA5BC8D28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54179" y="2167117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C2587-653F-5896-159A-9BBAB603CDCB}"/>
              </a:ext>
            </a:extLst>
          </p:cNvPr>
          <p:cNvSpPr txBox="1"/>
          <p:nvPr/>
        </p:nvSpPr>
        <p:spPr>
          <a:xfrm>
            <a:off x="3453802" y="1905507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+0.71 Hz/s</a:t>
            </a:r>
          </a:p>
        </p:txBody>
      </p:sp>
    </p:spTree>
    <p:extLst>
      <p:ext uri="{BB962C8B-B14F-4D97-AF65-F5344CB8AC3E}">
        <p14:creationId xmlns:p14="http://schemas.microsoft.com/office/powerpoint/2010/main" val="128868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573E-7D7A-5FCF-3A5B-D671563F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showing a red line&#10;&#10;AI-generated content may be incorrect.">
            <a:extLst>
              <a:ext uri="{FF2B5EF4-FFF2-40B4-BE49-F238E27FC236}">
                <a16:creationId xmlns:a16="http://schemas.microsoft.com/office/drawing/2014/main" id="{3D472971-74C3-BCF5-B41D-9B2278C5CB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DF0E-07FE-36AA-78E9-FB2BD04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11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A1BB6A-3EB3-51E7-F724-3D1BCA85CB51}"/>
              </a:ext>
            </a:extLst>
          </p:cNvPr>
          <p:cNvSpPr txBox="1"/>
          <p:nvPr/>
        </p:nvSpPr>
        <p:spPr>
          <a:xfrm>
            <a:off x="1928618" y="3123653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6CBFC385-2BF1-C2C4-6425-B8F6E4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5132D9B-2BF5-89E3-3061-3D26EA8B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5650704-1C8B-A9C8-03AB-0FB7643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stayed within limits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E31A1-6F0A-C632-77FF-6866952BF6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56477" y="3539152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782EFF-5B85-BEB6-101A-E552468ABC61}"/>
              </a:ext>
            </a:extLst>
          </p:cNvPr>
          <p:cNvSpPr txBox="1"/>
          <p:nvPr/>
        </p:nvSpPr>
        <p:spPr>
          <a:xfrm>
            <a:off x="7756100" y="3277542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-0.8 Hz/s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4612C-CED3-0A53-97EA-22145C10B133}"/>
              </a:ext>
            </a:extLst>
          </p:cNvPr>
          <p:cNvSpPr txBox="1"/>
          <p:nvPr/>
        </p:nvSpPr>
        <p:spPr>
          <a:xfrm>
            <a:off x="7638874" y="4583161"/>
            <a:ext cx="1943451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*Physical RoCoF probably lower, but limited by the PMU recording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4482A-739B-D2AA-F89E-72C0208AE0AD}"/>
              </a:ext>
            </a:extLst>
          </p:cNvPr>
          <p:cNvCxnSpPr>
            <a:cxnSpLocks/>
          </p:cNvCxnSpPr>
          <p:nvPr/>
        </p:nvCxnSpPr>
        <p:spPr>
          <a:xfrm>
            <a:off x="7256477" y="4256974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927F9-89C0-C8E8-ED5B-2E13528D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63600EFA-35C3-AA46-8392-98060F5FCDB5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097A25-6CC8-D992-0075-03CCB712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9C6F3B-96C4-FDFC-EA8D-9A858CF8632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Generation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,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Inertia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,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Exports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388E2-CCA9-21AB-A122-739DDD06480B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34716495-150E-0607-47D9-19462678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3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0564D23D-6821-B13F-94E9-9C740E0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C327FA-164F-F960-D24A-24D02A24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6C7A-CEF5-7A26-995A-6A67A7E7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FE60-4E4F-9700-93CC-37A7D0FF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13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AEA17F75-4296-A2FA-361D-50CA33FB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05C306-E2A0-B86F-12F7-1BCFFB69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F45967D-A2B5-2A18-92BC-F112520E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00B65C-BB4A-2CF3-7D33-63DE59CA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965698"/>
            <a:ext cx="10781303" cy="5390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FC6908-1A78-6B42-F66E-4A609B89A1CF}"/>
              </a:ext>
            </a:extLst>
          </p:cNvPr>
          <p:cNvSpPr txBox="1"/>
          <p:nvPr/>
        </p:nvSpPr>
        <p:spPr>
          <a:xfrm>
            <a:off x="9821612" y="2289596"/>
            <a:ext cx="1943451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Quite a lot of solar at 23:45…?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6FD2B-C681-91ED-93B0-3FD8904E0A38}"/>
              </a:ext>
            </a:extLst>
          </p:cNvPr>
          <p:cNvCxnSpPr>
            <a:cxnSpLocks/>
          </p:cNvCxnSpPr>
          <p:nvPr/>
        </p:nvCxnSpPr>
        <p:spPr>
          <a:xfrm>
            <a:off x="11129080" y="2935927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3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A26A-767D-B4F6-BA4F-8247EB0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A713562-8C4F-7D46-DB7C-068D855814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495-8436-17A4-33DB-5C8FCB1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14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09D03E3A-F1C1-4096-EFC6-931C0A2D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169753F-F463-E0A7-AA4C-999CFC9A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F7A254E-12C3-EB63-262D-7D15824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74DFE-D487-6232-82F2-6FC697808FE9}"/>
              </a:ext>
            </a:extLst>
          </p:cNvPr>
          <p:cNvSpPr txBox="1"/>
          <p:nvPr/>
        </p:nvSpPr>
        <p:spPr>
          <a:xfrm>
            <a:off x="5375449" y="1659929"/>
            <a:ext cx="2854152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Steep drop in Spanish grid inertia as solar comes online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0C1C7-6305-213D-AB4C-6556165B0870}"/>
              </a:ext>
            </a:extLst>
          </p:cNvPr>
          <p:cNvCxnSpPr>
            <a:cxnSpLocks/>
          </p:cNvCxnSpPr>
          <p:nvPr/>
        </p:nvCxnSpPr>
        <p:spPr>
          <a:xfrm>
            <a:off x="5144052" y="2004749"/>
            <a:ext cx="610796" cy="179597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2EEA3-AA34-4313-B8A1-60AE7DD9E9CA}"/>
              </a:ext>
            </a:extLst>
          </p:cNvPr>
          <p:cNvCxnSpPr>
            <a:cxnSpLocks/>
          </p:cNvCxnSpPr>
          <p:nvPr/>
        </p:nvCxnSpPr>
        <p:spPr>
          <a:xfrm>
            <a:off x="6283354" y="4118994"/>
            <a:ext cx="704451" cy="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C1CB80-EF44-4E40-C4C5-914A1CD48A9C}"/>
              </a:ext>
            </a:extLst>
          </p:cNvPr>
          <p:cNvSpPr txBox="1"/>
          <p:nvPr/>
        </p:nvSpPr>
        <p:spPr>
          <a:xfrm>
            <a:off x="6987805" y="3934328"/>
            <a:ext cx="1451296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~1.3 seconds</a:t>
            </a:r>
          </a:p>
        </p:txBody>
      </p:sp>
    </p:spTree>
    <p:extLst>
      <p:ext uri="{BB962C8B-B14F-4D97-AF65-F5344CB8AC3E}">
        <p14:creationId xmlns:p14="http://schemas.microsoft.com/office/powerpoint/2010/main" val="50399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61950-AC74-A022-A579-FC48C23E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graph of a graph&#10;&#10;AI-generated content may be incorrect.">
            <a:extLst>
              <a:ext uri="{FF2B5EF4-FFF2-40B4-BE49-F238E27FC236}">
                <a16:creationId xmlns:a16="http://schemas.microsoft.com/office/drawing/2014/main" id="{1FBBE2B7-E783-10A4-EC3C-9C63551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41830-4C9C-A346-42BF-B605543F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15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3A4D26DC-0B45-9012-DF44-26EF1DC9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BBB38EF-0429-9184-F8CF-9137F434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A2F926-A2A2-8E9E-9AAC-B41A8510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>
            <a:normAutofit fontScale="90000"/>
          </a:bodyPr>
          <a:lstStyle/>
          <a:p>
            <a:r>
              <a:rPr lang="en-US" dirty="0"/>
              <a:t>Spanish Inertia was low, but not unprecedented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BEA48-AF6E-DBE8-4A46-D898F4E5C62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45123" y="2606049"/>
            <a:ext cx="3065477" cy="1739448"/>
          </a:xfrm>
          <a:prstGeom prst="straightConnector1">
            <a:avLst/>
          </a:prstGeom>
          <a:ln w="5715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C4B21F-D171-6088-2FB8-CC54A3760011}"/>
              </a:ext>
            </a:extLst>
          </p:cNvPr>
          <p:cNvSpPr txBox="1"/>
          <p:nvPr/>
        </p:nvSpPr>
        <p:spPr>
          <a:xfrm>
            <a:off x="6367444" y="1959718"/>
            <a:ext cx="4486312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April 28th, the Spanish grid’s total inertia was very low, but not unprecedented</a:t>
            </a:r>
          </a:p>
        </p:txBody>
      </p:sp>
    </p:spTree>
    <p:extLst>
      <p:ext uri="{BB962C8B-B14F-4D97-AF65-F5344CB8AC3E}">
        <p14:creationId xmlns:p14="http://schemas.microsoft.com/office/powerpoint/2010/main" val="59918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9FE06-D87F-CD98-5A22-A4614CBA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0ED9DC-4971-7135-E094-41273EAD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Apagón – April 28, 2025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AC263-A9D9-91B5-039E-B431D5DB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16</a:t>
            </a:fld>
            <a:endParaRPr lang="es-ES" alt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C186E-C540-88CF-BABC-2141192D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5" y="424741"/>
            <a:ext cx="6740450" cy="5898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CF635-0D85-AB20-C537-D8700FC9D89A}"/>
              </a:ext>
            </a:extLst>
          </p:cNvPr>
          <p:cNvSpPr txBox="1"/>
          <p:nvPr/>
        </p:nvSpPr>
        <p:spPr>
          <a:xfrm>
            <a:off x="211175" y="6538912"/>
            <a:ext cx="3827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El Pais, “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¿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Qué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causó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el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apagón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?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Explicación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visual y breve de lo que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sabemos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”</a:t>
            </a:r>
            <a:endParaRPr lang="en-US" sz="800" b="1" i="0" dirty="0">
              <a:solidFill>
                <a:srgbClr val="111111"/>
              </a:solidFill>
              <a:effectLst/>
              <a:latin typeface="MajritTx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C6305-2230-D18D-FB7A-A3EE39A6C58A}"/>
              </a:ext>
            </a:extLst>
          </p:cNvPr>
          <p:cNvSpPr txBox="1"/>
          <p:nvPr/>
        </p:nvSpPr>
        <p:spPr>
          <a:xfrm>
            <a:off x="6951625" y="4483632"/>
            <a:ext cx="2743201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connection to France is relatively weak.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AE285-6AA8-C2B0-0B83-F230945DFCF2}"/>
              </a:ext>
            </a:extLst>
          </p:cNvPr>
          <p:cNvSpPr txBox="1"/>
          <p:nvPr/>
        </p:nvSpPr>
        <p:spPr>
          <a:xfrm>
            <a:off x="6951625" y="3224107"/>
            <a:ext cx="2743201" cy="92333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France, Germany, and Italy have relatively strong interchange capacity.</a:t>
            </a:r>
          </a:p>
        </p:txBody>
      </p:sp>
    </p:spTree>
    <p:extLst>
      <p:ext uri="{BB962C8B-B14F-4D97-AF65-F5344CB8AC3E}">
        <p14:creationId xmlns:p14="http://schemas.microsoft.com/office/powerpoint/2010/main" val="279814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8F6A-0A0E-914E-0C0B-D16E7CED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662"/>
          </a:xfrm>
        </p:spPr>
        <p:txBody>
          <a:bodyPr/>
          <a:lstStyle/>
          <a:p>
            <a:r>
              <a:rPr lang="en-US" dirty="0"/>
              <a:t>Connections with France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63469-1120-814B-749B-7D8E429F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Apagon – April 28, 2025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35D80-E46E-532C-2985-BFE5F89F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17</a:t>
            </a:fld>
            <a:endParaRPr lang="es-ES" alt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6F954-1137-DA96-89C5-9421F79D2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4788"/>
            <a:ext cx="8827481" cy="53615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658EE7-C111-B770-847B-00DEB15C74F4}"/>
              </a:ext>
            </a:extLst>
          </p:cNvPr>
          <p:cNvSpPr/>
          <p:nvPr/>
        </p:nvSpPr>
        <p:spPr>
          <a:xfrm>
            <a:off x="1951709" y="2466362"/>
            <a:ext cx="427839" cy="411061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5F68F-A9AC-A409-214D-A4342EA6F50F}"/>
              </a:ext>
            </a:extLst>
          </p:cNvPr>
          <p:cNvSpPr txBox="1"/>
          <p:nvPr/>
        </p:nvSpPr>
        <p:spPr>
          <a:xfrm>
            <a:off x="913700" y="1056525"/>
            <a:ext cx="1465848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Additional 2.2GW HVDC line expected by 2028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FA91-30C8-5623-AE16-0CE2F97EEAFA}"/>
              </a:ext>
            </a:extLst>
          </p:cNvPr>
          <p:cNvSpPr txBox="1"/>
          <p:nvPr/>
        </p:nvSpPr>
        <p:spPr>
          <a:xfrm>
            <a:off x="211175" y="6538912"/>
            <a:ext cx="3827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Map Source: </a:t>
            </a:r>
            <a:r>
              <a:rPr lang="en-US" sz="800" dirty="0">
                <a:hlinkClick r:id="rId3"/>
              </a:rPr>
              <a:t>ENTSO-E</a:t>
            </a:r>
            <a:endParaRPr lang="en-US" sz="800" b="1" i="0" dirty="0">
              <a:solidFill>
                <a:srgbClr val="111111"/>
              </a:solidFill>
              <a:effectLst/>
              <a:latin typeface="MajritTx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99E3F-F14F-DD0A-1C63-F5FB6BB7BE6E}"/>
              </a:ext>
            </a:extLst>
          </p:cNvPr>
          <p:cNvSpPr txBox="1"/>
          <p:nvPr/>
        </p:nvSpPr>
        <p:spPr>
          <a:xfrm>
            <a:off x="8610600" y="3773577"/>
            <a:ext cx="3438667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Currently ~2.8GW export capacity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55E3D0-BEAA-48B9-3BAA-11DBDCD7EE68}"/>
              </a:ext>
            </a:extLst>
          </p:cNvPr>
          <p:cNvSpPr/>
          <p:nvPr/>
        </p:nvSpPr>
        <p:spPr>
          <a:xfrm>
            <a:off x="8153399" y="4254614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7509A6-451A-5EB0-7AC8-3DB11E637270}"/>
              </a:ext>
            </a:extLst>
          </p:cNvPr>
          <p:cNvSpPr/>
          <p:nvPr/>
        </p:nvSpPr>
        <p:spPr>
          <a:xfrm>
            <a:off x="2615228" y="2814623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1DFB4B-38C0-A1C3-C8A0-4EDA069F8000}"/>
              </a:ext>
            </a:extLst>
          </p:cNvPr>
          <p:cNvSpPr/>
          <p:nvPr/>
        </p:nvSpPr>
        <p:spPr>
          <a:xfrm>
            <a:off x="2405948" y="2814623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A0E02A-C28E-4336-444A-A42F7727EAA1}"/>
              </a:ext>
            </a:extLst>
          </p:cNvPr>
          <p:cNvSpPr/>
          <p:nvPr/>
        </p:nvSpPr>
        <p:spPr>
          <a:xfrm>
            <a:off x="4407715" y="3866803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0E8605-6E52-82FD-4F8B-C8B55BEFF7A3}"/>
              </a:ext>
            </a:extLst>
          </p:cNvPr>
          <p:cNvSpPr/>
          <p:nvPr/>
        </p:nvSpPr>
        <p:spPr>
          <a:xfrm>
            <a:off x="7705986" y="4467974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E976-0169-239C-7B05-257F24F73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of a graph&#10;&#10;AI-generated content may be incorrect.">
            <a:extLst>
              <a:ext uri="{FF2B5EF4-FFF2-40B4-BE49-F238E27FC236}">
                <a16:creationId xmlns:a16="http://schemas.microsoft.com/office/drawing/2014/main" id="{C7D345B4-82B8-8021-C998-301D72AB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75436"/>
            <a:ext cx="10781303" cy="53906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D90D2-72BD-5E8F-461D-0F58E03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18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4C176255-B98D-78F2-3B10-B6A007BA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E22AFEC-5E04-7DE8-BC35-659FE79B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96D798-B13F-AEC9-615B-AC5766A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Exports to France were below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369C-1CCE-5D21-C474-784F3FE9989F}"/>
              </a:ext>
            </a:extLst>
          </p:cNvPr>
          <p:cNvSpPr txBox="1"/>
          <p:nvPr/>
        </p:nvSpPr>
        <p:spPr>
          <a:xfrm>
            <a:off x="2021746" y="5358533"/>
            <a:ext cx="5557707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~6am, exports to France fall below the seasonal average.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DAE3D-B9B0-FC00-3E60-D40A6134889F}"/>
              </a:ext>
            </a:extLst>
          </p:cNvPr>
          <p:cNvCxnSpPr>
            <a:cxnSpLocks/>
          </p:cNvCxnSpPr>
          <p:nvPr/>
        </p:nvCxnSpPr>
        <p:spPr>
          <a:xfrm flipH="1" flipV="1">
            <a:off x="3892492" y="2684477"/>
            <a:ext cx="453005" cy="2674056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EFFF60-9BEE-E794-53D2-723F58311A29}"/>
              </a:ext>
            </a:extLst>
          </p:cNvPr>
          <p:cNvCxnSpPr>
            <a:cxnSpLocks/>
          </p:cNvCxnSpPr>
          <p:nvPr/>
        </p:nvCxnSpPr>
        <p:spPr>
          <a:xfrm flipV="1">
            <a:off x="4345497" y="3179428"/>
            <a:ext cx="234892" cy="217910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19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20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Please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be in </a:t>
            </a: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touch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23</a:t>
            </a:fld>
            <a:endParaRPr lang="es-ES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2E741-8360-5C6D-CBF4-8AE612E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Apagón – April 28, 2025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BCBB-CD1F-D74E-34FE-519C93D5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3</a:t>
            </a:fld>
            <a:endParaRPr lang="es-ES" alt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9278B-0758-C21C-208F-AD338F99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738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A9D25-B0AF-4ED5-CB41-E1942F78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91" y="207647"/>
            <a:ext cx="6142666" cy="4862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F2637-B5F5-19D3-C7DA-AE22BA7A493B}"/>
              </a:ext>
            </a:extLst>
          </p:cNvPr>
          <p:cNvSpPr txBox="1"/>
          <p:nvPr/>
        </p:nvSpPr>
        <p:spPr>
          <a:xfrm>
            <a:off x="6964312" y="6434909"/>
            <a:ext cx="3827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4"/>
              </a:rPr>
              <a:t>El Pais, “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¿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Qué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causó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el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apagón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?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Explicación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visual y breve de lo que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sabemos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”</a:t>
            </a:r>
            <a:endParaRPr lang="en-US" sz="800" b="1" i="0" dirty="0">
              <a:solidFill>
                <a:srgbClr val="111111"/>
              </a:solidFill>
              <a:effectLst/>
              <a:latin typeface="MajritTx"/>
            </a:endParaRPr>
          </a:p>
        </p:txBody>
      </p:sp>
    </p:spTree>
    <p:extLst>
      <p:ext uri="{BB962C8B-B14F-4D97-AF65-F5344CB8AC3E}">
        <p14:creationId xmlns:p14="http://schemas.microsoft.com/office/powerpoint/2010/main" val="11444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4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916251" y="528248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8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12:33:16.5</a:t>
            </a:r>
            <a:r>
              <a:rPr lang="en-US" dirty="0"/>
              <a:t>. Likely some large source tripped and started the cascade of “15GW in 5 seconds”.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9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Rate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Change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Frequency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</TotalTime>
  <Words>899</Words>
  <Application>Microsoft Macintosh PowerPoint</Application>
  <PresentationFormat>Widescreen</PresentationFormat>
  <Paragraphs>124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Cabin</vt:lpstr>
      <vt:lpstr>Cabin Regular</vt:lpstr>
      <vt:lpstr>Calibri</vt:lpstr>
      <vt:lpstr>MajritTx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Rocof Overview</vt:lpstr>
      <vt:lpstr>Rocof stayed within limits</vt:lpstr>
      <vt:lpstr>PowerPoint Presentation</vt:lpstr>
      <vt:lpstr>Generation MIX on April 28, 2025</vt:lpstr>
      <vt:lpstr>Generation MIX on April 28, 2025</vt:lpstr>
      <vt:lpstr>Spanish Inertia was low, but not unprecedented</vt:lpstr>
      <vt:lpstr>PowerPoint Presentation</vt:lpstr>
      <vt:lpstr>Connections with France</vt:lpstr>
      <vt:lpstr>Exports to France were below average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47</cp:revision>
  <cp:lastPrinted>2020-06-11T17:59:51Z</cp:lastPrinted>
  <dcterms:created xsi:type="dcterms:W3CDTF">2020-05-07T12:55:32Z</dcterms:created>
  <dcterms:modified xsi:type="dcterms:W3CDTF">2025-05-04T12:07:45Z</dcterms:modified>
</cp:coreProperties>
</file>