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3"/>
  </p:sldMasterIdLst>
  <p:notesMasterIdLst>
    <p:notesMasterId r:id="rId23"/>
  </p:notesMasterIdLst>
  <p:sldIdLst>
    <p:sldId id="256" r:id="rId4"/>
    <p:sldId id="259" r:id="rId5"/>
    <p:sldId id="328" r:id="rId6"/>
    <p:sldId id="329" r:id="rId7"/>
    <p:sldId id="330" r:id="rId8"/>
    <p:sldId id="331" r:id="rId9"/>
    <p:sldId id="332" r:id="rId10"/>
    <p:sldId id="333" r:id="rId11"/>
    <p:sldId id="335" r:id="rId12"/>
    <p:sldId id="336" r:id="rId13"/>
    <p:sldId id="337" r:id="rId14"/>
    <p:sldId id="338" r:id="rId15"/>
    <p:sldId id="339" r:id="rId16"/>
    <p:sldId id="340" r:id="rId17"/>
    <p:sldId id="334" r:id="rId18"/>
    <p:sldId id="260" r:id="rId19"/>
    <p:sldId id="261" r:id="rId20"/>
    <p:sldId id="311" r:id="rId21"/>
    <p:sldId id="310" r:id="rId22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28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CB474-711E-4AEA-BF04-9685AF4AF275}" v="282" dt="2024-05-27T15:48:09.505"/>
    <p1510:client id="{DB8B91D8-83D6-BA5E-537F-2D547F642525}" v="68" dt="2024-05-27T15:20:2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3"/>
    <p:restoredTop sz="94694"/>
  </p:normalViewPr>
  <p:slideViewPr>
    <p:cSldViewPr snapToGrid="0">
      <p:cViewPr varScale="1">
        <p:scale>
          <a:sx n="152" d="100"/>
          <a:sy n="152" d="100"/>
        </p:scale>
        <p:origin x="4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BA5D8AD-900F-D197-12C8-E4B60E890E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Cabin Regular" pitchFamily="2" charset="7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519E03-C335-6993-B935-6F5FB88112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Cabin Regular" pitchFamily="2" charset="77"/>
              </a:defRPr>
            </a:lvl1pPr>
          </a:lstStyle>
          <a:p>
            <a:pPr>
              <a:defRPr/>
            </a:pPr>
            <a:fld id="{26FF5496-C653-4F5C-8C3B-D0A136E01C4D}" type="datetimeFigureOut">
              <a:rPr lang="es-ES"/>
              <a:pPr>
                <a:defRPr/>
              </a:pPr>
              <a:t>2/5/25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05AABC21-BB58-02DE-A3D0-D780752AA0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801595BF-66F8-658E-0FBC-60A4C6B5C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2FF23B-D46C-3045-BD3E-F97B0030A7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Cabin Regular" pitchFamily="2" charset="7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F75CA-6AEA-F76A-8E23-15022A971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bin Regular" pitchFamily="2" charset="0"/>
              </a:defRPr>
            </a:lvl1pPr>
          </a:lstStyle>
          <a:p>
            <a:fld id="{6CFC04C1-04CD-4A82-95B9-D86864B7192A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bin Regular" pitchFamily="2" charset="77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Marcador de imagen de diapositiva 1">
            <a:extLst>
              <a:ext uri="{FF2B5EF4-FFF2-40B4-BE49-F238E27FC236}">
                <a16:creationId xmlns:a16="http://schemas.microsoft.com/office/drawing/2014/main" id="{43ECC536-6D7D-F8D7-7555-374B4E212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Marcador de notas 2">
            <a:extLst>
              <a:ext uri="{FF2B5EF4-FFF2-40B4-BE49-F238E27FC236}">
                <a16:creationId xmlns:a16="http://schemas.microsoft.com/office/drawing/2014/main" id="{0D30D29B-DC12-790D-F056-EAB009119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>
              <a:latin typeface="Cabin Regular" pitchFamily="2" charset="0"/>
            </a:endParaRPr>
          </a:p>
        </p:txBody>
      </p:sp>
      <p:sp>
        <p:nvSpPr>
          <p:cNvPr id="51203" name="Marcador de número de diapositiva 3">
            <a:extLst>
              <a:ext uri="{FF2B5EF4-FFF2-40B4-BE49-F238E27FC236}">
                <a16:creationId xmlns:a16="http://schemas.microsoft.com/office/drawing/2014/main" id="{7C5DBEF3-513A-FCE3-E627-BB9B4CFCB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68447E3-4684-4C46-B953-B396AAB1B1D8}" type="slidenum">
              <a:rPr lang="es-ES" altLang="es-ES">
                <a:latin typeface="Cabin Regular" pitchFamily="2" charset="0"/>
              </a:rPr>
              <a:pPr/>
              <a:t>1</a:t>
            </a:fld>
            <a:endParaRPr lang="es-ES" altLang="es-ES">
              <a:latin typeface="Cabin Regular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Marcador de imagen de diapositiva 1">
            <a:extLst>
              <a:ext uri="{FF2B5EF4-FFF2-40B4-BE49-F238E27FC236}">
                <a16:creationId xmlns:a16="http://schemas.microsoft.com/office/drawing/2014/main" id="{7EFDDCBA-CBA0-5C54-3092-7A94A17C6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Marcador de notas 2">
            <a:extLst>
              <a:ext uri="{FF2B5EF4-FFF2-40B4-BE49-F238E27FC236}">
                <a16:creationId xmlns:a16="http://schemas.microsoft.com/office/drawing/2014/main" id="{C2213D4E-7BCA-D447-4109-DA7878A97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s-ES">
              <a:latin typeface="Cabin Regular" pitchFamily="2" charset="0"/>
            </a:endParaRPr>
          </a:p>
        </p:txBody>
      </p:sp>
      <p:sp>
        <p:nvSpPr>
          <p:cNvPr id="58371" name="Marcador de número de diapositiva 3">
            <a:extLst>
              <a:ext uri="{FF2B5EF4-FFF2-40B4-BE49-F238E27FC236}">
                <a16:creationId xmlns:a16="http://schemas.microsoft.com/office/drawing/2014/main" id="{F233679E-6250-271C-4E7E-AAEED88F0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1E47D7E-BBE1-4DFA-AF7E-CFD9BC6BD159}" type="slidenum">
              <a:rPr lang="es-ES" altLang="es-ES">
                <a:latin typeface="Cabin Regular" pitchFamily="2" charset="0"/>
              </a:rPr>
              <a:pPr/>
              <a:t>18</a:t>
            </a:fld>
            <a:endParaRPr lang="es-ES" altLang="es-ES">
              <a:latin typeface="Cabin Regular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28FD5-81A3-3B4B-9EE3-955C51D4B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80B2D-5C78-584C-8000-7E3A5C2D1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8F368-1C95-B706-8D3C-19F78930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4E9E0-B3F9-4104-BB39-F8E96513EFF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1F553-2997-FF51-C6E5-983C0619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99B9F-0F2C-1987-61A8-A63DAC59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8A5F1-A569-4BCF-B344-5DBBFBE7658F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3303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80427-219A-8047-BFB3-7832C477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D23888-1CCA-F74A-B710-1CD70CBC1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8B0AB5-4C95-A9CF-93BC-0CA07FB1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F384E-2141-45FA-86B8-4035FECD32BB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23C3B-0208-2093-C378-B5EF75D5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39CDB-861A-E158-B1AB-16A66A51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7C7D6-2141-4D62-877D-3E2CE92B2683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9345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F2380C-E6CB-6644-B995-2C0E83F95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19E8F4-7520-1E46-ADED-3A4F71AC6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2D4F69-07A0-AB91-ECDE-39A969A7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4F67A-A11F-44C2-A1E8-90455DDFC625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B7A33-9F25-5FFB-5C17-939342FC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E88CF-9AA3-105D-8958-A28E5330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C34C1-886F-4D38-938C-93DBF1477AAC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894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5D70D-50E5-0943-AB0E-C03E7F15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4F90B-4DAA-3741-9C3E-37944D5A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D4A1B-A26B-3CE1-0D8F-BCA15506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61817-F231-4105-ACC8-75380DF33C1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DEDB9-AB75-C88C-A13B-2EED1C5A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Apagon</a:t>
            </a:r>
            <a:r>
              <a:rPr lang="en-US" dirty="0"/>
              <a:t> – April 28, 2025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29034-E4C6-8D77-2EFF-E0FC6720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B3D54-5C84-4380-B90C-31F636633DA2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585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3A3CE-8DE4-1440-8E69-D284A3AD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691E4C-C54D-6349-B7CD-B42565BF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7DF65-7283-E176-F8F9-24389E07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3D45C-A159-4290-849D-4C55782B747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D6ED9-01EE-8B1C-6253-1B1FC367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0AB2C-36C6-8263-22A9-BA7A7BAC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C3CBC-8809-4872-8192-673FF665A665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4909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4D247-396A-0240-81CE-37DC1000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0F415-57A1-E04A-A0BB-F7036FB2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4AD9F9-9943-1C46-BBA3-7E8D9089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82421A-790B-EC73-4127-F73EC7D8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8C649-08CF-4E01-8905-C809A36F6021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A08DC9-F434-0936-C244-C9AA10E1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FA91D1-23E7-DB82-4D54-2CA1ED9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01B5A-A9A3-4764-8C9B-2063BF483240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11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75699-9F02-4144-8D20-29363169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B4881B-1B91-5946-912E-3109763A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7B2F5C-AF28-144A-B402-603FF2169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BCFADD-9647-7946-A244-9FCC169A2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691073-641D-384B-BED4-0FC349CE1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F6A4F7-A233-B1BD-9CD1-5395E168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FE5C1-FFDC-425F-A1F2-1672BC227ACA}" type="datetime1">
              <a:rPr lang="es-ES" smtClean="0"/>
              <a:t>2/5/25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F95118-BB05-BF00-8AEF-7086AF7F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4DAF7B-8451-A4FF-2AA1-1A7D611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AA730-BA38-49CE-901A-010938760363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814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939C5-C25D-D541-887D-D73644E8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FCC31C-694E-A70D-17CF-FAA6F650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AD619-8BAB-49A3-B0CE-2A9D98840EB9}" type="datetime1">
              <a:rPr lang="es-ES" smtClean="0"/>
              <a:t>2/5/25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F71F3C-4963-6B6E-A7D9-5B013418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FD50CF-741D-6A57-198A-2C04CD4D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D2B0E-41EF-4821-AC9E-23829B4CE29B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9523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68C1F4-1A93-9CCC-8BD8-7D552684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459DC-3678-4699-A046-149B616B5321}" type="datetime1">
              <a:rPr lang="es-ES" smtClean="0"/>
              <a:t>2/5/25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6A0359-FD98-4C2A-8E6A-89449188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Apagón</a:t>
            </a:r>
            <a:r>
              <a:rPr lang="en-US" dirty="0"/>
              <a:t> – April 28, 2025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E24AE9-0BFC-77CA-0F13-BF7CABA7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EE8C-9BC8-4092-9420-3642836EC31C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727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02807-A8AF-B144-B12C-AFE00452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81993-CBB6-5545-BE79-6EBF173E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1E3EF6-C7FA-F24A-9E74-F5F189CD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79EF1F-15C3-96F9-81FA-C4D45AF4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97841-9C7B-4697-A49A-0D2556730D1A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85B21-D622-8C73-4F21-345BDF58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75135F-DEB5-463E-A766-12D536C1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E97CD-8D8D-489F-AF0B-9C71FB7F20F9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315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FC78-1A94-CA4F-956C-2D54828B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A04C5A-5825-5B4B-AE0D-F4AF9FF04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97C2EB-CA16-EC41-B29B-51D433672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58460-C914-3CCB-7F49-654A16B9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2BDBA-CD70-4054-9E2A-88A88D237B78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E31933-4C4E-BE0A-10D8-BAC156FD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8E20AC-9940-576F-02DF-A8340909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694BA-4FEE-46DB-BB16-F634701BE9FD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6996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>
            <a:alpha val="79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E509A8-BF6D-9E47-817D-688D81DD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6867" name="Marcador de texto 2">
            <a:extLst>
              <a:ext uri="{FF2B5EF4-FFF2-40B4-BE49-F238E27FC236}">
                <a16:creationId xmlns:a16="http://schemas.microsoft.com/office/drawing/2014/main" id="{85E673B9-01A9-7CBE-D19E-56FE0E15D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FD56A1-564E-F949-BA27-3C057E993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chemeClr val="tx1">
                    <a:tint val="75000"/>
                  </a:schemeClr>
                </a:solidFill>
                <a:latin typeface="Cabin Regular" pitchFamily="2" charset="77"/>
              </a:defRPr>
            </a:lvl1pPr>
          </a:lstStyle>
          <a:p>
            <a:pPr>
              <a:defRPr/>
            </a:pPr>
            <a:fld id="{7BAEFEA7-FA12-4EE1-A405-B5F3690C8AD7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042B4-BA0A-E54B-ABC9-40418A619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chemeClr val="tx1">
                    <a:tint val="75000"/>
                  </a:schemeClr>
                </a:solidFill>
                <a:latin typeface="Cabin Regular" pitchFamily="2" charset="77"/>
              </a:defRPr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D838A-4A3C-BD40-A14E-744D3D115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bin Regular" pitchFamily="2" charset="0"/>
              </a:defRPr>
            </a:lvl1pPr>
          </a:lstStyle>
          <a:p>
            <a:fld id="{E21DC4EC-5AFD-4ECA-9B8D-B24FBA450EDF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Cabin" pitchFamily="2" charset="77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 Regular" pitchFamily="2" charset="77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upo 29">
            <a:extLst>
              <a:ext uri="{FF2B5EF4-FFF2-40B4-BE49-F238E27FC236}">
                <a16:creationId xmlns:a16="http://schemas.microsoft.com/office/drawing/2014/main" id="{5DC4880B-E641-8A7F-E2A5-EABD153606CA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2024063"/>
            <a:ext cx="11857038" cy="349250"/>
            <a:chOff x="133564" y="2383604"/>
            <a:chExt cx="11856362" cy="349322"/>
          </a:xfrm>
        </p:grpSpPr>
        <p:sp>
          <p:nvSpPr>
            <p:cNvPr id="7" name="Paralelogramo 6">
              <a:extLst>
                <a:ext uri="{FF2B5EF4-FFF2-40B4-BE49-F238E27FC236}">
                  <a16:creationId xmlns:a16="http://schemas.microsoft.com/office/drawing/2014/main" id="{56F46D9E-9C2D-1A43-8888-044DF871EF5B}"/>
                </a:ext>
              </a:extLst>
            </p:cNvPr>
            <p:cNvSpPr/>
            <p:nvPr/>
          </p:nvSpPr>
          <p:spPr>
            <a:xfrm>
              <a:off x="133564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9" name="Paralelogramo 8">
              <a:extLst>
                <a:ext uri="{FF2B5EF4-FFF2-40B4-BE49-F238E27FC236}">
                  <a16:creationId xmlns:a16="http://schemas.microsoft.com/office/drawing/2014/main" id="{760FDF85-6A7E-ED41-A695-389FB24CEB46}"/>
                </a:ext>
              </a:extLst>
            </p:cNvPr>
            <p:cNvSpPr/>
            <p:nvPr/>
          </p:nvSpPr>
          <p:spPr>
            <a:xfrm>
              <a:off x="708206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0" name="Paralelogramo 9">
              <a:extLst>
                <a:ext uri="{FF2B5EF4-FFF2-40B4-BE49-F238E27FC236}">
                  <a16:creationId xmlns:a16="http://schemas.microsoft.com/office/drawing/2014/main" id="{2EFD06AC-CE98-6E40-BE78-CC174C1580E3}"/>
                </a:ext>
              </a:extLst>
            </p:cNvPr>
            <p:cNvSpPr/>
            <p:nvPr/>
          </p:nvSpPr>
          <p:spPr>
            <a:xfrm>
              <a:off x="1284436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2" name="Paralelogramo 11">
              <a:extLst>
                <a:ext uri="{FF2B5EF4-FFF2-40B4-BE49-F238E27FC236}">
                  <a16:creationId xmlns:a16="http://schemas.microsoft.com/office/drawing/2014/main" id="{BD49762B-AE25-E146-BB9E-8DD450A71383}"/>
                </a:ext>
              </a:extLst>
            </p:cNvPr>
            <p:cNvSpPr/>
            <p:nvPr/>
          </p:nvSpPr>
          <p:spPr>
            <a:xfrm>
              <a:off x="1859079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3" name="Paralelogramo 12">
              <a:extLst>
                <a:ext uri="{FF2B5EF4-FFF2-40B4-BE49-F238E27FC236}">
                  <a16:creationId xmlns:a16="http://schemas.microsoft.com/office/drawing/2014/main" id="{06C07069-724F-554A-99E7-102C6BF1A9E5}"/>
                </a:ext>
              </a:extLst>
            </p:cNvPr>
            <p:cNvSpPr/>
            <p:nvPr/>
          </p:nvSpPr>
          <p:spPr>
            <a:xfrm>
              <a:off x="2435308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4" name="Paralelogramo 13">
              <a:extLst>
                <a:ext uri="{FF2B5EF4-FFF2-40B4-BE49-F238E27FC236}">
                  <a16:creationId xmlns:a16="http://schemas.microsoft.com/office/drawing/2014/main" id="{C2FFFD3A-E8C3-0942-9B5E-FFFB1A5E5F08}"/>
                </a:ext>
              </a:extLst>
            </p:cNvPr>
            <p:cNvSpPr/>
            <p:nvPr/>
          </p:nvSpPr>
          <p:spPr>
            <a:xfrm>
              <a:off x="3009950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2FC786AE-4CE5-B845-AE05-7554A0847D98}"/>
                </a:ext>
              </a:extLst>
            </p:cNvPr>
            <p:cNvSpPr/>
            <p:nvPr/>
          </p:nvSpPr>
          <p:spPr>
            <a:xfrm>
              <a:off x="3586180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6" name="Paralelogramo 15">
              <a:extLst>
                <a:ext uri="{FF2B5EF4-FFF2-40B4-BE49-F238E27FC236}">
                  <a16:creationId xmlns:a16="http://schemas.microsoft.com/office/drawing/2014/main" id="{0A40CEE6-477A-274E-B9AB-A937F43981D7}"/>
                </a:ext>
              </a:extLst>
            </p:cNvPr>
            <p:cNvSpPr/>
            <p:nvPr/>
          </p:nvSpPr>
          <p:spPr>
            <a:xfrm>
              <a:off x="4160822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7" name="Paralelogramo 16">
              <a:extLst>
                <a:ext uri="{FF2B5EF4-FFF2-40B4-BE49-F238E27FC236}">
                  <a16:creationId xmlns:a16="http://schemas.microsoft.com/office/drawing/2014/main" id="{6B4C58FA-180D-934E-9CB1-749539ECEA3C}"/>
                </a:ext>
              </a:extLst>
            </p:cNvPr>
            <p:cNvSpPr/>
            <p:nvPr/>
          </p:nvSpPr>
          <p:spPr>
            <a:xfrm>
              <a:off x="7542005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8" name="Paralelogramo 17">
              <a:extLst>
                <a:ext uri="{FF2B5EF4-FFF2-40B4-BE49-F238E27FC236}">
                  <a16:creationId xmlns:a16="http://schemas.microsoft.com/office/drawing/2014/main" id="{D1CCF648-2D08-5545-B694-0569A18C544C}"/>
                </a:ext>
              </a:extLst>
            </p:cNvPr>
            <p:cNvSpPr/>
            <p:nvPr/>
          </p:nvSpPr>
          <p:spPr>
            <a:xfrm>
              <a:off x="8116647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9" name="Paralelogramo 18">
              <a:extLst>
                <a:ext uri="{FF2B5EF4-FFF2-40B4-BE49-F238E27FC236}">
                  <a16:creationId xmlns:a16="http://schemas.microsoft.com/office/drawing/2014/main" id="{D7E09A2D-DCD8-3045-87EE-F3DCF8EAF516}"/>
                </a:ext>
              </a:extLst>
            </p:cNvPr>
            <p:cNvSpPr/>
            <p:nvPr/>
          </p:nvSpPr>
          <p:spPr>
            <a:xfrm>
              <a:off x="8691289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0" name="Paralelogramo 19">
              <a:extLst>
                <a:ext uri="{FF2B5EF4-FFF2-40B4-BE49-F238E27FC236}">
                  <a16:creationId xmlns:a16="http://schemas.microsoft.com/office/drawing/2014/main" id="{02CE0388-8321-8148-B46B-35C15E5B5F4B}"/>
                </a:ext>
              </a:extLst>
            </p:cNvPr>
            <p:cNvSpPr/>
            <p:nvPr/>
          </p:nvSpPr>
          <p:spPr>
            <a:xfrm>
              <a:off x="9267518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9EC0B694-D3EB-2A49-8B03-A2CEE89748D6}"/>
                </a:ext>
              </a:extLst>
            </p:cNvPr>
            <p:cNvSpPr/>
            <p:nvPr/>
          </p:nvSpPr>
          <p:spPr>
            <a:xfrm>
              <a:off x="9842160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2" name="Paralelogramo 21">
              <a:extLst>
                <a:ext uri="{FF2B5EF4-FFF2-40B4-BE49-F238E27FC236}">
                  <a16:creationId xmlns:a16="http://schemas.microsoft.com/office/drawing/2014/main" id="{43BCFA38-9DE4-2140-BD07-6476B705E3D1}"/>
                </a:ext>
              </a:extLst>
            </p:cNvPr>
            <p:cNvSpPr/>
            <p:nvPr/>
          </p:nvSpPr>
          <p:spPr>
            <a:xfrm>
              <a:off x="10418391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DEA16356-29C1-5D43-95BB-3BF3C0B75DDA}"/>
                </a:ext>
              </a:extLst>
            </p:cNvPr>
            <p:cNvSpPr/>
            <p:nvPr/>
          </p:nvSpPr>
          <p:spPr>
            <a:xfrm>
              <a:off x="10993033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4" name="Paralelogramo 23">
              <a:extLst>
                <a:ext uri="{FF2B5EF4-FFF2-40B4-BE49-F238E27FC236}">
                  <a16:creationId xmlns:a16="http://schemas.microsoft.com/office/drawing/2014/main" id="{F9E3F15F-71B2-BF41-965B-944376CAB09E}"/>
                </a:ext>
              </a:extLst>
            </p:cNvPr>
            <p:cNvSpPr/>
            <p:nvPr/>
          </p:nvSpPr>
          <p:spPr>
            <a:xfrm>
              <a:off x="11569262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</p:grpSp>
      <p:pic>
        <p:nvPicPr>
          <p:cNvPr id="50179" name="Imagen 25">
            <a:extLst>
              <a:ext uri="{FF2B5EF4-FFF2-40B4-BE49-F238E27FC236}">
                <a16:creationId xmlns:a16="http://schemas.microsoft.com/office/drawing/2014/main" id="{F814467B-C684-E419-734E-C1EE4C2F4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274638"/>
            <a:ext cx="180975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Imagen 28">
            <a:extLst>
              <a:ext uri="{FF2B5EF4-FFF2-40B4-BE49-F238E27FC236}">
                <a16:creationId xmlns:a16="http://schemas.microsoft.com/office/drawing/2014/main" id="{C9A62672-A14B-636A-D2E0-5215AD5A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4" y="390963"/>
            <a:ext cx="3475038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6630A917-00DC-C544-9F3C-0F55598DEC52}"/>
              </a:ext>
            </a:extLst>
          </p:cNvPr>
          <p:cNvSpPr txBox="1"/>
          <p:nvPr/>
        </p:nvSpPr>
        <p:spPr>
          <a:xfrm>
            <a:off x="1292225" y="5564188"/>
            <a:ext cx="9709150" cy="92392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latin typeface="Open Sans Extrabold"/>
                <a:ea typeface="Open Sans Extrabold"/>
                <a:cs typeface="Open Sans Extrabold"/>
              </a:rPr>
              <a:t>LEMUR</a:t>
            </a:r>
            <a:r>
              <a:rPr lang="es-ES" dirty="0">
                <a:latin typeface="Open Sans"/>
                <a:ea typeface="Open Sans"/>
                <a:cs typeface="Open Sans"/>
              </a:rPr>
              <a:t>.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University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of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Oviedo</a:t>
            </a:r>
            <a:b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dirty="0" err="1">
                <a:latin typeface="Cabin"/>
                <a:ea typeface="Open Sans"/>
                <a:cs typeface="Open Sans"/>
              </a:rPr>
              <a:t>Department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of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Electrical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Engineering</a:t>
            </a:r>
            <a:r>
              <a:rPr lang="es-ES" dirty="0">
                <a:latin typeface="Cabin"/>
                <a:ea typeface="Open Sans"/>
                <a:cs typeface="Open Sans"/>
              </a:rPr>
              <a:t> – </a:t>
            </a:r>
            <a:r>
              <a:rPr lang="es-ES" dirty="0" err="1">
                <a:latin typeface="Cabin"/>
                <a:ea typeface="Open Sans"/>
                <a:cs typeface="Open Sans"/>
              </a:rPr>
              <a:t>lemur@uniovi.es</a:t>
            </a:r>
            <a:r>
              <a:rPr lang="es-ES" dirty="0">
                <a:latin typeface="Cabin"/>
                <a:ea typeface="Open Sans"/>
                <a:cs typeface="Open Sans"/>
              </a:rPr>
              <a:t> </a:t>
            </a:r>
            <a:endParaRPr lang="es-E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38" name="Marcador de número de diapositiva 37">
            <a:extLst>
              <a:ext uri="{FF2B5EF4-FFF2-40B4-BE49-F238E27FC236}">
                <a16:creationId xmlns:a16="http://schemas.microsoft.com/office/drawing/2014/main" id="{1C9AE21D-258A-3942-8207-AEFDB194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E451CD6-3528-4897-B5EF-44F054C4B69D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7A88981A-91D2-0B2B-48CA-3A28CC754594}"/>
              </a:ext>
            </a:extLst>
          </p:cNvPr>
          <p:cNvSpPr txBox="1"/>
          <p:nvPr/>
        </p:nvSpPr>
        <p:spPr>
          <a:xfrm>
            <a:off x="711432" y="4516031"/>
            <a:ext cx="107647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kern="100" dirty="0" err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Apagón</a:t>
            </a:r>
            <a:r>
              <a:rPr lang="en-US" sz="3200" kern="1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 - April 28, 2025</a:t>
            </a:r>
            <a:endParaRPr lang="en-US" sz="3200" kern="100" dirty="0">
              <a:solidFill>
                <a:schemeClr val="tx2"/>
              </a:solidFill>
              <a:effectLst/>
              <a:latin typeface="Calibri"/>
              <a:ea typeface="Calibri"/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81CB0C-13F4-E16E-EF14-D8AA42F5F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338" y="1712365"/>
            <a:ext cx="298132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9573E-7D7A-5FCF-3A5B-D671563F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graph showing a red line&#10;&#10;AI-generated content may be incorrect.">
            <a:extLst>
              <a:ext uri="{FF2B5EF4-FFF2-40B4-BE49-F238E27FC236}">
                <a16:creationId xmlns:a16="http://schemas.microsoft.com/office/drawing/2014/main" id="{3D472971-74C3-BCF5-B41D-9B2278C5CB8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3DF0E-07FE-36AA-78E9-FB2BD043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10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A1BB6A-3EB3-51E7-F724-3D1BCA85CB51}"/>
              </a:ext>
            </a:extLst>
          </p:cNvPr>
          <p:cNvSpPr txBox="1"/>
          <p:nvPr/>
        </p:nvSpPr>
        <p:spPr>
          <a:xfrm>
            <a:off x="1928618" y="3123653"/>
            <a:ext cx="3718447" cy="1354217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ES_Malaga PMU data* did not violate any of the entso-e RoCoF disconnection limits: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1.25 Hz/s for 500ms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1.5 Hz/s for 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2 Hz/s for 2s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6CBFC385-2BF1-C2C4-6425-B8F6E4E0B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5132D9B-2BF5-89E3-3061-3D26EA8B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5650704-1C8B-A9C8-03AB-0FB7643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 err="1"/>
              <a:t>Rocof</a:t>
            </a:r>
            <a:r>
              <a:rPr lang="en-US" dirty="0"/>
              <a:t> stayed within limits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DE31A1-6F0A-C632-77FF-6866952BF68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256477" y="3539152"/>
            <a:ext cx="499623" cy="58823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782EFF-5B85-BEB6-101A-E552468ABC61}"/>
              </a:ext>
            </a:extLst>
          </p:cNvPr>
          <p:cNvSpPr txBox="1"/>
          <p:nvPr/>
        </p:nvSpPr>
        <p:spPr>
          <a:xfrm>
            <a:off x="7756100" y="3277542"/>
            <a:ext cx="1709000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Instantaneous RoCoF = 0.8 Hz/s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04612C-CED3-0A53-97EA-22145C10B133}"/>
              </a:ext>
            </a:extLst>
          </p:cNvPr>
          <p:cNvSpPr txBox="1"/>
          <p:nvPr/>
        </p:nvSpPr>
        <p:spPr>
          <a:xfrm>
            <a:off x="7638874" y="4583161"/>
            <a:ext cx="1943451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*Physical RoCoF probably lower, but limited by the PMU recording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94482A-739B-D2AA-F89E-72C0208AE0AD}"/>
              </a:ext>
            </a:extLst>
          </p:cNvPr>
          <p:cNvCxnSpPr>
            <a:cxnSpLocks/>
          </p:cNvCxnSpPr>
          <p:nvPr/>
        </p:nvCxnSpPr>
        <p:spPr>
          <a:xfrm>
            <a:off x="7256477" y="4256974"/>
            <a:ext cx="382397" cy="986145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3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927F9-89C0-C8E8-ED5B-2E13528DC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63600EFA-35C3-AA46-8392-98060F5FCDB5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097A25-6CC8-D992-0075-03CCB712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11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9C6F3B-96C4-FDFC-EA8D-9A858CF86328}"/>
              </a:ext>
            </a:extLst>
          </p:cNvPr>
          <p:cNvSpPr txBox="1"/>
          <p:nvPr/>
        </p:nvSpPr>
        <p:spPr>
          <a:xfrm>
            <a:off x="2252664" y="2787650"/>
            <a:ext cx="8778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Generation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and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Market</a:t>
            </a: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1388E2-CCA9-21AB-A122-739DDD06480B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34716495-150E-0607-47D9-194626784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 dirty="0" err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 dirty="0">
                <a:latin typeface="Cabin Regular" pitchFamily="2" charset="0"/>
              </a:rPr>
              <a:t> 3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0564D23D-6821-B13F-94E9-9C740E03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FC327FA-164F-F960-D24A-24D02A240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20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D6C7A-CEF5-7A26-995A-6A67A7E71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1FE60-4E4F-9700-93CC-37A7D0FF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12</a:t>
            </a:fld>
            <a:endParaRPr lang="es-ES" altLang="es-ES"/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AEA17F75-4296-A2FA-361D-50CA33FB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C205C306-E2A0-B86F-12F7-1BCFFB69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F45967D-A2B5-2A18-92BC-F112520E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Generation MIX on April 28, 2025</a:t>
            </a:r>
          </a:p>
        </p:txBody>
      </p: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200B65C-BB4A-2CF3-7D33-63DE59CA7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857" y="965698"/>
            <a:ext cx="10781303" cy="5390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FC6908-1A78-6B42-F66E-4A609B89A1CF}"/>
              </a:ext>
            </a:extLst>
          </p:cNvPr>
          <p:cNvSpPr txBox="1"/>
          <p:nvPr/>
        </p:nvSpPr>
        <p:spPr>
          <a:xfrm>
            <a:off x="9821612" y="2289596"/>
            <a:ext cx="1943451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Quite a lot of solar at 23:45…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C6FD2B-C681-91ED-93B0-3FD8904E0A38}"/>
              </a:ext>
            </a:extLst>
          </p:cNvPr>
          <p:cNvCxnSpPr>
            <a:cxnSpLocks/>
          </p:cNvCxnSpPr>
          <p:nvPr/>
        </p:nvCxnSpPr>
        <p:spPr>
          <a:xfrm>
            <a:off x="11129080" y="2935927"/>
            <a:ext cx="382397" cy="986145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3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4A26A-767D-B4F6-BA4F-8247EB0B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A713562-8C4F-7D46-DB7C-068D855814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41495-8436-17A4-33DB-5C8FCB1B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13</a:t>
            </a:fld>
            <a:endParaRPr lang="es-ES" altLang="es-ES"/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09D03E3A-F1C1-4096-EFC6-931C0A2D5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169753F-F463-E0A7-AA4C-999CFC9AE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F7A254E-12C3-EB63-262D-7D15824B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Generation MIX on April 28, 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74DFE-D487-6232-82F2-6FC697808FE9}"/>
              </a:ext>
            </a:extLst>
          </p:cNvPr>
          <p:cNvSpPr txBox="1"/>
          <p:nvPr/>
        </p:nvSpPr>
        <p:spPr>
          <a:xfrm>
            <a:off x="5375449" y="1659929"/>
            <a:ext cx="2854152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Steep drop in Spanish grid inertia as solar comes only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90C1C7-6305-213D-AB4C-6556165B0870}"/>
              </a:ext>
            </a:extLst>
          </p:cNvPr>
          <p:cNvCxnSpPr>
            <a:cxnSpLocks/>
          </p:cNvCxnSpPr>
          <p:nvPr/>
        </p:nvCxnSpPr>
        <p:spPr>
          <a:xfrm>
            <a:off x="5144052" y="2004749"/>
            <a:ext cx="610796" cy="1795979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12EEA3-AA34-4313-B8A1-60AE7DD9E9CA}"/>
              </a:ext>
            </a:extLst>
          </p:cNvPr>
          <p:cNvCxnSpPr>
            <a:cxnSpLocks/>
          </p:cNvCxnSpPr>
          <p:nvPr/>
        </p:nvCxnSpPr>
        <p:spPr>
          <a:xfrm>
            <a:off x="6283354" y="4118994"/>
            <a:ext cx="704451" cy="0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C1CB80-EF44-4E40-C4C5-914A1CD48A9C}"/>
              </a:ext>
            </a:extLst>
          </p:cNvPr>
          <p:cNvSpPr txBox="1"/>
          <p:nvPr/>
        </p:nvSpPr>
        <p:spPr>
          <a:xfrm>
            <a:off x="6987805" y="3934328"/>
            <a:ext cx="1451296" cy="36933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~1.3 seconds</a:t>
            </a:r>
          </a:p>
        </p:txBody>
      </p:sp>
    </p:spTree>
    <p:extLst>
      <p:ext uri="{BB962C8B-B14F-4D97-AF65-F5344CB8AC3E}">
        <p14:creationId xmlns:p14="http://schemas.microsoft.com/office/powerpoint/2010/main" val="50399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61950-AC74-A022-A579-FC48C23ED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graph with red line&#10;&#10;AI-generated content may be incorrect.">
            <a:extLst>
              <a:ext uri="{FF2B5EF4-FFF2-40B4-BE49-F238E27FC236}">
                <a16:creationId xmlns:a16="http://schemas.microsoft.com/office/drawing/2014/main" id="{ABFBA1B2-EFCD-16E9-C3B8-F022F09A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41830-4C9C-A346-42BF-B605543F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14</a:t>
            </a:fld>
            <a:endParaRPr lang="es-ES" altLang="es-ES"/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3A4D26DC-0B45-9012-DF44-26EF1DC9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BBB38EF-0429-9184-F8CF-9137F4349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FA2F926-A2A2-8E9E-9AAC-B41A8510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Exports to France were below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4B21F-D171-6088-2FB8-CC54A3760011}"/>
              </a:ext>
            </a:extLst>
          </p:cNvPr>
          <p:cNvSpPr txBox="1"/>
          <p:nvPr/>
        </p:nvSpPr>
        <p:spPr>
          <a:xfrm>
            <a:off x="4345497" y="1595190"/>
            <a:ext cx="5557707" cy="36933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~6am, exports to France fall below the seasonal average.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7E605A-A4DF-CE2C-E0C2-4DD95C5F9836}"/>
              </a:ext>
            </a:extLst>
          </p:cNvPr>
          <p:cNvCxnSpPr>
            <a:cxnSpLocks/>
          </p:cNvCxnSpPr>
          <p:nvPr/>
        </p:nvCxnSpPr>
        <p:spPr>
          <a:xfrm flipH="1">
            <a:off x="3741490" y="1964522"/>
            <a:ext cx="604007" cy="535397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2BEA48-AF6E-DBE8-4A46-D898F4E5C62E}"/>
              </a:ext>
            </a:extLst>
          </p:cNvPr>
          <p:cNvCxnSpPr>
            <a:cxnSpLocks/>
          </p:cNvCxnSpPr>
          <p:nvPr/>
        </p:nvCxnSpPr>
        <p:spPr>
          <a:xfrm>
            <a:off x="4404220" y="1964522"/>
            <a:ext cx="365621" cy="1055515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18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EF2D4-BDDA-4675-9E5D-EAA76C4CD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7E7A16FC-5441-26D6-EEC7-EBC87FBC560F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D21DFF-47F3-4651-0614-3E6F383F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15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7C085E-995A-6D6D-AEFC-AE153E0B3A91}"/>
              </a:ext>
            </a:extLst>
          </p:cNvPr>
          <p:cNvSpPr txBox="1"/>
          <p:nvPr/>
        </p:nvSpPr>
        <p:spPr>
          <a:xfrm>
            <a:off x="2252663" y="2787650"/>
            <a:ext cx="7596187" cy="923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LEMUR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08858A-EDB6-BBF6-EFB8-92CE683D63B6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89A4D5E0-3A45-A7C8-6E5F-66CA40D0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1DB6920-B177-CFB4-6C48-6A91DA64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87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A025465-2551-B84E-8F52-B4CA8926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75DE5F0-2340-4BBD-AC13-1753A5E8EB02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16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55299" name="CuadroTexto 3">
            <a:extLst>
              <a:ext uri="{FF2B5EF4-FFF2-40B4-BE49-F238E27FC236}">
                <a16:creationId xmlns:a16="http://schemas.microsoft.com/office/drawing/2014/main" id="{23C61BA9-3E65-597F-B208-F01767E46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2425700"/>
            <a:ext cx="5464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dirty="0">
                <a:latin typeface="Cabin" pitchFamily="2" charset="0"/>
              </a:rPr>
              <a:t>LEMUR </a:t>
            </a:r>
            <a:r>
              <a:rPr lang="es-ES" altLang="es-ES" dirty="0" err="1">
                <a:latin typeface="Cabin" pitchFamily="2" charset="0"/>
              </a:rPr>
              <a:t>is</a:t>
            </a:r>
            <a:r>
              <a:rPr lang="es-ES" altLang="es-ES" dirty="0">
                <a:latin typeface="Cabin" pitchFamily="2" charset="0"/>
              </a:rPr>
              <a:t> a </a:t>
            </a:r>
            <a:r>
              <a:rPr lang="es-ES" altLang="es-ES" b="1" dirty="0" err="1">
                <a:latin typeface="Cabin" pitchFamily="2" charset="0"/>
              </a:rPr>
              <a:t>multidisciplinary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b="1" dirty="0" err="1">
                <a:latin typeface="Cabin" pitchFamily="2" charset="0"/>
              </a:rPr>
              <a:t>research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b="1" dirty="0" err="1">
                <a:latin typeface="Cabin" pitchFamily="2" charset="0"/>
              </a:rPr>
              <a:t>team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with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researchers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belonging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to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different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knowledge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areas</a:t>
            </a:r>
            <a:r>
              <a:rPr lang="es-ES" altLang="es-ES" dirty="0">
                <a:latin typeface="Cabin" pitchFamily="2" charset="0"/>
              </a:rPr>
              <a:t>: </a:t>
            </a:r>
            <a:r>
              <a:rPr lang="es-ES" altLang="es-ES" dirty="0" err="1">
                <a:latin typeface="Cabin" pitchFamily="2" charset="0"/>
              </a:rPr>
              <a:t>Electrical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Engineering</a:t>
            </a:r>
            <a:r>
              <a:rPr lang="es-ES" altLang="es-ES" dirty="0">
                <a:latin typeface="Cabin" pitchFamily="2" charset="0"/>
              </a:rPr>
              <a:t>, </a:t>
            </a:r>
            <a:r>
              <a:rPr lang="es-ES" altLang="es-ES" dirty="0" err="1">
                <a:latin typeface="Cabin" pitchFamily="2" charset="0"/>
              </a:rPr>
              <a:t>Power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Electronics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Automation</a:t>
            </a:r>
            <a:r>
              <a:rPr lang="es-ES" altLang="es-ES" dirty="0">
                <a:latin typeface="Cabin" pitchFamily="2" charset="0"/>
              </a:rPr>
              <a:t> and Control </a:t>
            </a:r>
            <a:r>
              <a:rPr lang="es-ES" altLang="es-ES" dirty="0" err="1">
                <a:latin typeface="Cabin" pitchFamily="2" charset="0"/>
              </a:rPr>
              <a:t>Engineering</a:t>
            </a:r>
            <a:r>
              <a:rPr lang="es-ES" altLang="es-ES" dirty="0">
                <a:latin typeface="Cabin" pitchFamily="2" charset="0"/>
              </a:rPr>
              <a:t>. </a:t>
            </a:r>
            <a:r>
              <a:rPr lang="es-ES" altLang="es-ES" dirty="0" err="1">
                <a:latin typeface="Cabin" pitchFamily="2" charset="0"/>
              </a:rPr>
              <a:t>The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strength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is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based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on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looking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for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synergies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knowledge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integration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among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team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members</a:t>
            </a:r>
            <a:r>
              <a:rPr lang="es-ES" altLang="es-ES" dirty="0">
                <a:latin typeface="Cabin" pitchFamily="2" charset="0"/>
              </a:rPr>
              <a:t> in </a:t>
            </a:r>
            <a:r>
              <a:rPr lang="es-ES" altLang="es-ES" dirty="0" err="1">
                <a:latin typeface="Cabin" pitchFamily="2" charset="0"/>
              </a:rPr>
              <a:t>order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to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apply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for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bigger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complex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research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projects</a:t>
            </a:r>
            <a:r>
              <a:rPr lang="es-ES" altLang="es-ES" dirty="0">
                <a:latin typeface="Cabin" pitchFamily="2" charset="0"/>
              </a:rPr>
              <a:t>. </a:t>
            </a:r>
          </a:p>
          <a:p>
            <a:pPr eaLnBrk="1" hangingPunct="1"/>
            <a:endParaRPr lang="es-ES" altLang="es-ES" dirty="0">
              <a:latin typeface="Cabin Regular" pitchFamily="2" charset="0"/>
            </a:endParaRPr>
          </a:p>
        </p:txBody>
      </p:sp>
      <p:pic>
        <p:nvPicPr>
          <p:cNvPr id="55300" name="Imagen 5">
            <a:extLst>
              <a:ext uri="{FF2B5EF4-FFF2-40B4-BE49-F238E27FC236}">
                <a16:creationId xmlns:a16="http://schemas.microsoft.com/office/drawing/2014/main" id="{DEE96624-C6AF-920E-7E96-4DCF27BD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1906588"/>
            <a:ext cx="3927475" cy="35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0087DE-DFA1-A147-A165-C01AB7733A25}"/>
              </a:ext>
            </a:extLst>
          </p:cNvPr>
          <p:cNvSpPr txBox="1"/>
          <p:nvPr/>
        </p:nvSpPr>
        <p:spPr>
          <a:xfrm>
            <a:off x="747713" y="1725613"/>
            <a:ext cx="51069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GOAL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9A58D0-D777-0840-AA05-092804E1D903}"/>
              </a:ext>
            </a:extLst>
          </p:cNvPr>
          <p:cNvSpPr/>
          <p:nvPr/>
        </p:nvSpPr>
        <p:spPr>
          <a:xfrm flipV="1">
            <a:off x="2995613" y="2001838"/>
            <a:ext cx="2859087" cy="44450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5F85D3-A922-E99B-E22B-0180FB40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B289AB2-508B-26FD-FAA0-936FFE95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0F7993-F312-F046-A97F-903138B4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23E174A-FA13-43B4-A63C-BE86EAA1FA76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17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434217-CA6C-3449-B5AA-ABFE7FEE4F43}"/>
              </a:ext>
            </a:extLst>
          </p:cNvPr>
          <p:cNvSpPr txBox="1"/>
          <p:nvPr/>
        </p:nvSpPr>
        <p:spPr>
          <a:xfrm>
            <a:off x="747713" y="2425700"/>
            <a:ext cx="10606087" cy="332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>
                <a:latin typeface="Cabin" pitchFamily="2" charset="77"/>
              </a:rPr>
              <a:t>To </a:t>
            </a:r>
            <a:r>
              <a:rPr lang="es-ES" sz="1600" err="1">
                <a:latin typeface="Cabin" pitchFamily="2" charset="77"/>
              </a:rPr>
              <a:t>integrate</a:t>
            </a:r>
            <a:r>
              <a:rPr lang="es-ES" sz="1600">
                <a:latin typeface="Cabin" pitchFamily="2" charset="77"/>
              </a:rPr>
              <a:t> in a </a:t>
            </a:r>
            <a:r>
              <a:rPr lang="es-ES" sz="1600" err="1">
                <a:latin typeface="Cabin" pitchFamily="2" charset="77"/>
              </a:rPr>
              <a:t>laboratory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environment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testing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small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scale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distributed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their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integration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.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study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analysis</a:t>
            </a:r>
            <a:r>
              <a:rPr lang="es-ES" sz="1600">
                <a:latin typeface="Cabin" pitchFamily="2" charset="77"/>
              </a:rPr>
              <a:t>, a </a:t>
            </a:r>
            <a:r>
              <a:rPr lang="es-ES" sz="1600" err="1">
                <a:latin typeface="Cabin" pitchFamily="2" charset="77"/>
              </a:rPr>
              <a:t>four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level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approach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proposed</a:t>
            </a:r>
            <a:r>
              <a:rPr lang="es-ES" sz="1600">
                <a:latin typeface="Cabin" pitchFamily="2" charset="77"/>
              </a:rPr>
              <a:t>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600">
              <a:latin typeface="Cabin" pitchFamily="2" charset="77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converters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injection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under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efficiency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reliability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constraints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storage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compensation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transient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demands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including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pulsating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renewable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contingencies</a:t>
            </a:r>
            <a:r>
              <a:rPr lang="es-ES" sz="1600">
                <a:latin typeface="Cabin" pitchFamily="2" charset="77"/>
              </a:rPr>
              <a:t> and virtual </a:t>
            </a:r>
            <a:r>
              <a:rPr lang="es-ES" sz="1600" err="1">
                <a:latin typeface="Cabin" pitchFamily="2" charset="77"/>
              </a:rPr>
              <a:t>zero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demanding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buildings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coordinated</a:t>
            </a:r>
            <a:r>
              <a:rPr lang="es-ES" sz="1600">
                <a:latin typeface="Cabin" pitchFamily="2" charset="77"/>
              </a:rPr>
              <a:t> control </a:t>
            </a:r>
            <a:r>
              <a:rPr lang="es-ES" sz="1600" err="1">
                <a:latin typeface="Cabin" pitchFamily="2" charset="77"/>
              </a:rPr>
              <a:t>strategies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small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scale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generators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installed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in </a:t>
            </a:r>
            <a:r>
              <a:rPr lang="es-ES" sz="1600" err="1">
                <a:latin typeface="Cabin" pitchFamily="2" charset="77"/>
              </a:rPr>
              <a:t>order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</a:t>
            </a:r>
            <a:r>
              <a:rPr lang="es-ES" sz="1600">
                <a:latin typeface="Cabin" pitchFamily="2" charset="77"/>
              </a:rPr>
              <a:t> to </a:t>
            </a:r>
            <a:r>
              <a:rPr lang="es-ES" sz="1600" err="1">
                <a:latin typeface="Cabin" pitchFamily="2" charset="77"/>
              </a:rPr>
              <a:t>behave</a:t>
            </a:r>
            <a:r>
              <a:rPr lang="es-ES" sz="1600">
                <a:latin typeface="Cabin" pitchFamily="2" charset="77"/>
              </a:rPr>
              <a:t> as a virtual </a:t>
            </a:r>
            <a:r>
              <a:rPr lang="es-ES" sz="1600" err="1">
                <a:latin typeface="Cabin" pitchFamily="2" charset="77"/>
              </a:rPr>
              <a:t>integrated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plant</a:t>
            </a:r>
            <a:r>
              <a:rPr lang="es-ES" sz="1600">
                <a:latin typeface="Cabin" pitchFamily="2" charset="77"/>
              </a:rPr>
              <a:t>. </a:t>
            </a: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new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flow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algorithms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considering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unbalanced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conditions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weak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grids</a:t>
            </a:r>
            <a:r>
              <a:rPr lang="es-ES" sz="1600">
                <a:latin typeface="Cabin" pitchFamily="2" charset="77"/>
              </a:rPr>
              <a:t> (single </a:t>
            </a:r>
            <a:r>
              <a:rPr lang="es-ES" sz="1600" err="1">
                <a:latin typeface="Cabin" pitchFamily="2" charset="77"/>
              </a:rPr>
              <a:t>phase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loads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).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Study</a:t>
            </a:r>
            <a:r>
              <a:rPr lang="es-ES" sz="1600">
                <a:latin typeface="Cabin" pitchFamily="2" charset="77"/>
              </a:rPr>
              <a:t> of new </a:t>
            </a:r>
            <a:r>
              <a:rPr lang="es-ES" sz="1600" err="1">
                <a:latin typeface="Cabin" pitchFamily="2" charset="77"/>
              </a:rPr>
              <a:t>economic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infrastructure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models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relying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distributed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which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allow</a:t>
            </a:r>
            <a:r>
              <a:rPr lang="es-ES" sz="1600">
                <a:latin typeface="Cabin" pitchFamily="2" charset="77"/>
              </a:rPr>
              <a:t> to </a:t>
            </a:r>
            <a:r>
              <a:rPr lang="es-ES" sz="1600" err="1">
                <a:latin typeface="Cabin" pitchFamily="2" charset="77"/>
              </a:rPr>
              <a:t>maximize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benefits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considering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existing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future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regulations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20C799-E239-A148-ADF3-3681DDC4490E}"/>
              </a:ext>
            </a:extLst>
          </p:cNvPr>
          <p:cNvSpPr txBox="1"/>
          <p:nvPr/>
        </p:nvSpPr>
        <p:spPr>
          <a:xfrm>
            <a:off x="747713" y="1725613"/>
            <a:ext cx="51069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VISION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D37A48B-ED06-684C-B584-66BF4D12E5C0}"/>
              </a:ext>
            </a:extLst>
          </p:cNvPr>
          <p:cNvSpPr/>
          <p:nvPr/>
        </p:nvSpPr>
        <p:spPr>
          <a:xfrm flipV="1">
            <a:off x="3295650" y="2008188"/>
            <a:ext cx="7808913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11" name="Imagen 5">
            <a:extLst>
              <a:ext uri="{FF2B5EF4-FFF2-40B4-BE49-F238E27FC236}">
                <a16:creationId xmlns:a16="http://schemas.microsoft.com/office/drawing/2014/main" id="{0691187F-7426-2E50-268E-DAD0E153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64C7E90-E453-BCEB-4D85-7A78E5BB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61E976B-3C33-384A-A0AE-D160C204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BBE97E3-8C9F-42E3-9D89-BE392B084C6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18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A2567D-D3EE-1448-8A0B-D571F1852224}"/>
              </a:ext>
            </a:extLst>
          </p:cNvPr>
          <p:cNvSpPr txBox="1"/>
          <p:nvPr/>
        </p:nvSpPr>
        <p:spPr>
          <a:xfrm>
            <a:off x="-1419225" y="1725613"/>
            <a:ext cx="510698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RESEARCH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LINES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C154507-AA8A-3D4E-97B4-EB586EF1D88C}"/>
              </a:ext>
            </a:extLst>
          </p:cNvPr>
          <p:cNvSpPr/>
          <p:nvPr/>
        </p:nvSpPr>
        <p:spPr>
          <a:xfrm rot="5400000" flipV="1">
            <a:off x="1538288" y="3044825"/>
            <a:ext cx="4343400" cy="44450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7349" name="CuadroTexto 5">
            <a:extLst>
              <a:ext uri="{FF2B5EF4-FFF2-40B4-BE49-F238E27FC236}">
                <a16:creationId xmlns:a16="http://schemas.microsoft.com/office/drawing/2014/main" id="{BABAA58F-D4B8-C419-41D7-33C20E8F8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895350"/>
            <a:ext cx="5980112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ANALYSIS AND DESIGN OF POWER CONVERTER TOPOLOGIES FOR ENERGY STORAGE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Design of power electronics converters with an emphasis of multiport topologies for energy storage applications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DYNAMIC ANALYSIS AND CONTROL OF POWER CONVERTERS FOR DISTRIBUTED RESOURCES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High dynamic performance of power converters and microgrids by advanced control systems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POWER FLOW ANALYSIS FOR HYBRID DC/AC GRIDS WITH HIGH PENETRATION OF DISTRIBUTED RESOURCES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Impact of the integration of distributed resources in the electrical grid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ENERGY DEMAND ANALYSIS AND VISUALIZATION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Analytic tools and visualization strategies for energy planning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APPLICATIONS</a:t>
            </a:r>
            <a:r>
              <a:rPr lang="es-ES" altLang="es-ES" sz="1400">
                <a:latin typeface="Cabin" pitchFamily="2" charset="0"/>
              </a:rPr>
              <a:t>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Industrial applications and knowledge transfer </a:t>
            </a:r>
          </a:p>
          <a:p>
            <a:pPr eaLnBrk="1" hangingPunct="1"/>
            <a:endParaRPr lang="en-GB" alt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8A2B4F-64EB-6C41-BC10-98F2FA13B8DD}"/>
              </a:ext>
            </a:extLst>
          </p:cNvPr>
          <p:cNvSpPr/>
          <p:nvPr/>
        </p:nvSpPr>
        <p:spPr>
          <a:xfrm>
            <a:off x="3959225" y="1563688"/>
            <a:ext cx="292100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36DAC0A-0D63-CC42-90E6-6F35343574CE}"/>
              </a:ext>
            </a:extLst>
          </p:cNvPr>
          <p:cNvSpPr/>
          <p:nvPr/>
        </p:nvSpPr>
        <p:spPr>
          <a:xfrm>
            <a:off x="3959225" y="2670175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C72E53-7808-8C46-95F3-685737430258}"/>
              </a:ext>
            </a:extLst>
          </p:cNvPr>
          <p:cNvSpPr/>
          <p:nvPr/>
        </p:nvSpPr>
        <p:spPr>
          <a:xfrm>
            <a:off x="3959225" y="3803650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D52192D-C3AE-5E4D-8C94-6C23A53A6728}"/>
              </a:ext>
            </a:extLst>
          </p:cNvPr>
          <p:cNvSpPr/>
          <p:nvPr/>
        </p:nvSpPr>
        <p:spPr>
          <a:xfrm>
            <a:off x="3959225" y="4479925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A1510A5-8CF1-F64C-AF37-D88839FBCCC9}"/>
              </a:ext>
            </a:extLst>
          </p:cNvPr>
          <p:cNvSpPr/>
          <p:nvPr/>
        </p:nvSpPr>
        <p:spPr>
          <a:xfrm>
            <a:off x="3959225" y="5129213"/>
            <a:ext cx="292100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9" name="Imagen 5">
            <a:extLst>
              <a:ext uri="{FF2B5EF4-FFF2-40B4-BE49-F238E27FC236}">
                <a16:creationId xmlns:a16="http://schemas.microsoft.com/office/drawing/2014/main" id="{A24A3DB0-D8FE-BBB1-F420-60C2E13C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7165E5E-DFAF-3BAD-84CE-3F016C9F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537922D-F825-4D47-9E94-D11A99E83262}"/>
              </a:ext>
            </a:extLst>
          </p:cNvPr>
          <p:cNvSpPr txBox="1"/>
          <p:nvPr/>
        </p:nvSpPr>
        <p:spPr>
          <a:xfrm>
            <a:off x="6573838" y="3227388"/>
            <a:ext cx="4876800" cy="147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THANK YOU!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i="1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Please</a:t>
            </a:r>
            <a:r>
              <a:rPr lang="es-ES" sz="3600" b="1" i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 be in </a:t>
            </a:r>
            <a:r>
              <a:rPr lang="es-ES" sz="3600" b="1" i="1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touch</a:t>
            </a:r>
            <a:r>
              <a:rPr lang="es-ES" sz="3600" b="1" i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!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47AB1D-F527-5647-A666-16E90F06B9BC}"/>
              </a:ext>
            </a:extLst>
          </p:cNvPr>
          <p:cNvSpPr/>
          <p:nvPr/>
        </p:nvSpPr>
        <p:spPr>
          <a:xfrm flipV="1">
            <a:off x="9559925" y="4579938"/>
            <a:ext cx="1751013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110595" name="Imagen 6">
            <a:extLst>
              <a:ext uri="{FF2B5EF4-FFF2-40B4-BE49-F238E27FC236}">
                <a16:creationId xmlns:a16="http://schemas.microsoft.com/office/drawing/2014/main" id="{415F2041-1FEE-9D64-AC58-D1B77608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1995488"/>
            <a:ext cx="122078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860FD6-9DB1-88DC-2DE7-9E852476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EE8C-9BC8-4092-9420-3642836EC31C}" type="slidenum">
              <a:rPr lang="es-ES" altLang="es-ES" smtClean="0"/>
              <a:pPr/>
              <a:t>19</a:t>
            </a:fld>
            <a:endParaRPr lang="es-ES" alt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7CD27447-938C-1D4F-A13E-A918049DBB33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81A538-4502-C849-B5EB-B2587772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2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8F31B9-0A67-1345-A83E-1E4677B7B375}"/>
              </a:ext>
            </a:extLst>
          </p:cNvPr>
          <p:cNvSpPr txBox="1"/>
          <p:nvPr/>
        </p:nvSpPr>
        <p:spPr>
          <a:xfrm>
            <a:off x="2252663" y="2787650"/>
            <a:ext cx="993933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Overview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of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April 28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AD965B-A7F3-D647-9ED4-6B326F5F609D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661414BE-8727-3677-7614-7CDE9CB8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>
                <a:latin typeface="Cabin Regular" pitchFamily="2" charset="0"/>
              </a:rPr>
              <a:t> 1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8D393AD2-965A-F706-94A3-89CB8C5E1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015ED87-37B4-C416-8137-4D15C18F7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graph of a graph showing the country's country's current&#10;&#10;AI-generated content may be incorrect.">
            <a:extLst>
              <a:ext uri="{FF2B5EF4-FFF2-40B4-BE49-F238E27FC236}">
                <a16:creationId xmlns:a16="http://schemas.microsoft.com/office/drawing/2014/main" id="{4B26FCFF-2F91-B177-1FD8-B0A71D45CC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78" y="1056112"/>
            <a:ext cx="10686182" cy="5343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8ED90-082D-2D16-C3BB-703914DC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978" y="201050"/>
            <a:ext cx="10006822" cy="85915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European grid Frequencies just before the Blackout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A090A-7D87-0DCF-51D2-98031312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57721-D0F0-A63B-8B54-D0FF11E9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3</a:t>
            </a:fld>
            <a:endParaRPr lang="es-ES" alt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75D32-881E-16D4-3856-949FD4F499E3}"/>
              </a:ext>
            </a:extLst>
          </p:cNvPr>
          <p:cNvSpPr/>
          <p:nvPr/>
        </p:nvSpPr>
        <p:spPr>
          <a:xfrm>
            <a:off x="4039933" y="2593526"/>
            <a:ext cx="1008404" cy="982766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D9E94E-1603-A107-1DBA-553F1D9DA9A9}"/>
              </a:ext>
            </a:extLst>
          </p:cNvPr>
          <p:cNvCxnSpPr>
            <a:cxnSpLocks/>
          </p:cNvCxnSpPr>
          <p:nvPr/>
        </p:nvCxnSpPr>
        <p:spPr>
          <a:xfrm flipH="1" flipV="1">
            <a:off x="4544135" y="3570191"/>
            <a:ext cx="73352" cy="63655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CCDE17-C000-3A09-5D50-68E63516595E}"/>
              </a:ext>
            </a:extLst>
          </p:cNvPr>
          <p:cNvSpPr txBox="1"/>
          <p:nvPr/>
        </p:nvSpPr>
        <p:spPr>
          <a:xfrm>
            <a:off x="3446713" y="4190390"/>
            <a:ext cx="226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Bigger Oscillations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1B93CB-DBCD-B744-3A99-9CE5A61A5718}"/>
              </a:ext>
            </a:extLst>
          </p:cNvPr>
          <p:cNvCxnSpPr>
            <a:cxnSpLocks/>
          </p:cNvCxnSpPr>
          <p:nvPr/>
        </p:nvCxnSpPr>
        <p:spPr>
          <a:xfrm flipH="1">
            <a:off x="2879575" y="2343453"/>
            <a:ext cx="73353" cy="351560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094BBB-416F-52A1-CE08-35C306ADEC9F}"/>
              </a:ext>
            </a:extLst>
          </p:cNvPr>
          <p:cNvSpPr txBox="1"/>
          <p:nvPr/>
        </p:nvSpPr>
        <p:spPr>
          <a:xfrm>
            <a:off x="2064165" y="1981577"/>
            <a:ext cx="17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Early Oscillations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9A718-D669-1BC8-F2AE-5A7EF130AD3A}"/>
              </a:ext>
            </a:extLst>
          </p:cNvPr>
          <p:cNvSpPr/>
          <p:nvPr/>
        </p:nvSpPr>
        <p:spPr>
          <a:xfrm>
            <a:off x="2248257" y="2720696"/>
            <a:ext cx="1409343" cy="518069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CE148-C2CB-ED3E-0715-07DFB045476B}"/>
              </a:ext>
            </a:extLst>
          </p:cNvPr>
          <p:cNvSpPr/>
          <p:nvPr/>
        </p:nvSpPr>
        <p:spPr>
          <a:xfrm>
            <a:off x="7093507" y="2862207"/>
            <a:ext cx="458628" cy="508101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523F0-1091-7EFF-3CB2-3B539179950E}"/>
              </a:ext>
            </a:extLst>
          </p:cNvPr>
          <p:cNvSpPr txBox="1"/>
          <p:nvPr/>
        </p:nvSpPr>
        <p:spPr>
          <a:xfrm>
            <a:off x="6434058" y="2210499"/>
            <a:ext cx="177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DFD </a:t>
            </a:r>
          </a:p>
          <a:p>
            <a:pPr algn="ctr"/>
            <a:r>
              <a:rPr lang="en-US" dirty="0"/>
              <a:t>(Market Interval)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0C87DF-4C32-0014-4D05-7AE0E9A2F621}"/>
              </a:ext>
            </a:extLst>
          </p:cNvPr>
          <p:cNvSpPr txBox="1"/>
          <p:nvPr/>
        </p:nvSpPr>
        <p:spPr>
          <a:xfrm>
            <a:off x="2916251" y="5282488"/>
            <a:ext cx="194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C28"/>
                </a:solidFill>
              </a:rPr>
              <a:t>Suspicious Events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Normal Events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C0F52D-3DE5-C1DE-645E-C72AC4186B32}"/>
              </a:ext>
            </a:extLst>
          </p:cNvPr>
          <p:cNvSpPr/>
          <p:nvPr/>
        </p:nvSpPr>
        <p:spPr>
          <a:xfrm>
            <a:off x="8133715" y="2937617"/>
            <a:ext cx="241419" cy="982766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9A4AFB-3E07-3D02-5A62-BFA3880ACA46}"/>
              </a:ext>
            </a:extLst>
          </p:cNvPr>
          <p:cNvCxnSpPr>
            <a:cxnSpLocks/>
          </p:cNvCxnSpPr>
          <p:nvPr/>
        </p:nvCxnSpPr>
        <p:spPr>
          <a:xfrm flipV="1">
            <a:off x="7393118" y="3578658"/>
            <a:ext cx="646226" cy="774849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D0BC99-B775-91CB-1FD6-C5640AD2B579}"/>
              </a:ext>
            </a:extLst>
          </p:cNvPr>
          <p:cNvSpPr txBox="1"/>
          <p:nvPr/>
        </p:nvSpPr>
        <p:spPr>
          <a:xfrm>
            <a:off x="6350389" y="4385432"/>
            <a:ext cx="177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Iberian Separation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256C71-DB1F-62A3-EC01-008ED6C5F6A1}"/>
              </a:ext>
            </a:extLst>
          </p:cNvPr>
          <p:cNvCxnSpPr>
            <a:cxnSpLocks/>
          </p:cNvCxnSpPr>
          <p:nvPr/>
        </p:nvCxnSpPr>
        <p:spPr>
          <a:xfrm flipV="1">
            <a:off x="10394120" y="3477556"/>
            <a:ext cx="58904" cy="1124947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FB527C-88B3-21CA-6B61-5305AE05CF31}"/>
              </a:ext>
            </a:extLst>
          </p:cNvPr>
          <p:cNvSpPr txBox="1"/>
          <p:nvPr/>
        </p:nvSpPr>
        <p:spPr>
          <a:xfrm>
            <a:off x="9503208" y="4654615"/>
            <a:ext cx="17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Europe Recovers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585CD-3946-A308-3909-6FA0D5244F69}"/>
              </a:ext>
            </a:extLst>
          </p:cNvPr>
          <p:cNvSpPr/>
          <p:nvPr/>
        </p:nvSpPr>
        <p:spPr>
          <a:xfrm rot="4861384">
            <a:off x="10140334" y="1653218"/>
            <a:ext cx="503274" cy="3158868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1BD187-FCCD-146B-A9A9-436230D72A3F}"/>
              </a:ext>
            </a:extLst>
          </p:cNvPr>
          <p:cNvSpPr/>
          <p:nvPr/>
        </p:nvSpPr>
        <p:spPr>
          <a:xfrm>
            <a:off x="2599396" y="2774222"/>
            <a:ext cx="201816" cy="411018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n 5">
            <a:extLst>
              <a:ext uri="{FF2B5EF4-FFF2-40B4-BE49-F238E27FC236}">
                <a16:creationId xmlns:a16="http://schemas.microsoft.com/office/drawing/2014/main" id="{65F34267-38E8-6723-CC71-1260D70D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F30DDC16-BC56-80D8-6167-5A6E6640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6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59F5-58CD-9953-EC69-74817340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7761-F540-3E70-D100-94B0C69F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01" y="365125"/>
            <a:ext cx="9169637" cy="593751"/>
          </a:xfrm>
        </p:spPr>
        <p:txBody>
          <a:bodyPr/>
          <a:lstStyle/>
          <a:p>
            <a:r>
              <a:rPr lang="en-US" dirty="0"/>
              <a:t>Early Oscillations hint at Instability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A8A55-E452-575E-D07A-3D85BCE0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4</a:t>
            </a:fld>
            <a:endParaRPr lang="es-ES" altLang="es-ES"/>
          </a:p>
        </p:txBody>
      </p:sp>
      <p:pic>
        <p:nvPicPr>
          <p:cNvPr id="81" name="Picture 80" descr="A graph with blue and red lines&#10;&#10;AI-generated content may be incorrect.">
            <a:extLst>
              <a:ext uri="{FF2B5EF4-FFF2-40B4-BE49-F238E27FC236}">
                <a16:creationId xmlns:a16="http://schemas.microsoft.com/office/drawing/2014/main" id="{2886B850-A281-0144-CF05-149BE8225A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01" y="1043298"/>
            <a:ext cx="10293409" cy="514670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A4A9910C-BB02-648F-1425-7318719AAA62}"/>
              </a:ext>
            </a:extLst>
          </p:cNvPr>
          <p:cNvSpPr/>
          <p:nvPr/>
        </p:nvSpPr>
        <p:spPr>
          <a:xfrm>
            <a:off x="2333002" y="3717420"/>
            <a:ext cx="2743200" cy="786213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5D8A04-0D83-0FCA-213C-95AF297FBC5A}"/>
              </a:ext>
            </a:extLst>
          </p:cNvPr>
          <p:cNvSpPr/>
          <p:nvPr/>
        </p:nvSpPr>
        <p:spPr>
          <a:xfrm>
            <a:off x="8219630" y="3616650"/>
            <a:ext cx="3134170" cy="1057900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FB0F2D-6059-5991-8B3D-4D18EE33420E}"/>
              </a:ext>
            </a:extLst>
          </p:cNvPr>
          <p:cNvSpPr txBox="1"/>
          <p:nvPr/>
        </p:nvSpPr>
        <p:spPr>
          <a:xfrm>
            <a:off x="2333002" y="2664750"/>
            <a:ext cx="4637465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at least 12:13pm* we see notable frequency oscillations in the Iberian grid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EBA837-557A-47CC-14C7-BF4CB3120CE9}"/>
              </a:ext>
            </a:extLst>
          </p:cNvPr>
          <p:cNvSpPr txBox="1"/>
          <p:nvPr/>
        </p:nvSpPr>
        <p:spPr>
          <a:xfrm>
            <a:off x="8610600" y="2825915"/>
            <a:ext cx="3421799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Oscillation amplitudes increasing just minutes later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69DCAD-4135-314E-954A-E9250867434D}"/>
              </a:ext>
            </a:extLst>
          </p:cNvPr>
          <p:cNvSpPr txBox="1"/>
          <p:nvPr/>
        </p:nvSpPr>
        <p:spPr>
          <a:xfrm>
            <a:off x="94004" y="2228671"/>
            <a:ext cx="1281869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 LEMUR currently only has frequency data from 12:12:51pm – 13:12:50pm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213181-1566-3535-8A6C-224E89D79149}"/>
              </a:ext>
            </a:extLst>
          </p:cNvPr>
          <p:cNvSpPr txBox="1"/>
          <p:nvPr/>
        </p:nvSpPr>
        <p:spPr>
          <a:xfrm>
            <a:off x="5324029" y="4701799"/>
            <a:ext cx="2136450" cy="646331"/>
          </a:xfrm>
          <a:prstGeom prst="rect">
            <a:avLst/>
          </a:prstGeom>
          <a:solidFill>
            <a:srgbClr val="E9E9E9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Minor disturbance in Croatia was properly damped and faded in &lt;5 sec. We’ll ignore it.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D259DE3-2D30-2F38-0D26-C9D298418310}"/>
              </a:ext>
            </a:extLst>
          </p:cNvPr>
          <p:cNvSpPr/>
          <p:nvPr/>
        </p:nvSpPr>
        <p:spPr>
          <a:xfrm>
            <a:off x="5324029" y="3369865"/>
            <a:ext cx="213645" cy="1247512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Imagen 5">
            <a:extLst>
              <a:ext uri="{FF2B5EF4-FFF2-40B4-BE49-F238E27FC236}">
                <a16:creationId xmlns:a16="http://schemas.microsoft.com/office/drawing/2014/main" id="{5E85F078-DBBA-3B01-7B9B-9113ACE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834FE796-7EC2-B4B1-3DD5-728D8BE9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33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B9726-843B-FFCD-614F-676A88AB7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04841A9E-7EC8-B439-D1B6-FA687306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962478"/>
            <a:ext cx="10787743" cy="53938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A3C7D-5197-26AB-A5AB-CAAA513D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5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ED7B70-C8E1-7FB4-8911-8A4F92852C08}"/>
              </a:ext>
            </a:extLst>
          </p:cNvPr>
          <p:cNvSpPr txBox="1"/>
          <p:nvPr/>
        </p:nvSpPr>
        <p:spPr>
          <a:xfrm>
            <a:off x="2187723" y="2120341"/>
            <a:ext cx="3298677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Undamped frequencies oscillations rapidly worsen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688E3E-0B38-712C-5ECE-8AB54109BA92}"/>
              </a:ext>
            </a:extLst>
          </p:cNvPr>
          <p:cNvSpPr txBox="1"/>
          <p:nvPr/>
        </p:nvSpPr>
        <p:spPr>
          <a:xfrm>
            <a:off x="8379863" y="1790766"/>
            <a:ext cx="3421799" cy="36933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180° phase shift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B3033D43-3F07-E651-269E-547E92D11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13D1294-EAD2-4DFF-A4DD-93B81FD56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B76237-8F58-D357-14DF-98631EA1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Oscillations Worsen Rapidly</a:t>
            </a:r>
          </a:p>
        </p:txBody>
      </p:sp>
    </p:spTree>
    <p:extLst>
      <p:ext uri="{BB962C8B-B14F-4D97-AF65-F5344CB8AC3E}">
        <p14:creationId xmlns:p14="http://schemas.microsoft.com/office/powerpoint/2010/main" val="23069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434D1-9057-5795-4643-43D47A79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showing the number of countries/regions&#10;&#10;AI-generated content may be incorrect.">
            <a:extLst>
              <a:ext uri="{FF2B5EF4-FFF2-40B4-BE49-F238E27FC236}">
                <a16:creationId xmlns:a16="http://schemas.microsoft.com/office/drawing/2014/main" id="{03494773-604D-5B71-391F-34011340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40" y="1061718"/>
            <a:ext cx="10436160" cy="52180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FABD4-4099-B9F6-2B95-02B92B4E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6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16CBEE-92BA-3F55-3BB6-BDCC2F7476BA}"/>
              </a:ext>
            </a:extLst>
          </p:cNvPr>
          <p:cNvSpPr txBox="1"/>
          <p:nvPr/>
        </p:nvSpPr>
        <p:spPr>
          <a:xfrm>
            <a:off x="2459001" y="1735404"/>
            <a:ext cx="5334764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15-minute electricity market means many generators change their power setpoints at 12:30pm.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B26E6C-9E00-B5BD-BC06-7FFD51540EC1}"/>
              </a:ext>
            </a:extLst>
          </p:cNvPr>
          <p:cNvSpPr txBox="1"/>
          <p:nvPr/>
        </p:nvSpPr>
        <p:spPr>
          <a:xfrm>
            <a:off x="8456856" y="1746763"/>
            <a:ext cx="2896944" cy="181588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resulting change in steady-state frequency is called a “Deterministic Frequency Deviation”. These are an undesirable but expected and manageable aspect of large electricity markets.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EF2A639B-0E90-B4A0-8333-12CE69399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634234E-07C0-2CC8-0110-AE75DC447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FB30389-3DC2-AB8A-0312-06CFB41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Oscillations Worsen Rapidly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F980C-FA36-D4FC-01AE-D62370239220}"/>
              </a:ext>
            </a:extLst>
          </p:cNvPr>
          <p:cNvSpPr/>
          <p:nvPr/>
        </p:nvSpPr>
        <p:spPr>
          <a:xfrm>
            <a:off x="5289847" y="2489672"/>
            <a:ext cx="3090016" cy="2518163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882C5-0C84-450D-9023-4EEA4037388E}"/>
              </a:ext>
            </a:extLst>
          </p:cNvPr>
          <p:cNvSpPr txBox="1"/>
          <p:nvPr/>
        </p:nvSpPr>
        <p:spPr>
          <a:xfrm>
            <a:off x="9067088" y="4838558"/>
            <a:ext cx="2896944" cy="338554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Iberia still wobbly…</a:t>
            </a:r>
          </a:p>
        </p:txBody>
      </p:sp>
    </p:spTree>
    <p:extLst>
      <p:ext uri="{BB962C8B-B14F-4D97-AF65-F5344CB8AC3E}">
        <p14:creationId xmlns:p14="http://schemas.microsoft.com/office/powerpoint/2010/main" val="109904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58E6A-6EB8-EC3A-032C-9C8F36B31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value of the country&#10;&#10;AI-generated content may be incorrect.">
            <a:extLst>
              <a:ext uri="{FF2B5EF4-FFF2-40B4-BE49-F238E27FC236}">
                <a16:creationId xmlns:a16="http://schemas.microsoft.com/office/drawing/2014/main" id="{402D022D-A14D-E430-9CC0-3CA9E38A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964293"/>
            <a:ext cx="10712175" cy="53560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F096-5414-7542-3121-938E1CCC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7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86A8F4-F51C-0AD3-EA95-C306BA47F35A}"/>
              </a:ext>
            </a:extLst>
          </p:cNvPr>
          <p:cNvSpPr txBox="1"/>
          <p:nvPr/>
        </p:nvSpPr>
        <p:spPr>
          <a:xfrm>
            <a:off x="158840" y="1061718"/>
            <a:ext cx="4217323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Significant frequency drop @ </a:t>
            </a:r>
            <a:r>
              <a:rPr lang="en-US" dirty="0">
                <a:solidFill>
                  <a:srgbClr val="C00000"/>
                </a:solidFill>
              </a:rPr>
              <a:t>12:32:57.3</a:t>
            </a:r>
            <a:r>
              <a:rPr lang="en-US" dirty="0"/>
              <a:t> is probably </a:t>
            </a:r>
            <a:r>
              <a:rPr lang="en-US" i="1" dirty="0"/>
              <a:t>not</a:t>
            </a:r>
            <a:r>
              <a:rPr lang="en-US" dirty="0"/>
              <a:t> the “15GW in 5 seconds”.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But what is it? 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F0A1412F-4203-5B9D-609C-E50E0A3DF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694BD742-5293-528E-6CCF-0341E168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612956F-C111-F1B3-0730-263FF2AB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Iberia Separates from Europe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C6041-8B33-032B-67E2-F1B4087A9B82}"/>
              </a:ext>
            </a:extLst>
          </p:cNvPr>
          <p:cNvSpPr txBox="1"/>
          <p:nvPr/>
        </p:nvSpPr>
        <p:spPr>
          <a:xfrm>
            <a:off x="5516351" y="2315910"/>
            <a:ext cx="2896944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Oscillations persist but Iberia stays connected until…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97BB-F6B8-30DF-3716-2D2DF114F155}"/>
              </a:ext>
            </a:extLst>
          </p:cNvPr>
          <p:cNvSpPr/>
          <p:nvPr/>
        </p:nvSpPr>
        <p:spPr>
          <a:xfrm>
            <a:off x="4341264" y="2315910"/>
            <a:ext cx="521294" cy="957129"/>
          </a:xfrm>
          <a:prstGeom prst="rect">
            <a:avLst/>
          </a:prstGeom>
          <a:noFill/>
          <a:ln w="3810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3B50ED-7E02-C894-B84C-D704BBED7EE1}"/>
              </a:ext>
            </a:extLst>
          </p:cNvPr>
          <p:cNvSpPr txBox="1"/>
          <p:nvPr/>
        </p:nvSpPr>
        <p:spPr>
          <a:xfrm>
            <a:off x="4208177" y="3584962"/>
            <a:ext cx="4217323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Fast, irreversible frequency drop starts at </a:t>
            </a:r>
            <a:r>
              <a:rPr lang="en-US" dirty="0">
                <a:solidFill>
                  <a:srgbClr val="C00000"/>
                </a:solidFill>
              </a:rPr>
              <a:t>12:33:16.5</a:t>
            </a:r>
            <a:r>
              <a:rPr lang="en-US" dirty="0"/>
              <a:t>. Likely some large source tripped and started the cascade of “15GW in 5 seconds”.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04D21F-9274-D75B-07DA-341AAADDD422}"/>
              </a:ext>
            </a:extLst>
          </p:cNvPr>
          <p:cNvSpPr txBox="1"/>
          <p:nvPr/>
        </p:nvSpPr>
        <p:spPr>
          <a:xfrm>
            <a:off x="5399786" y="5140710"/>
            <a:ext cx="2872543" cy="584775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Frequency Containment Reserve saturates within 3 seconds.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E9E3F7-936A-D86C-BEA4-D0FA2D360EED}"/>
              </a:ext>
            </a:extLst>
          </p:cNvPr>
          <p:cNvCxnSpPr>
            <a:cxnSpLocks/>
          </p:cNvCxnSpPr>
          <p:nvPr/>
        </p:nvCxnSpPr>
        <p:spPr>
          <a:xfrm flipV="1">
            <a:off x="6392254" y="3288399"/>
            <a:ext cx="2218346" cy="296563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6FAE6FEE-525D-6780-E48E-797343F4CD6E}"/>
              </a:ext>
            </a:extLst>
          </p:cNvPr>
          <p:cNvSpPr/>
          <p:nvPr/>
        </p:nvSpPr>
        <p:spPr>
          <a:xfrm>
            <a:off x="4486542" y="1632247"/>
            <a:ext cx="405082" cy="589660"/>
          </a:xfrm>
          <a:custGeom>
            <a:avLst/>
            <a:gdLst>
              <a:gd name="connsiteX0" fmla="*/ 0 w 405082"/>
              <a:gd name="connsiteY0" fmla="*/ 0 h 589660"/>
              <a:gd name="connsiteX1" fmla="*/ 401652 w 405082"/>
              <a:gd name="connsiteY1" fmla="*/ 136732 h 589660"/>
              <a:gd name="connsiteX2" fmla="*/ 188008 w 405082"/>
              <a:gd name="connsiteY2" fmla="*/ 589660 h 5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082" h="589660">
                <a:moveTo>
                  <a:pt x="0" y="0"/>
                </a:moveTo>
                <a:cubicBezTo>
                  <a:pt x="185158" y="19227"/>
                  <a:pt x="370317" y="38455"/>
                  <a:pt x="401652" y="136732"/>
                </a:cubicBezTo>
                <a:cubicBezTo>
                  <a:pt x="432987" y="235009"/>
                  <a:pt x="240707" y="521294"/>
                  <a:pt x="188008" y="589660"/>
                </a:cubicBezTo>
              </a:path>
            </a:pathLst>
          </a:custGeom>
          <a:noFill/>
          <a:ln w="38100">
            <a:solidFill>
              <a:srgbClr val="FFCC2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2559E7-A5EF-3BD6-235E-B51E1ADE3B7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272329" y="5104741"/>
            <a:ext cx="803305" cy="328357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1BDF87-A508-E8CF-9CB8-9B256D19DCBD}"/>
              </a:ext>
            </a:extLst>
          </p:cNvPr>
          <p:cNvSpPr/>
          <p:nvPr/>
        </p:nvSpPr>
        <p:spPr>
          <a:xfrm>
            <a:off x="9272187" y="2685208"/>
            <a:ext cx="1598062" cy="2177349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A3148-C743-B04F-812B-A67043B81947}"/>
              </a:ext>
            </a:extLst>
          </p:cNvPr>
          <p:cNvSpPr txBox="1"/>
          <p:nvPr/>
        </p:nvSpPr>
        <p:spPr>
          <a:xfrm>
            <a:off x="9272187" y="2102764"/>
            <a:ext cx="2170552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Rest of Europe actives FCR and stabilizes</a:t>
            </a:r>
          </a:p>
        </p:txBody>
      </p:sp>
    </p:spTree>
    <p:extLst>
      <p:ext uri="{BB962C8B-B14F-4D97-AF65-F5344CB8AC3E}">
        <p14:creationId xmlns:p14="http://schemas.microsoft.com/office/powerpoint/2010/main" val="287462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527B7-B1D5-0298-CCB2-AF3DBB00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F6545BFE-BB10-8421-40F3-000D4C50A5F6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B32B6B-286D-B587-85B4-1FC507B9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8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D53BAC-3FFA-7F26-0128-B8726748F888}"/>
              </a:ext>
            </a:extLst>
          </p:cNvPr>
          <p:cNvSpPr txBox="1"/>
          <p:nvPr/>
        </p:nvSpPr>
        <p:spPr>
          <a:xfrm>
            <a:off x="2252664" y="2787650"/>
            <a:ext cx="8778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Rate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of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Change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of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Frequency</a:t>
            </a: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8594E2-CA84-BB04-DF14-402D08E95ED9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8C66E389-97E8-D9A6-F827-56CF5DF95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 dirty="0" err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 dirty="0">
                <a:latin typeface="Cabin Regular" pitchFamily="2" charset="0"/>
              </a:rPr>
              <a:t> 2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D017E832-6263-1272-99F7-8E9D1EEC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3620B47-66DF-0D8A-C4ED-DE956A06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81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8C67E-1B58-9CE1-5EA2-AEFFA1946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blue and red lines&#10;&#10;AI-generated content may be incorrect.">
            <a:extLst>
              <a:ext uri="{FF2B5EF4-FFF2-40B4-BE49-F238E27FC236}">
                <a16:creationId xmlns:a16="http://schemas.microsoft.com/office/drawing/2014/main" id="{A0F6F066-E2C9-6571-D188-D83E88AFC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AA40D-D4BE-11CB-E902-CC0B8BC4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9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C0C50A-38C2-98D9-D8FC-41749C1392F9}"/>
              </a:ext>
            </a:extLst>
          </p:cNvPr>
          <p:cNvSpPr txBox="1"/>
          <p:nvPr/>
        </p:nvSpPr>
        <p:spPr>
          <a:xfrm>
            <a:off x="3453802" y="4429274"/>
            <a:ext cx="3718447" cy="1354217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ES_Malaga PMU data* did not violate any of the entso-e RoCoF disconnection limits: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1.25 Hz/s for 500ms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1.5 Hz/s for 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2 Hz/s for 2s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B798418D-3BD0-DFC6-F9AE-BAE7DA19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01DFCE4-5305-5D5F-A2D6-2883084EF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41A9D05-B7FF-2391-7133-53A4670F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 err="1"/>
              <a:t>Rocof</a:t>
            </a:r>
            <a:r>
              <a:rPr lang="en-US" dirty="0"/>
              <a:t> Overview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D9FF4E-1CDF-AC2A-8540-CAFA5BC8D28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54179" y="2167117"/>
            <a:ext cx="499623" cy="58823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9C2587-653F-5896-159A-9BBAB603CDCB}"/>
              </a:ext>
            </a:extLst>
          </p:cNvPr>
          <p:cNvSpPr txBox="1"/>
          <p:nvPr/>
        </p:nvSpPr>
        <p:spPr>
          <a:xfrm>
            <a:off x="3453802" y="1905507"/>
            <a:ext cx="1709000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Instantaneous RoCoF = +0.71 Hz/s</a:t>
            </a:r>
          </a:p>
        </p:txBody>
      </p:sp>
    </p:spTree>
    <p:extLst>
      <p:ext uri="{BB962C8B-B14F-4D97-AF65-F5344CB8AC3E}">
        <p14:creationId xmlns:p14="http://schemas.microsoft.com/office/powerpoint/2010/main" val="1288687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kerlan_Lemur" id="{8D517BEA-D79C-FB42-9E37-31EAC92D46F8}" vid="{E7E306BE-2CEC-8B4E-A1B8-4D3C7ABF9E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B546F8B429F441AB517FD40C7758B9" ma:contentTypeVersion="9" ma:contentTypeDescription="Crear nuevo documento." ma:contentTypeScope="" ma:versionID="befdb5c2a76d165b7963a9516cf1ff49">
  <xsd:schema xmlns:xsd="http://www.w3.org/2001/XMLSchema" xmlns:xs="http://www.w3.org/2001/XMLSchema" xmlns:p="http://schemas.microsoft.com/office/2006/metadata/properties" xmlns:ns2="2711c295-d9dc-4290-94d2-434158111b76" targetNamespace="http://schemas.microsoft.com/office/2006/metadata/properties" ma:root="true" ma:fieldsID="ca2b8862da53eb6a9ce780760509eba3" ns2:_="">
    <xsd:import namespace="2711c295-d9dc-4290-94d2-434158111b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1c295-d9dc-4290-94d2-434158111b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6D57E5-64C1-4DFF-BAE4-F891A5313303}">
  <ds:schemaRefs>
    <ds:schemaRef ds:uri="2711c295-d9dc-4290-94d2-434158111b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347A6E-B2D6-4CDD-A77A-DC57154271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2792</TotalTime>
  <Words>771</Words>
  <Application>Microsoft Macintosh PowerPoint</Application>
  <PresentationFormat>Widescreen</PresentationFormat>
  <Paragraphs>107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Cabin</vt:lpstr>
      <vt:lpstr>Cabin Regular</vt:lpstr>
      <vt:lpstr>Calibri</vt:lpstr>
      <vt:lpstr>Open Sans</vt:lpstr>
      <vt:lpstr>Open Sans Extrabold</vt:lpstr>
      <vt:lpstr>Wingdings</vt:lpstr>
      <vt:lpstr>Tema de Office</vt:lpstr>
      <vt:lpstr>PowerPoint Presentation</vt:lpstr>
      <vt:lpstr>PowerPoint Presentation</vt:lpstr>
      <vt:lpstr>Overview of European grid Frequencies just before the Blackout</vt:lpstr>
      <vt:lpstr>Early Oscillations hint at Instability</vt:lpstr>
      <vt:lpstr>Oscillations Worsen Rapidly</vt:lpstr>
      <vt:lpstr>Oscillations Worsen Rapidly</vt:lpstr>
      <vt:lpstr>Iberia Separates from Europe</vt:lpstr>
      <vt:lpstr>PowerPoint Presentation</vt:lpstr>
      <vt:lpstr>Rocof Overview</vt:lpstr>
      <vt:lpstr>Rocof stayed within limits</vt:lpstr>
      <vt:lpstr>PowerPoint Presentation</vt:lpstr>
      <vt:lpstr>Generation MIX on April 28, 2025</vt:lpstr>
      <vt:lpstr>Generation MIX on April 28, 2025</vt:lpstr>
      <vt:lpstr>Exports to France were below average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Canal Pesquera</dc:creator>
  <cp:lastModifiedBy>Bryan M</cp:lastModifiedBy>
  <cp:revision>35</cp:revision>
  <cp:lastPrinted>2020-06-11T17:59:51Z</cp:lastPrinted>
  <dcterms:created xsi:type="dcterms:W3CDTF">2020-05-07T12:55:32Z</dcterms:created>
  <dcterms:modified xsi:type="dcterms:W3CDTF">2025-05-03T21:23:45Z</dcterms:modified>
</cp:coreProperties>
</file>