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3"/>
  </p:sldMasterIdLst>
  <p:notesMasterIdLst>
    <p:notesMasterId r:id="rId27"/>
  </p:notesMasterIdLst>
  <p:sldIdLst>
    <p:sldId id="256" r:id="rId4"/>
    <p:sldId id="259" r:id="rId5"/>
    <p:sldId id="341" r:id="rId6"/>
    <p:sldId id="342" r:id="rId7"/>
    <p:sldId id="328" r:id="rId8"/>
    <p:sldId id="329" r:id="rId9"/>
    <p:sldId id="330" r:id="rId10"/>
    <p:sldId id="331" r:id="rId11"/>
    <p:sldId id="332" r:id="rId12"/>
    <p:sldId id="333" r:id="rId13"/>
    <p:sldId id="335" r:id="rId14"/>
    <p:sldId id="336" r:id="rId15"/>
    <p:sldId id="337" r:id="rId16"/>
    <p:sldId id="338" r:id="rId17"/>
    <p:sldId id="339" r:id="rId18"/>
    <p:sldId id="340" r:id="rId19"/>
    <p:sldId id="344" r:id="rId20"/>
    <p:sldId id="343" r:id="rId21"/>
    <p:sldId id="334" r:id="rId22"/>
    <p:sldId id="260" r:id="rId23"/>
    <p:sldId id="261" r:id="rId24"/>
    <p:sldId id="311" r:id="rId25"/>
    <p:sldId id="310" r:id="rId26"/>
  </p:sldIdLst>
  <p:sldSz cx="12192000" cy="6858000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9E9"/>
    <a:srgbClr val="FFCC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47CB474-711E-4AEA-BF04-9685AF4AF275}" v="282" dt="2024-05-27T15:48:09.505"/>
    <p1510:client id="{DB8B91D8-83D6-BA5E-537F-2D547F642525}" v="68" dt="2024-05-27T15:20:28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43"/>
    <p:restoredTop sz="94694"/>
  </p:normalViewPr>
  <p:slideViewPr>
    <p:cSldViewPr snapToGrid="0">
      <p:cViewPr varScale="1">
        <p:scale>
          <a:sx n="152" d="100"/>
          <a:sy n="152" d="100"/>
        </p:scale>
        <p:origin x="46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BA5D8AD-900F-D197-12C8-E4B60E890EE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Cabin Regular" pitchFamily="2" charset="77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A519E03-C335-6993-B935-6F5FB88112A8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latin typeface="Cabin Regular" pitchFamily="2" charset="77"/>
              </a:defRPr>
            </a:lvl1pPr>
          </a:lstStyle>
          <a:p>
            <a:pPr>
              <a:defRPr/>
            </a:pPr>
            <a:fld id="{26FF5496-C653-4F5C-8C3B-D0A136E01C4D}" type="datetimeFigureOut">
              <a:rPr lang="es-ES"/>
              <a:pPr>
                <a:defRPr/>
              </a:pPr>
              <a:t>2/5/25</a:t>
            </a:fld>
            <a:endParaRPr lang="es-ES"/>
          </a:p>
        </p:txBody>
      </p:sp>
      <p:sp>
        <p:nvSpPr>
          <p:cNvPr id="4" name="Marcador de imagen de diapositiva 3">
            <a:extLst>
              <a:ext uri="{FF2B5EF4-FFF2-40B4-BE49-F238E27FC236}">
                <a16:creationId xmlns:a16="http://schemas.microsoft.com/office/drawing/2014/main" id="{05AABC21-BB58-02DE-A3D0-D780752AA0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Marcador de notas 4">
            <a:extLst>
              <a:ext uri="{FF2B5EF4-FFF2-40B4-BE49-F238E27FC236}">
                <a16:creationId xmlns:a16="http://schemas.microsoft.com/office/drawing/2014/main" id="{801595BF-66F8-658E-0FBC-60A4C6B5C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42FF23B-D46C-3045-BD3E-F97B0030A7D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latin typeface="Cabin Regular" pitchFamily="2" charset="77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8EF75CA-6AEA-F76A-8E23-15022A9711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bin Regular" pitchFamily="2" charset="0"/>
              </a:defRPr>
            </a:lvl1pPr>
          </a:lstStyle>
          <a:p>
            <a:fld id="{6CFC04C1-04CD-4A82-95B9-D86864B7192A}" type="slidenum">
              <a:rPr lang="es-ES" altLang="es-ES"/>
              <a:pPr/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bin Regular" pitchFamily="2" charset="77"/>
        <a:ea typeface="+mn-ea"/>
        <a:cs typeface="+mn-cs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Marcador de imagen de diapositiva 1">
            <a:extLst>
              <a:ext uri="{FF2B5EF4-FFF2-40B4-BE49-F238E27FC236}">
                <a16:creationId xmlns:a16="http://schemas.microsoft.com/office/drawing/2014/main" id="{43ECC536-6D7D-F8D7-7555-374B4E2125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02" name="Marcador de notas 2">
            <a:extLst>
              <a:ext uri="{FF2B5EF4-FFF2-40B4-BE49-F238E27FC236}">
                <a16:creationId xmlns:a16="http://schemas.microsoft.com/office/drawing/2014/main" id="{0D30D29B-DC12-790D-F056-EAB0091195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s-ES" altLang="es-ES">
              <a:latin typeface="Cabin Regular" pitchFamily="2" charset="0"/>
            </a:endParaRPr>
          </a:p>
        </p:txBody>
      </p:sp>
      <p:sp>
        <p:nvSpPr>
          <p:cNvPr id="51203" name="Marcador de número de diapositiva 3">
            <a:extLst>
              <a:ext uri="{FF2B5EF4-FFF2-40B4-BE49-F238E27FC236}">
                <a16:creationId xmlns:a16="http://schemas.microsoft.com/office/drawing/2014/main" id="{7C5DBEF3-513A-FCE3-E627-BB9B4CFCB9F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D68447E3-4684-4C46-B953-B396AAB1B1D8}" type="slidenum">
              <a:rPr lang="es-ES" altLang="es-ES">
                <a:latin typeface="Cabin Regular" pitchFamily="2" charset="0"/>
              </a:rPr>
              <a:pPr/>
              <a:t>1</a:t>
            </a:fld>
            <a:endParaRPr lang="es-ES" altLang="es-ES">
              <a:latin typeface="Cabin Regular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Marcador de imagen de diapositiva 1">
            <a:extLst>
              <a:ext uri="{FF2B5EF4-FFF2-40B4-BE49-F238E27FC236}">
                <a16:creationId xmlns:a16="http://schemas.microsoft.com/office/drawing/2014/main" id="{7EFDDCBA-CBA0-5C54-3092-7A94A17C63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0" name="Marcador de notas 2">
            <a:extLst>
              <a:ext uri="{FF2B5EF4-FFF2-40B4-BE49-F238E27FC236}">
                <a16:creationId xmlns:a16="http://schemas.microsoft.com/office/drawing/2014/main" id="{C2213D4E-7BCA-D447-4109-DA7878A97B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altLang="es-ES">
              <a:latin typeface="Cabin Regular" pitchFamily="2" charset="0"/>
            </a:endParaRPr>
          </a:p>
        </p:txBody>
      </p:sp>
      <p:sp>
        <p:nvSpPr>
          <p:cNvPr id="58371" name="Marcador de número de diapositiva 3">
            <a:extLst>
              <a:ext uri="{FF2B5EF4-FFF2-40B4-BE49-F238E27FC236}">
                <a16:creationId xmlns:a16="http://schemas.microsoft.com/office/drawing/2014/main" id="{F233679E-6250-271C-4E7E-AAEED88F07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21E47D7E-BBE1-4DFA-AF7E-CFD9BC6BD159}" type="slidenum">
              <a:rPr lang="es-ES" altLang="es-ES">
                <a:latin typeface="Cabin Regular" pitchFamily="2" charset="0"/>
              </a:rPr>
              <a:pPr/>
              <a:t>22</a:t>
            </a:fld>
            <a:endParaRPr lang="es-ES" altLang="es-ES">
              <a:latin typeface="Cabin Regular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28FD5-81A3-3B4B-9EE3-955C51D4B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DC80B2D-5C78-584C-8000-7E3A5C2D1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28F368-1C95-B706-8D3C-19F789307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C4E9E0-B3F9-4104-BB39-F8E96513EFFE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E1F553-2997-FF51-C6E5-983C06194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9299B9F-0F2C-1987-61A8-A63DAC597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1E8A5F1-A569-4BCF-B344-5DBBFBE7658F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33037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80427-219A-8047-BFB3-7832C477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DD23888-1CCA-F74A-B710-1CD70CBC1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8B0AB5-4C95-A9CF-93BC-0CA07FB1E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DF384E-2141-45FA-86B8-4035FECD32BB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823C3B-0208-2093-C378-B5EF75D5F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C39CDB-861A-E158-B1AB-16A66A51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757C7D6-2141-4D62-877D-3E2CE92B2683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093451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DF2380C-E6CB-6644-B995-2C0E83F957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019E8F4-7520-1E46-ADED-3A4F71AC6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C2D4F69-07A0-AB91-ECDE-39A969A7F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4F67A-A11F-44C2-A1E8-90455DDFC625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3B7A33-9F25-5FFB-5C17-939342FC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8E88CF-9AA3-105D-8958-A28E5330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EC34C1-886F-4D38-938C-93DBF1477AAC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08947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25D70D-50E5-0943-AB0E-C03E7F15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B4F90B-4DAA-3741-9C3E-37944D5A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4D4A1B-A26B-3CE1-0D8F-BCA155066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261817-F231-4105-ACC8-75380DF33C1E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FDEDB9-AB75-C88C-A13B-2EED1C5AC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Apagon</a:t>
            </a:r>
            <a:r>
              <a:rPr lang="en-US" dirty="0"/>
              <a:t> – April 28, 2025</a:t>
            </a:r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F29034-E4C6-8D77-2EFF-E0FC67201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6B3D54-5C84-4380-B90C-31F636633DA2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6658522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E3A3CE-8DE4-1440-8E69-D284A3AD1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5691E4C-C54D-6349-B7CD-B42565BF1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377DF65-7283-E176-F8F9-24389E07F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33D45C-A159-4290-849D-4C55782B747E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9D6ED9-01EE-8B1C-6253-1B1FC3678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10AB2C-36C6-8263-22A9-BA7A7BAC5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0C3CBC-8809-4872-8192-673FF665A665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849099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64D247-396A-0240-81CE-37DC1000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990F415-57A1-E04A-A0BB-F7036FB2D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24AD9F9-9943-1C46-BBA3-7E8D90893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82421A-790B-EC73-4127-F73EC7D89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8C649-08CF-4E01-8905-C809A36F6021}" type="datetime1">
              <a:rPr lang="es-ES" smtClean="0"/>
              <a:t>2/5/25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A08DC9-F434-0936-C244-C9AA10E15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FA91D1-23E7-DB82-4D54-2CA1ED93B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3101B5A-A9A3-4764-8C9B-2063BF483240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531118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A75699-9F02-4144-8D20-293631699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B4881B-1B91-5946-912E-3109763A8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07B2F5C-AF28-144A-B402-603FF2169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BCFADD-9647-7946-A244-9FCC169A2F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2691073-641D-384B-BED4-0FC349CE1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0F6A4F7-A233-B1BD-9CD1-5395E168A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BFE5C1-FFDC-425F-A1F2-1672BC227ACA}" type="datetime1">
              <a:rPr lang="es-ES" smtClean="0"/>
              <a:t>2/5/25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F95118-BB05-BF00-8AEF-7086AF7F1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F4DAF7B-8451-A4FF-2AA1-1A7D6115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7BAA730-BA38-49CE-901A-010938760363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71814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4939C5-C25D-D541-887D-D73644E8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FFCC31C-694E-A70D-17CF-FAA6F650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EAD619-8BAB-49A3-B0CE-2A9D98840EB9}" type="datetime1">
              <a:rPr lang="es-ES" smtClean="0"/>
              <a:t>2/5/25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7F71F3C-4963-6B6E-A7D9-5B013418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2FD50CF-741D-6A57-198A-2C04CD4D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AD2B0E-41EF-4821-AC9E-23829B4CE29B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2195234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A68C1F4-1A93-9CCC-8BD8-7D5526842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9459DC-3678-4699-A046-149B616B5321}" type="datetime1">
              <a:rPr lang="es-ES" smtClean="0"/>
              <a:t>2/5/25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86A0359-FD98-4C2A-8E6A-89449188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err="1"/>
              <a:t>Apagón</a:t>
            </a:r>
            <a:r>
              <a:rPr lang="en-US" dirty="0"/>
              <a:t> – April 28, 2025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5E24AE9-0BFC-77CA-0F13-BF7CABA7F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0BEE8C-9BC8-4092-9420-3642836EC31C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37272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02807-A8AF-B144-B12C-AFE00452B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181993-CBB6-5545-BE79-6EBF173E3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1E3EF6-C7FA-F24A-9E74-F5F189CD8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A79EF1F-15C3-96F9-81FA-C4D45AF4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297841-9C7B-4697-A49A-0D2556730D1A}" type="datetime1">
              <a:rPr lang="es-ES" smtClean="0"/>
              <a:t>2/5/25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485B21-D622-8C73-4F21-345BDF58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D75135F-DEB5-463E-A766-12D536C1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8E97CD-8D8D-489F-AF0B-9C71FB7F20F9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13156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70FC78-1A94-CA4F-956C-2D54828BE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A04C5A-5825-5B4B-AE0D-F4AF9FF043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F97C2EB-CA16-EC41-B29B-51D433672D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EF58460-C914-3CCB-7F49-654A16B99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D2BDBA-CD70-4054-9E2A-88A88D237B78}" type="datetime1">
              <a:rPr lang="es-ES" smtClean="0"/>
              <a:t>2/5/25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E31933-4C4E-BE0A-10D8-BAC156FD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8E20AC-9940-576F-02DF-A8340909F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B694BA-4FEE-46DB-BB16-F634701BE9FD}" type="slidenum">
              <a:rPr lang="es-ES" altLang="es-ES"/>
              <a:pPr/>
              <a:t>‹#›</a:t>
            </a:fld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136996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>
            <a:alpha val="79999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FE509A8-BF6D-9E47-817D-688D81DD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6867" name="Marcador de texto 2">
            <a:extLst>
              <a:ext uri="{FF2B5EF4-FFF2-40B4-BE49-F238E27FC236}">
                <a16:creationId xmlns:a16="http://schemas.microsoft.com/office/drawing/2014/main" id="{85E673B9-01A9-7CBE-D19E-56FE0E15DE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/>
              <a:t>Editar los estilos de texto del patrón
Segundo nivel
Tercer nivel
Cuarto nivel
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9FD56A1-564E-F949-BA27-3C057E993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b="0" i="0" smtClean="0">
                <a:solidFill>
                  <a:schemeClr val="tx1">
                    <a:tint val="75000"/>
                  </a:schemeClr>
                </a:solidFill>
                <a:latin typeface="Cabin Regular" pitchFamily="2" charset="77"/>
              </a:defRPr>
            </a:lvl1pPr>
          </a:lstStyle>
          <a:p>
            <a:pPr>
              <a:defRPr/>
            </a:pPr>
            <a:fld id="{7BAEFEA7-FA12-4EE1-A405-B5F3690C8AD7}" type="datetime1">
              <a:rPr lang="es-ES" smtClean="0"/>
              <a:t>2/5/25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9042B4-BA0A-E54B-ABC9-40418A6192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b="0" i="0" dirty="0">
                <a:solidFill>
                  <a:schemeClr val="tx1">
                    <a:tint val="75000"/>
                  </a:schemeClr>
                </a:solidFill>
                <a:latin typeface="Cabin Regular" pitchFamily="2" charset="77"/>
              </a:defRPr>
            </a:lvl1pPr>
          </a:lstStyle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39D838A-4A3C-BD40-A14E-744D3D1157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bin Regular" pitchFamily="2" charset="0"/>
              </a:defRPr>
            </a:lvl1pPr>
          </a:lstStyle>
          <a:p>
            <a:fld id="{E21DC4EC-5AFD-4ECA-9B8D-B24FBA450EDF}" type="slidenum">
              <a:rPr lang="es-ES" altLang="es-ES"/>
              <a:pPr/>
              <a:t>‹#›</a:t>
            </a:fld>
            <a:endParaRPr lang="es-ES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3600" kern="1200" cap="all">
          <a:solidFill>
            <a:schemeClr val="tx1"/>
          </a:solidFill>
          <a:latin typeface="Cabin" pitchFamily="2" charset="77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bin" pitchFamily="2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bin Regular" pitchFamily="2" charset="77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ntsoe.eu/data/map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lpais.com/clima-y-medio-ambiente/2025-05-02/que-causo-el-apagon-explicacion-visual-y-breve-de-lo-que-sabemos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lpais.com/clima-y-medio-ambiente/2025-05-02/que-causo-el-apagon-explicacion-visual-y-breve-de-lo-que-sabemos.html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3E3">
            <a:alpha val="8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upo 29">
            <a:extLst>
              <a:ext uri="{FF2B5EF4-FFF2-40B4-BE49-F238E27FC236}">
                <a16:creationId xmlns:a16="http://schemas.microsoft.com/office/drawing/2014/main" id="{5DC4880B-E641-8A7F-E2A5-EABD153606CA}"/>
              </a:ext>
            </a:extLst>
          </p:cNvPr>
          <p:cNvGrpSpPr>
            <a:grpSpLocks/>
          </p:cNvGrpSpPr>
          <p:nvPr/>
        </p:nvGrpSpPr>
        <p:grpSpPr bwMode="auto">
          <a:xfrm>
            <a:off x="133350" y="2024063"/>
            <a:ext cx="11857038" cy="349250"/>
            <a:chOff x="133564" y="2383604"/>
            <a:chExt cx="11856362" cy="349322"/>
          </a:xfrm>
        </p:grpSpPr>
        <p:sp>
          <p:nvSpPr>
            <p:cNvPr id="7" name="Paralelogramo 6">
              <a:extLst>
                <a:ext uri="{FF2B5EF4-FFF2-40B4-BE49-F238E27FC236}">
                  <a16:creationId xmlns:a16="http://schemas.microsoft.com/office/drawing/2014/main" id="{56F46D9E-9C2D-1A43-8888-044DF871EF5B}"/>
                </a:ext>
              </a:extLst>
            </p:cNvPr>
            <p:cNvSpPr/>
            <p:nvPr/>
          </p:nvSpPr>
          <p:spPr>
            <a:xfrm>
              <a:off x="133564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9" name="Paralelogramo 8">
              <a:extLst>
                <a:ext uri="{FF2B5EF4-FFF2-40B4-BE49-F238E27FC236}">
                  <a16:creationId xmlns:a16="http://schemas.microsoft.com/office/drawing/2014/main" id="{760FDF85-6A7E-ED41-A695-389FB24CEB46}"/>
                </a:ext>
              </a:extLst>
            </p:cNvPr>
            <p:cNvSpPr/>
            <p:nvPr/>
          </p:nvSpPr>
          <p:spPr>
            <a:xfrm>
              <a:off x="708206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0" name="Paralelogramo 9">
              <a:extLst>
                <a:ext uri="{FF2B5EF4-FFF2-40B4-BE49-F238E27FC236}">
                  <a16:creationId xmlns:a16="http://schemas.microsoft.com/office/drawing/2014/main" id="{2EFD06AC-CE98-6E40-BE78-CC174C1580E3}"/>
                </a:ext>
              </a:extLst>
            </p:cNvPr>
            <p:cNvSpPr/>
            <p:nvPr/>
          </p:nvSpPr>
          <p:spPr>
            <a:xfrm>
              <a:off x="1284436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2" name="Paralelogramo 11">
              <a:extLst>
                <a:ext uri="{FF2B5EF4-FFF2-40B4-BE49-F238E27FC236}">
                  <a16:creationId xmlns:a16="http://schemas.microsoft.com/office/drawing/2014/main" id="{BD49762B-AE25-E146-BB9E-8DD450A71383}"/>
                </a:ext>
              </a:extLst>
            </p:cNvPr>
            <p:cNvSpPr/>
            <p:nvPr/>
          </p:nvSpPr>
          <p:spPr>
            <a:xfrm>
              <a:off x="1859079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3" name="Paralelogramo 12">
              <a:extLst>
                <a:ext uri="{FF2B5EF4-FFF2-40B4-BE49-F238E27FC236}">
                  <a16:creationId xmlns:a16="http://schemas.microsoft.com/office/drawing/2014/main" id="{06C07069-724F-554A-99E7-102C6BF1A9E5}"/>
                </a:ext>
              </a:extLst>
            </p:cNvPr>
            <p:cNvSpPr/>
            <p:nvPr/>
          </p:nvSpPr>
          <p:spPr>
            <a:xfrm>
              <a:off x="2435308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4" name="Paralelogramo 13">
              <a:extLst>
                <a:ext uri="{FF2B5EF4-FFF2-40B4-BE49-F238E27FC236}">
                  <a16:creationId xmlns:a16="http://schemas.microsoft.com/office/drawing/2014/main" id="{C2FFFD3A-E8C3-0942-9B5E-FFFB1A5E5F08}"/>
                </a:ext>
              </a:extLst>
            </p:cNvPr>
            <p:cNvSpPr/>
            <p:nvPr/>
          </p:nvSpPr>
          <p:spPr>
            <a:xfrm>
              <a:off x="3009950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5" name="Paralelogramo 14">
              <a:extLst>
                <a:ext uri="{FF2B5EF4-FFF2-40B4-BE49-F238E27FC236}">
                  <a16:creationId xmlns:a16="http://schemas.microsoft.com/office/drawing/2014/main" id="{2FC786AE-4CE5-B845-AE05-7554A0847D98}"/>
                </a:ext>
              </a:extLst>
            </p:cNvPr>
            <p:cNvSpPr/>
            <p:nvPr/>
          </p:nvSpPr>
          <p:spPr>
            <a:xfrm>
              <a:off x="3586180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6" name="Paralelogramo 15">
              <a:extLst>
                <a:ext uri="{FF2B5EF4-FFF2-40B4-BE49-F238E27FC236}">
                  <a16:creationId xmlns:a16="http://schemas.microsoft.com/office/drawing/2014/main" id="{0A40CEE6-477A-274E-B9AB-A937F43981D7}"/>
                </a:ext>
              </a:extLst>
            </p:cNvPr>
            <p:cNvSpPr/>
            <p:nvPr/>
          </p:nvSpPr>
          <p:spPr>
            <a:xfrm>
              <a:off x="4160822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7" name="Paralelogramo 16">
              <a:extLst>
                <a:ext uri="{FF2B5EF4-FFF2-40B4-BE49-F238E27FC236}">
                  <a16:creationId xmlns:a16="http://schemas.microsoft.com/office/drawing/2014/main" id="{6B4C58FA-180D-934E-9CB1-749539ECEA3C}"/>
                </a:ext>
              </a:extLst>
            </p:cNvPr>
            <p:cNvSpPr/>
            <p:nvPr/>
          </p:nvSpPr>
          <p:spPr>
            <a:xfrm>
              <a:off x="7542005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8" name="Paralelogramo 17">
              <a:extLst>
                <a:ext uri="{FF2B5EF4-FFF2-40B4-BE49-F238E27FC236}">
                  <a16:creationId xmlns:a16="http://schemas.microsoft.com/office/drawing/2014/main" id="{D1CCF648-2D08-5545-B694-0569A18C544C}"/>
                </a:ext>
              </a:extLst>
            </p:cNvPr>
            <p:cNvSpPr/>
            <p:nvPr/>
          </p:nvSpPr>
          <p:spPr>
            <a:xfrm>
              <a:off x="8116647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19" name="Paralelogramo 18">
              <a:extLst>
                <a:ext uri="{FF2B5EF4-FFF2-40B4-BE49-F238E27FC236}">
                  <a16:creationId xmlns:a16="http://schemas.microsoft.com/office/drawing/2014/main" id="{D7E09A2D-DCD8-3045-87EE-F3DCF8EAF516}"/>
                </a:ext>
              </a:extLst>
            </p:cNvPr>
            <p:cNvSpPr/>
            <p:nvPr/>
          </p:nvSpPr>
          <p:spPr>
            <a:xfrm>
              <a:off x="8691289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0" name="Paralelogramo 19">
              <a:extLst>
                <a:ext uri="{FF2B5EF4-FFF2-40B4-BE49-F238E27FC236}">
                  <a16:creationId xmlns:a16="http://schemas.microsoft.com/office/drawing/2014/main" id="{02CE0388-8321-8148-B46B-35C15E5B5F4B}"/>
                </a:ext>
              </a:extLst>
            </p:cNvPr>
            <p:cNvSpPr/>
            <p:nvPr/>
          </p:nvSpPr>
          <p:spPr>
            <a:xfrm>
              <a:off x="9267518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1" name="Paralelogramo 20">
              <a:extLst>
                <a:ext uri="{FF2B5EF4-FFF2-40B4-BE49-F238E27FC236}">
                  <a16:creationId xmlns:a16="http://schemas.microsoft.com/office/drawing/2014/main" id="{9EC0B694-D3EB-2A49-8B03-A2CEE89748D6}"/>
                </a:ext>
              </a:extLst>
            </p:cNvPr>
            <p:cNvSpPr/>
            <p:nvPr/>
          </p:nvSpPr>
          <p:spPr>
            <a:xfrm>
              <a:off x="9842160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2" name="Paralelogramo 21">
              <a:extLst>
                <a:ext uri="{FF2B5EF4-FFF2-40B4-BE49-F238E27FC236}">
                  <a16:creationId xmlns:a16="http://schemas.microsoft.com/office/drawing/2014/main" id="{43BCFA38-9DE4-2140-BD07-6476B705E3D1}"/>
                </a:ext>
              </a:extLst>
            </p:cNvPr>
            <p:cNvSpPr/>
            <p:nvPr/>
          </p:nvSpPr>
          <p:spPr>
            <a:xfrm>
              <a:off x="10418391" y="2383604"/>
              <a:ext cx="420663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3" name="Paralelogramo 22">
              <a:extLst>
                <a:ext uri="{FF2B5EF4-FFF2-40B4-BE49-F238E27FC236}">
                  <a16:creationId xmlns:a16="http://schemas.microsoft.com/office/drawing/2014/main" id="{DEA16356-29C1-5D43-95BB-3BF3C0B75DDA}"/>
                </a:ext>
              </a:extLst>
            </p:cNvPr>
            <p:cNvSpPr/>
            <p:nvPr/>
          </p:nvSpPr>
          <p:spPr>
            <a:xfrm>
              <a:off x="10993033" y="2383604"/>
              <a:ext cx="422251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  <p:sp>
          <p:nvSpPr>
            <p:cNvPr id="24" name="Paralelogramo 23">
              <a:extLst>
                <a:ext uri="{FF2B5EF4-FFF2-40B4-BE49-F238E27FC236}">
                  <a16:creationId xmlns:a16="http://schemas.microsoft.com/office/drawing/2014/main" id="{F9E3F15F-71B2-BF41-965B-944376CAB09E}"/>
                </a:ext>
              </a:extLst>
            </p:cNvPr>
            <p:cNvSpPr/>
            <p:nvPr/>
          </p:nvSpPr>
          <p:spPr>
            <a:xfrm>
              <a:off x="11569262" y="2383604"/>
              <a:ext cx="420664" cy="349322"/>
            </a:xfrm>
            <a:prstGeom prst="parallelogram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s-ES">
                <a:latin typeface="Cabin Regular" pitchFamily="2" charset="77"/>
              </a:endParaRPr>
            </a:p>
          </p:txBody>
        </p:sp>
      </p:grpSp>
      <p:pic>
        <p:nvPicPr>
          <p:cNvPr id="50179" name="Imagen 25">
            <a:extLst>
              <a:ext uri="{FF2B5EF4-FFF2-40B4-BE49-F238E27FC236}">
                <a16:creationId xmlns:a16="http://schemas.microsoft.com/office/drawing/2014/main" id="{F814467B-C684-E419-734E-C1EE4C2F4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00" y="274638"/>
            <a:ext cx="1809750" cy="1273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Imagen 28">
            <a:extLst>
              <a:ext uri="{FF2B5EF4-FFF2-40B4-BE49-F238E27FC236}">
                <a16:creationId xmlns:a16="http://schemas.microsoft.com/office/drawing/2014/main" id="{C9A62672-A14B-636A-D2E0-5215AD5A3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34" y="390963"/>
            <a:ext cx="3475038" cy="104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CuadroTexto 32">
            <a:extLst>
              <a:ext uri="{FF2B5EF4-FFF2-40B4-BE49-F238E27FC236}">
                <a16:creationId xmlns:a16="http://schemas.microsoft.com/office/drawing/2014/main" id="{6630A917-00DC-C544-9F3C-0F55598DEC52}"/>
              </a:ext>
            </a:extLst>
          </p:cNvPr>
          <p:cNvSpPr txBox="1"/>
          <p:nvPr/>
        </p:nvSpPr>
        <p:spPr>
          <a:xfrm>
            <a:off x="1292225" y="5564188"/>
            <a:ext cx="9709150" cy="923925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b="1" dirty="0">
                <a:latin typeface="Open Sans Extrabold"/>
                <a:ea typeface="Open Sans Extrabold"/>
                <a:cs typeface="Open Sans Extrabold"/>
              </a:rPr>
              <a:t>LEMUR</a:t>
            </a:r>
            <a:r>
              <a:rPr lang="es-ES" dirty="0">
                <a:latin typeface="Open Sans"/>
                <a:ea typeface="Open Sans"/>
                <a:cs typeface="Open Sans"/>
              </a:rPr>
              <a:t>.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University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</a:t>
            </a:r>
            <a:r>
              <a:rPr lang="es-ES" b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of</a:t>
            </a:r>
            <a:r>
              <a:rPr lang="es-E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pen Sans"/>
                <a:ea typeface="Open Sans"/>
                <a:cs typeface="Open Sans"/>
              </a:rPr>
              <a:t> Oviedo</a:t>
            </a:r>
            <a:br>
              <a:rPr lang="es-ES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s-ES" dirty="0" err="1">
                <a:latin typeface="Cabin"/>
                <a:ea typeface="Open Sans"/>
                <a:cs typeface="Open Sans"/>
              </a:rPr>
              <a:t>Department</a:t>
            </a:r>
            <a:r>
              <a:rPr lang="es-ES" dirty="0">
                <a:latin typeface="Cabin"/>
                <a:ea typeface="Open Sans"/>
                <a:cs typeface="Open Sans"/>
              </a:rPr>
              <a:t> </a:t>
            </a:r>
            <a:r>
              <a:rPr lang="es-ES" dirty="0" err="1">
                <a:latin typeface="Cabin"/>
                <a:ea typeface="Open Sans"/>
                <a:cs typeface="Open Sans"/>
              </a:rPr>
              <a:t>of</a:t>
            </a:r>
            <a:r>
              <a:rPr lang="es-ES" dirty="0">
                <a:latin typeface="Cabin"/>
                <a:ea typeface="Open Sans"/>
                <a:cs typeface="Open Sans"/>
              </a:rPr>
              <a:t> </a:t>
            </a:r>
            <a:r>
              <a:rPr lang="es-ES" dirty="0" err="1">
                <a:latin typeface="Cabin"/>
                <a:ea typeface="Open Sans"/>
                <a:cs typeface="Open Sans"/>
              </a:rPr>
              <a:t>Electrical</a:t>
            </a:r>
            <a:r>
              <a:rPr lang="es-ES" dirty="0">
                <a:latin typeface="Cabin"/>
                <a:ea typeface="Open Sans"/>
                <a:cs typeface="Open Sans"/>
              </a:rPr>
              <a:t> </a:t>
            </a:r>
            <a:r>
              <a:rPr lang="es-ES" dirty="0" err="1">
                <a:latin typeface="Cabin"/>
                <a:ea typeface="Open Sans"/>
                <a:cs typeface="Open Sans"/>
              </a:rPr>
              <a:t>Engineering</a:t>
            </a:r>
            <a:r>
              <a:rPr lang="es-ES" dirty="0">
                <a:latin typeface="Cabin"/>
                <a:ea typeface="Open Sans"/>
                <a:cs typeface="Open Sans"/>
              </a:rPr>
              <a:t> – </a:t>
            </a:r>
            <a:r>
              <a:rPr lang="es-ES" dirty="0" err="1">
                <a:latin typeface="Cabin"/>
                <a:ea typeface="Open Sans"/>
                <a:cs typeface="Open Sans"/>
              </a:rPr>
              <a:t>lemur@uniovi.es</a:t>
            </a:r>
            <a:r>
              <a:rPr lang="es-ES" dirty="0">
                <a:latin typeface="Cabin"/>
                <a:ea typeface="Open Sans"/>
                <a:cs typeface="Open Sans"/>
              </a:rPr>
              <a:t> </a:t>
            </a:r>
            <a:endParaRPr lang="es-ES" dirty="0"/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38" name="Marcador de número de diapositiva 37">
            <a:extLst>
              <a:ext uri="{FF2B5EF4-FFF2-40B4-BE49-F238E27FC236}">
                <a16:creationId xmlns:a16="http://schemas.microsoft.com/office/drawing/2014/main" id="{1C9AE21D-258A-3942-8207-AEFDB194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CE451CD6-3528-4897-B5EF-44F054C4B69D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7A88981A-91D2-0B2B-48CA-3A28CC754594}"/>
              </a:ext>
            </a:extLst>
          </p:cNvPr>
          <p:cNvSpPr txBox="1"/>
          <p:nvPr/>
        </p:nvSpPr>
        <p:spPr>
          <a:xfrm>
            <a:off x="711432" y="4516031"/>
            <a:ext cx="10764764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es-E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US" sz="3200" kern="100" dirty="0" err="1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Apagón</a:t>
            </a:r>
            <a:r>
              <a:rPr lang="en-US" sz="3200" kern="100" dirty="0">
                <a:solidFill>
                  <a:schemeClr val="tx2"/>
                </a:solidFill>
                <a:latin typeface="Calibri"/>
                <a:ea typeface="Calibri"/>
                <a:cs typeface="Calibri"/>
              </a:rPr>
              <a:t> - April 28, 2025</a:t>
            </a:r>
            <a:endParaRPr lang="en-US" sz="3200" kern="100" dirty="0">
              <a:solidFill>
                <a:schemeClr val="tx2"/>
              </a:solidFill>
              <a:effectLst/>
              <a:latin typeface="Calibri"/>
              <a:ea typeface="Calibri"/>
              <a:cs typeface="Calibri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881CB0C-13F4-E16E-EF14-D8AA42F5F3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338" y="1712365"/>
            <a:ext cx="2981325" cy="26765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527B7-B1D5-0298-CCB2-AF3DBB000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F6545BFE-BB10-8421-40F3-000D4C50A5F6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A9B32B6B-286D-B587-85B4-1FC507B9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10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D53BAC-3FFA-7F26-0128-B8726748F888}"/>
              </a:ext>
            </a:extLst>
          </p:cNvPr>
          <p:cNvSpPr txBox="1"/>
          <p:nvPr/>
        </p:nvSpPr>
        <p:spPr>
          <a:xfrm>
            <a:off x="2252664" y="2787650"/>
            <a:ext cx="8778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Rate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of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Change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of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Frequency</a:t>
            </a: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68594E2-CA84-BB04-DF14-402D08E95ED9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4278" name="CuadroTexto 5">
            <a:extLst>
              <a:ext uri="{FF2B5EF4-FFF2-40B4-BE49-F238E27FC236}">
                <a16:creationId xmlns:a16="http://schemas.microsoft.com/office/drawing/2014/main" id="{8C66E389-97E8-D9A6-F827-56CF5DF959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2308225"/>
            <a:ext cx="393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b="1" dirty="0" err="1">
                <a:latin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s-ES" altLang="es-ES" dirty="0">
                <a:latin typeface="Cabin Regular" pitchFamily="2" charset="0"/>
              </a:rPr>
              <a:t> 2</a:t>
            </a: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D017E832-6263-1272-99F7-8E9D1EEC54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23620B47-66DF-0D8A-C4ED-DE956A06B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4819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8C67E-1B58-9CE1-5EA2-AEFFA1946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with blue and red lines&#10;&#10;AI-generated content may be incorrect.">
            <a:extLst>
              <a:ext uri="{FF2B5EF4-FFF2-40B4-BE49-F238E27FC236}">
                <a16:creationId xmlns:a16="http://schemas.microsoft.com/office/drawing/2014/main" id="{A1B26E07-77BA-70BA-EE0B-FA5126A0B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2" y="975436"/>
            <a:ext cx="10761828" cy="53809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AA40D-D4BE-11CB-E902-CC0B8BC4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11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AC0C50A-38C2-98D9-D8FC-41749C1392F9}"/>
              </a:ext>
            </a:extLst>
          </p:cNvPr>
          <p:cNvSpPr txBox="1"/>
          <p:nvPr/>
        </p:nvSpPr>
        <p:spPr>
          <a:xfrm>
            <a:off x="6652246" y="4236328"/>
            <a:ext cx="3718447" cy="1354217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ES_Malaga PMU data* did not violate any of the entso-e RoCoF disconnection limits: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1.25 Hz/s for 500ms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1.5 Hz/s for 1s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2 Hz/s for 2s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B798418D-3BD0-DFC6-F9AE-BAE7DA1904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B01DFCE4-5305-5D5F-A2D6-2883084EF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41A9D05-B7FF-2391-7133-53A4670F9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 err="1"/>
              <a:t>Rocof</a:t>
            </a:r>
            <a:r>
              <a:rPr lang="en-US" dirty="0"/>
              <a:t> Overview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9D9FF4E-1CDF-AC2A-8540-CAFA5BC8D28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54179" y="2167117"/>
            <a:ext cx="499623" cy="588231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99C2587-653F-5896-159A-9BBAB603CDCB}"/>
              </a:ext>
            </a:extLst>
          </p:cNvPr>
          <p:cNvSpPr txBox="1"/>
          <p:nvPr/>
        </p:nvSpPr>
        <p:spPr>
          <a:xfrm>
            <a:off x="3453802" y="1905507"/>
            <a:ext cx="1709000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Instantaneous RoCoF = +0.71 Hz/s</a:t>
            </a:r>
          </a:p>
        </p:txBody>
      </p:sp>
    </p:spTree>
    <p:extLst>
      <p:ext uri="{BB962C8B-B14F-4D97-AF65-F5344CB8AC3E}">
        <p14:creationId xmlns:p14="http://schemas.microsoft.com/office/powerpoint/2010/main" val="1288687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9573E-7D7A-5FCF-3A5B-D671563FA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 descr="A graph showing a red line&#10;&#10;AI-generated content may be incorrect.">
            <a:extLst>
              <a:ext uri="{FF2B5EF4-FFF2-40B4-BE49-F238E27FC236}">
                <a16:creationId xmlns:a16="http://schemas.microsoft.com/office/drawing/2014/main" id="{3D472971-74C3-BCF5-B41D-9B2278C5CB8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2" y="975436"/>
            <a:ext cx="10761828" cy="53809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73DF0E-07FE-36AA-78E9-FB2BD043D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12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7A1BB6A-3EB3-51E7-F724-3D1BCA85CB51}"/>
              </a:ext>
            </a:extLst>
          </p:cNvPr>
          <p:cNvSpPr txBox="1"/>
          <p:nvPr/>
        </p:nvSpPr>
        <p:spPr>
          <a:xfrm>
            <a:off x="1928618" y="3123653"/>
            <a:ext cx="3718447" cy="1354217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sz="1600" dirty="0"/>
              <a:t>ES_Malaga PMU data* did not violate any of the entso-e RoCoF disconnection limits: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1.25 Hz/s for 500ms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1.5 Hz/s for 1s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&gt; 2 Hz/s for 2s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6CBFC385-2BF1-C2C4-6425-B8F6E4E0B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45132D9B-2BF5-89E3-3061-3D26EA8BC0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C5650704-1C8B-A9C8-03AB-0FB7643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 err="1"/>
              <a:t>Rocof</a:t>
            </a:r>
            <a:r>
              <a:rPr lang="en-US" dirty="0"/>
              <a:t> stayed within limits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DE31A1-6F0A-C632-77FF-6866952BF68B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7256477" y="3539152"/>
            <a:ext cx="499623" cy="588231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6782EFF-5B85-BEB6-101A-E552468ABC61}"/>
              </a:ext>
            </a:extLst>
          </p:cNvPr>
          <p:cNvSpPr txBox="1"/>
          <p:nvPr/>
        </p:nvSpPr>
        <p:spPr>
          <a:xfrm>
            <a:off x="7756100" y="3277542"/>
            <a:ext cx="1709000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Instantaneous RoCoF = -0.8 Hz/s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04612C-CED3-0A53-97EA-22145C10B133}"/>
              </a:ext>
            </a:extLst>
          </p:cNvPr>
          <p:cNvSpPr txBox="1"/>
          <p:nvPr/>
        </p:nvSpPr>
        <p:spPr>
          <a:xfrm>
            <a:off x="7638874" y="4583161"/>
            <a:ext cx="1943451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*Physical RoCoF probably lower, but limited by the PMU recording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94482A-739B-D2AA-F89E-72C0208AE0AD}"/>
              </a:ext>
            </a:extLst>
          </p:cNvPr>
          <p:cNvCxnSpPr>
            <a:cxnSpLocks/>
          </p:cNvCxnSpPr>
          <p:nvPr/>
        </p:nvCxnSpPr>
        <p:spPr>
          <a:xfrm>
            <a:off x="7256477" y="4256974"/>
            <a:ext cx="382397" cy="986145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7336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927F9-89C0-C8E8-ED5B-2E13528DC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63600EFA-35C3-AA46-8392-98060F5FCDB5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9097A25-6CC8-D992-0075-03CCB7121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13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19C6F3B-96C4-FDFC-EA8D-9A858CF86328}"/>
              </a:ext>
            </a:extLst>
          </p:cNvPr>
          <p:cNvSpPr txBox="1"/>
          <p:nvPr/>
        </p:nvSpPr>
        <p:spPr>
          <a:xfrm>
            <a:off x="2252664" y="2787650"/>
            <a:ext cx="87788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Generation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,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Inertia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,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Exports</a:t>
            </a: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F1388E2-CCA9-21AB-A122-739DDD06480B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4278" name="CuadroTexto 5">
            <a:extLst>
              <a:ext uri="{FF2B5EF4-FFF2-40B4-BE49-F238E27FC236}">
                <a16:creationId xmlns:a16="http://schemas.microsoft.com/office/drawing/2014/main" id="{34716495-150E-0607-47D9-194626784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2308225"/>
            <a:ext cx="393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b="1" dirty="0" err="1">
                <a:latin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s-ES" altLang="es-ES" dirty="0">
                <a:latin typeface="Cabin Regular" pitchFamily="2" charset="0"/>
              </a:rPr>
              <a:t> 3</a:t>
            </a: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0564D23D-6821-B13F-94E9-9C740E03B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6FC327FA-164F-F960-D24A-24D02A240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52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D6C7A-CEF5-7A26-995A-6A67A7E71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1FE60-4E4F-9700-93CC-37A7D0FFA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14</a:t>
            </a:fld>
            <a:endParaRPr lang="es-ES" altLang="es-ES"/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AEA17F75-4296-A2FA-361D-50CA33FB2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C205C306-E2A0-B86F-12F7-1BCFFB693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FF45967D-A2B5-2A18-92BC-F112520E6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Generation MIX on April 28, 2025</a:t>
            </a:r>
          </a:p>
        </p:txBody>
      </p:sp>
      <p:pic>
        <p:nvPicPr>
          <p:cNvPr id="6" name="Picture 5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200B65C-BB4A-2CF3-7D33-63DE59CA78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1857" y="965698"/>
            <a:ext cx="10781303" cy="53906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FC6908-1A78-6B42-F66E-4A609B89A1CF}"/>
              </a:ext>
            </a:extLst>
          </p:cNvPr>
          <p:cNvSpPr txBox="1"/>
          <p:nvPr/>
        </p:nvSpPr>
        <p:spPr>
          <a:xfrm>
            <a:off x="9821612" y="2289596"/>
            <a:ext cx="1943451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Quite a lot of solar at 23:45…?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FC6FD2B-C681-91ED-93B0-3FD8904E0A38}"/>
              </a:ext>
            </a:extLst>
          </p:cNvPr>
          <p:cNvCxnSpPr>
            <a:cxnSpLocks/>
          </p:cNvCxnSpPr>
          <p:nvPr/>
        </p:nvCxnSpPr>
        <p:spPr>
          <a:xfrm>
            <a:off x="11129080" y="2935927"/>
            <a:ext cx="382397" cy="986145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4374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4A26A-767D-B4F6-BA4F-8247EB0B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A713562-8C4F-7D46-DB7C-068D855814AE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2" y="975436"/>
            <a:ext cx="10761828" cy="53809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241495-8436-17A4-33DB-5C8FCB1B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15</a:t>
            </a:fld>
            <a:endParaRPr lang="es-ES" altLang="es-ES"/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09D03E3A-F1C1-4096-EFC6-931C0A2D5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9169753F-F463-E0A7-AA4C-999CFC9AE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EF7A254E-12C3-EB63-262D-7D15824B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Generation MIX on April 28, 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C74DFE-D487-6232-82F2-6FC697808FE9}"/>
              </a:ext>
            </a:extLst>
          </p:cNvPr>
          <p:cNvSpPr txBox="1"/>
          <p:nvPr/>
        </p:nvSpPr>
        <p:spPr>
          <a:xfrm>
            <a:off x="5375449" y="1659929"/>
            <a:ext cx="2854152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Steep drop in Spanish grid inertia as solar comes online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590C1C7-6305-213D-AB4C-6556165B0870}"/>
              </a:ext>
            </a:extLst>
          </p:cNvPr>
          <p:cNvCxnSpPr>
            <a:cxnSpLocks/>
          </p:cNvCxnSpPr>
          <p:nvPr/>
        </p:nvCxnSpPr>
        <p:spPr>
          <a:xfrm>
            <a:off x="5144052" y="2004749"/>
            <a:ext cx="610796" cy="1795979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A12EEA3-AA34-4313-B8A1-60AE7DD9E9CA}"/>
              </a:ext>
            </a:extLst>
          </p:cNvPr>
          <p:cNvCxnSpPr>
            <a:cxnSpLocks/>
          </p:cNvCxnSpPr>
          <p:nvPr/>
        </p:nvCxnSpPr>
        <p:spPr>
          <a:xfrm>
            <a:off x="6283354" y="4118994"/>
            <a:ext cx="704451" cy="0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C1CB80-EF44-4E40-C4C5-914A1CD48A9C}"/>
              </a:ext>
            </a:extLst>
          </p:cNvPr>
          <p:cNvSpPr txBox="1"/>
          <p:nvPr/>
        </p:nvSpPr>
        <p:spPr>
          <a:xfrm>
            <a:off x="6987805" y="3934328"/>
            <a:ext cx="1451296" cy="36933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~1.3 seconds</a:t>
            </a:r>
          </a:p>
        </p:txBody>
      </p:sp>
    </p:spTree>
    <p:extLst>
      <p:ext uri="{BB962C8B-B14F-4D97-AF65-F5344CB8AC3E}">
        <p14:creationId xmlns:p14="http://schemas.microsoft.com/office/powerpoint/2010/main" val="503995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61950-AC74-A022-A579-FC48C23ED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A graph of a graph&#10;&#10;AI-generated content may be incorrect.">
            <a:extLst>
              <a:ext uri="{FF2B5EF4-FFF2-40B4-BE49-F238E27FC236}">
                <a16:creationId xmlns:a16="http://schemas.microsoft.com/office/drawing/2014/main" id="{1FBBE2B7-E783-10A4-EC3C-9C635517E4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332" y="975436"/>
            <a:ext cx="10761828" cy="538091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741830-4C9C-A346-42BF-B605543F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16</a:t>
            </a:fld>
            <a:endParaRPr lang="es-ES" altLang="es-ES"/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3A4D26DC-0B45-9012-DF44-26EF1DC926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BBB38EF-0429-9184-F8CF-9137F4349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BFA2F926-A2A2-8E9E-9AAC-B41A8510B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>
            <a:normAutofit fontScale="90000"/>
          </a:bodyPr>
          <a:lstStyle/>
          <a:p>
            <a:r>
              <a:rPr lang="en-US" dirty="0"/>
              <a:t>Spanish Inertia was low, but not unprecedented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2BEA48-AF6E-DBE8-4A46-D898F4E5C62E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5545123" y="2606049"/>
            <a:ext cx="3065477" cy="1739448"/>
          </a:xfrm>
          <a:prstGeom prst="straightConnector1">
            <a:avLst/>
          </a:prstGeom>
          <a:ln w="5715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3C4B21F-D171-6088-2FB8-CC54A3760011}"/>
              </a:ext>
            </a:extLst>
          </p:cNvPr>
          <p:cNvSpPr txBox="1"/>
          <p:nvPr/>
        </p:nvSpPr>
        <p:spPr>
          <a:xfrm>
            <a:off x="6367444" y="1959718"/>
            <a:ext cx="4486312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On April 28th, the Spanish grid’s total inertia was very low, but not unprecedented</a:t>
            </a:r>
          </a:p>
        </p:txBody>
      </p:sp>
    </p:spTree>
    <p:extLst>
      <p:ext uri="{BB962C8B-B14F-4D97-AF65-F5344CB8AC3E}">
        <p14:creationId xmlns:p14="http://schemas.microsoft.com/office/powerpoint/2010/main" val="59918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E8F6A-0A0E-914E-0C0B-D16E7CED4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9662"/>
          </a:xfrm>
        </p:spPr>
        <p:txBody>
          <a:bodyPr/>
          <a:lstStyle/>
          <a:p>
            <a:r>
              <a:rPr lang="en-US" dirty="0"/>
              <a:t>Connections with France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63469-1120-814B-749B-7D8E429FA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Apagon – April 28, 2025</a:t>
            </a:r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35D80-E46E-532C-2985-BFE5F89FC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17</a:t>
            </a:fld>
            <a:endParaRPr lang="es-ES" alt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E6F954-1137-DA96-89C5-9421F79D23D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994788"/>
            <a:ext cx="8827481" cy="5361562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9A658EE7-C111-B770-847B-00DEB15C74F4}"/>
              </a:ext>
            </a:extLst>
          </p:cNvPr>
          <p:cNvSpPr/>
          <p:nvPr/>
        </p:nvSpPr>
        <p:spPr>
          <a:xfrm>
            <a:off x="1951709" y="2466362"/>
            <a:ext cx="427839" cy="411061"/>
          </a:xfrm>
          <a:prstGeom prst="ellipse">
            <a:avLst/>
          </a:prstGeom>
          <a:noFill/>
          <a:ln w="571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5F68F-A9AC-A409-214D-A4342EA6F50F}"/>
              </a:ext>
            </a:extLst>
          </p:cNvPr>
          <p:cNvSpPr txBox="1"/>
          <p:nvPr/>
        </p:nvSpPr>
        <p:spPr>
          <a:xfrm>
            <a:off x="913700" y="1056525"/>
            <a:ext cx="1465848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Additional 2.2GW HVDC line expected by 2028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0CFA91-30C8-5623-AE16-0CE2F97EEAFA}"/>
              </a:ext>
            </a:extLst>
          </p:cNvPr>
          <p:cNvSpPr txBox="1"/>
          <p:nvPr/>
        </p:nvSpPr>
        <p:spPr>
          <a:xfrm>
            <a:off x="211175" y="6538912"/>
            <a:ext cx="3827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Map Source: </a:t>
            </a:r>
            <a:r>
              <a:rPr lang="en-US" sz="800" dirty="0">
                <a:hlinkClick r:id="rId3"/>
              </a:rPr>
              <a:t>ENTSO-E</a:t>
            </a:r>
            <a:endParaRPr lang="en-US" sz="800" b="1" i="0" dirty="0">
              <a:solidFill>
                <a:srgbClr val="111111"/>
              </a:solidFill>
              <a:effectLst/>
              <a:latin typeface="MajritTx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B99E3F-F14F-DD0A-1C63-F5FB6BB7BE6E}"/>
              </a:ext>
            </a:extLst>
          </p:cNvPr>
          <p:cNvSpPr txBox="1"/>
          <p:nvPr/>
        </p:nvSpPr>
        <p:spPr>
          <a:xfrm>
            <a:off x="8610600" y="3773577"/>
            <a:ext cx="3438667" cy="36933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Currently ~2.8GW export capacity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55E3D0-BEAA-48B9-3BAA-11DBDCD7EE68}"/>
              </a:ext>
            </a:extLst>
          </p:cNvPr>
          <p:cNvSpPr/>
          <p:nvPr/>
        </p:nvSpPr>
        <p:spPr>
          <a:xfrm>
            <a:off x="8153399" y="4254614"/>
            <a:ext cx="182880" cy="182880"/>
          </a:xfrm>
          <a:prstGeom prst="ellipse">
            <a:avLst/>
          </a:prstGeom>
          <a:noFill/>
          <a:ln w="571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77509A6-451A-5EB0-7AC8-3DB11E637270}"/>
              </a:ext>
            </a:extLst>
          </p:cNvPr>
          <p:cNvSpPr/>
          <p:nvPr/>
        </p:nvSpPr>
        <p:spPr>
          <a:xfrm>
            <a:off x="2615228" y="2814623"/>
            <a:ext cx="182880" cy="182880"/>
          </a:xfrm>
          <a:prstGeom prst="ellipse">
            <a:avLst/>
          </a:prstGeom>
          <a:noFill/>
          <a:ln w="571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A1DFB4B-38C0-A1C3-C8A0-4EDA069F8000}"/>
              </a:ext>
            </a:extLst>
          </p:cNvPr>
          <p:cNvSpPr/>
          <p:nvPr/>
        </p:nvSpPr>
        <p:spPr>
          <a:xfrm>
            <a:off x="2405948" y="2814623"/>
            <a:ext cx="182880" cy="182880"/>
          </a:xfrm>
          <a:prstGeom prst="ellipse">
            <a:avLst/>
          </a:prstGeom>
          <a:noFill/>
          <a:ln w="571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9A0E02A-C28E-4336-444A-A42F7727EAA1}"/>
              </a:ext>
            </a:extLst>
          </p:cNvPr>
          <p:cNvSpPr/>
          <p:nvPr/>
        </p:nvSpPr>
        <p:spPr>
          <a:xfrm>
            <a:off x="4407715" y="3866803"/>
            <a:ext cx="182880" cy="182880"/>
          </a:xfrm>
          <a:prstGeom prst="ellipse">
            <a:avLst/>
          </a:prstGeom>
          <a:noFill/>
          <a:ln w="571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0E8605-6E52-82FD-4F8B-C8B55BEFF7A3}"/>
              </a:ext>
            </a:extLst>
          </p:cNvPr>
          <p:cNvSpPr/>
          <p:nvPr/>
        </p:nvSpPr>
        <p:spPr>
          <a:xfrm>
            <a:off x="7705986" y="4467974"/>
            <a:ext cx="182880" cy="182880"/>
          </a:xfrm>
          <a:prstGeom prst="ellipse">
            <a:avLst/>
          </a:prstGeom>
          <a:noFill/>
          <a:ln w="571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79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DE976-0169-239C-7B05-257F24F73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 descr="A graph of a graph&#10;&#10;AI-generated content may be incorrect.">
            <a:extLst>
              <a:ext uri="{FF2B5EF4-FFF2-40B4-BE49-F238E27FC236}">
                <a16:creationId xmlns:a16="http://schemas.microsoft.com/office/drawing/2014/main" id="{C7D345B4-82B8-8021-C998-301D72AB2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7" y="975436"/>
            <a:ext cx="10781303" cy="539065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8D90D2-72BD-5E8F-461D-0F58E036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18</a:t>
            </a:fld>
            <a:endParaRPr lang="es-ES" altLang="es-ES"/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4C176255-B98D-78F2-3B10-B6A007BAE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FE22AFEC-5E04-7DE8-BC35-659FE79B65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496D798-B13F-AEC9-615B-AC5766AB5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Exports to France were below average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B8369C-1CCE-5D21-C474-784F3FE9989F}"/>
              </a:ext>
            </a:extLst>
          </p:cNvPr>
          <p:cNvSpPr txBox="1"/>
          <p:nvPr/>
        </p:nvSpPr>
        <p:spPr>
          <a:xfrm>
            <a:off x="2021746" y="5358533"/>
            <a:ext cx="5557707" cy="36933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~6am, exports to France fall below the seasonal average.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3DAE3D-B9B0-FC00-3E60-D40A6134889F}"/>
              </a:ext>
            </a:extLst>
          </p:cNvPr>
          <p:cNvCxnSpPr>
            <a:cxnSpLocks/>
          </p:cNvCxnSpPr>
          <p:nvPr/>
        </p:nvCxnSpPr>
        <p:spPr>
          <a:xfrm flipH="1" flipV="1">
            <a:off x="3892492" y="2684477"/>
            <a:ext cx="453005" cy="2674056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EFFF60-9BEE-E794-53D2-723F58311A29}"/>
              </a:ext>
            </a:extLst>
          </p:cNvPr>
          <p:cNvCxnSpPr>
            <a:cxnSpLocks/>
          </p:cNvCxnSpPr>
          <p:nvPr/>
        </p:nvCxnSpPr>
        <p:spPr>
          <a:xfrm flipV="1">
            <a:off x="4345497" y="3179428"/>
            <a:ext cx="234892" cy="2179105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3737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EF2D4-BDDA-4675-9E5D-EAA76C4CD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7E7A16FC-5441-26D6-EEC7-EBC87FBC560F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1D21DFF-47F3-4651-0614-3E6F383F7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19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37C085E-995A-6D6D-AEFC-AE153E0B3A91}"/>
              </a:ext>
            </a:extLst>
          </p:cNvPr>
          <p:cNvSpPr txBox="1"/>
          <p:nvPr/>
        </p:nvSpPr>
        <p:spPr>
          <a:xfrm>
            <a:off x="2252663" y="2787650"/>
            <a:ext cx="7596187" cy="9239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LEMUR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108858A-EDB6-BBF6-EFB8-92CE683D63B6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89A4D5E0-3A45-A7C8-6E5F-66CA40D05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1DB6920-B177-CFB4-6C48-6A91DA64DA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8873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elogramo 6">
            <a:extLst>
              <a:ext uri="{FF2B5EF4-FFF2-40B4-BE49-F238E27FC236}">
                <a16:creationId xmlns:a16="http://schemas.microsoft.com/office/drawing/2014/main" id="{7CD27447-938C-1D4F-A13E-A918049DBB33}"/>
              </a:ext>
            </a:extLst>
          </p:cNvPr>
          <p:cNvSpPr/>
          <p:nvPr/>
        </p:nvSpPr>
        <p:spPr>
          <a:xfrm flipH="1">
            <a:off x="0" y="0"/>
            <a:ext cx="5527675" cy="6858000"/>
          </a:xfrm>
          <a:prstGeom prst="parallelogram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881A538-4502-C849-B5EB-B2587772E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75AE09BB-B6BF-466C-9F64-2188A5A41A1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2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C8F31B9-0A67-1345-A83E-1E4677B7B375}"/>
              </a:ext>
            </a:extLst>
          </p:cNvPr>
          <p:cNvSpPr txBox="1"/>
          <p:nvPr/>
        </p:nvSpPr>
        <p:spPr>
          <a:xfrm>
            <a:off x="2252663" y="2787650"/>
            <a:ext cx="9939337" cy="923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Overview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</a:t>
            </a:r>
            <a:r>
              <a:rPr lang="es-ES" sz="3600" b="1" spc="300" dirty="0" err="1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of</a:t>
            </a: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 April 28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AD965B-A7F3-D647-9ED4-6B326F5F609D}"/>
              </a:ext>
            </a:extLst>
          </p:cNvPr>
          <p:cNvSpPr/>
          <p:nvPr/>
        </p:nvSpPr>
        <p:spPr>
          <a:xfrm flipV="1">
            <a:off x="8097838" y="3527425"/>
            <a:ext cx="1751012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4278" name="CuadroTexto 5">
            <a:extLst>
              <a:ext uri="{FF2B5EF4-FFF2-40B4-BE49-F238E27FC236}">
                <a16:creationId xmlns:a16="http://schemas.microsoft.com/office/drawing/2014/main" id="{661414BE-8727-3677-7614-7CDE9CB8E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2663" y="2308225"/>
            <a:ext cx="393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b="1">
                <a:latin typeface="Open Sans" panose="020B0606030504020204" pitchFamily="34" charset="0"/>
                <a:cs typeface="Open Sans" panose="020B0606030504020204" pitchFamily="34" charset="0"/>
              </a:rPr>
              <a:t>Section</a:t>
            </a:r>
            <a:r>
              <a:rPr lang="es-ES" altLang="es-ES">
                <a:latin typeface="Cabin Regular" pitchFamily="2" charset="0"/>
              </a:rPr>
              <a:t> 1</a:t>
            </a:r>
          </a:p>
        </p:txBody>
      </p:sp>
      <p:pic>
        <p:nvPicPr>
          <p:cNvPr id="9" name="Imagen 5">
            <a:extLst>
              <a:ext uri="{FF2B5EF4-FFF2-40B4-BE49-F238E27FC236}">
                <a16:creationId xmlns:a16="http://schemas.microsoft.com/office/drawing/2014/main" id="{8D393AD2-965A-F706-94A3-89CB8C5E1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3015ED87-37B4-C416-8137-4D15C18F7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DA025465-2551-B84E-8F52-B4CA8926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75DE5F0-2340-4BBD-AC13-1753A5E8EB02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20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55299" name="CuadroTexto 3">
            <a:extLst>
              <a:ext uri="{FF2B5EF4-FFF2-40B4-BE49-F238E27FC236}">
                <a16:creationId xmlns:a16="http://schemas.microsoft.com/office/drawing/2014/main" id="{23C61BA9-3E65-597F-B208-F01767E46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713" y="2425700"/>
            <a:ext cx="5464175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dirty="0">
                <a:latin typeface="Cabin" pitchFamily="2" charset="0"/>
              </a:rPr>
              <a:t>LEMUR </a:t>
            </a:r>
            <a:r>
              <a:rPr lang="es-ES" altLang="es-ES" dirty="0" err="1">
                <a:latin typeface="Cabin" pitchFamily="2" charset="0"/>
              </a:rPr>
              <a:t>is</a:t>
            </a:r>
            <a:r>
              <a:rPr lang="es-ES" altLang="es-ES" dirty="0">
                <a:latin typeface="Cabin" pitchFamily="2" charset="0"/>
              </a:rPr>
              <a:t> a </a:t>
            </a:r>
            <a:r>
              <a:rPr lang="es-ES" altLang="es-ES" b="1" dirty="0" err="1">
                <a:latin typeface="Cabin" pitchFamily="2" charset="0"/>
              </a:rPr>
              <a:t>multidisciplinary</a:t>
            </a:r>
            <a:r>
              <a:rPr lang="es-ES" altLang="es-ES" b="1" dirty="0">
                <a:latin typeface="Cabin" pitchFamily="2" charset="0"/>
              </a:rPr>
              <a:t> </a:t>
            </a:r>
            <a:r>
              <a:rPr lang="es-ES" altLang="es-ES" b="1" dirty="0" err="1">
                <a:latin typeface="Cabin" pitchFamily="2" charset="0"/>
              </a:rPr>
              <a:t>research</a:t>
            </a:r>
            <a:r>
              <a:rPr lang="es-ES" altLang="es-ES" b="1" dirty="0">
                <a:latin typeface="Cabin" pitchFamily="2" charset="0"/>
              </a:rPr>
              <a:t> </a:t>
            </a:r>
            <a:r>
              <a:rPr lang="es-ES" altLang="es-ES" b="1" dirty="0" err="1">
                <a:latin typeface="Cabin" pitchFamily="2" charset="0"/>
              </a:rPr>
              <a:t>team</a:t>
            </a:r>
            <a:r>
              <a:rPr lang="es-ES" altLang="es-ES" b="1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with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researchers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belonging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to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different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knowledge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areas</a:t>
            </a:r>
            <a:r>
              <a:rPr lang="es-ES" altLang="es-ES" dirty="0">
                <a:latin typeface="Cabin" pitchFamily="2" charset="0"/>
              </a:rPr>
              <a:t>: </a:t>
            </a:r>
            <a:r>
              <a:rPr lang="es-ES" altLang="es-ES" dirty="0" err="1">
                <a:latin typeface="Cabin" pitchFamily="2" charset="0"/>
              </a:rPr>
              <a:t>Electrical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Engineering</a:t>
            </a:r>
            <a:r>
              <a:rPr lang="es-ES" altLang="es-ES" dirty="0">
                <a:latin typeface="Cabin" pitchFamily="2" charset="0"/>
              </a:rPr>
              <a:t>, </a:t>
            </a:r>
            <a:r>
              <a:rPr lang="es-ES" altLang="es-ES" dirty="0" err="1">
                <a:latin typeface="Cabin" pitchFamily="2" charset="0"/>
              </a:rPr>
              <a:t>Power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Electronics</a:t>
            </a:r>
            <a:r>
              <a:rPr lang="es-ES" altLang="es-ES" dirty="0">
                <a:latin typeface="Cabin" pitchFamily="2" charset="0"/>
              </a:rPr>
              <a:t> and </a:t>
            </a:r>
            <a:r>
              <a:rPr lang="es-ES" altLang="es-ES" dirty="0" err="1">
                <a:latin typeface="Cabin" pitchFamily="2" charset="0"/>
              </a:rPr>
              <a:t>Automation</a:t>
            </a:r>
            <a:r>
              <a:rPr lang="es-ES" altLang="es-ES" dirty="0">
                <a:latin typeface="Cabin" pitchFamily="2" charset="0"/>
              </a:rPr>
              <a:t> and Control </a:t>
            </a:r>
            <a:r>
              <a:rPr lang="es-ES" altLang="es-ES" dirty="0" err="1">
                <a:latin typeface="Cabin" pitchFamily="2" charset="0"/>
              </a:rPr>
              <a:t>Engineering</a:t>
            </a:r>
            <a:r>
              <a:rPr lang="es-ES" altLang="es-ES" dirty="0">
                <a:latin typeface="Cabin" pitchFamily="2" charset="0"/>
              </a:rPr>
              <a:t>. </a:t>
            </a:r>
            <a:r>
              <a:rPr lang="es-ES" altLang="es-ES" dirty="0" err="1">
                <a:latin typeface="Cabin" pitchFamily="2" charset="0"/>
              </a:rPr>
              <a:t>The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strength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is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based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on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looking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for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synergies</a:t>
            </a:r>
            <a:r>
              <a:rPr lang="es-ES" altLang="es-ES" dirty="0">
                <a:latin typeface="Cabin" pitchFamily="2" charset="0"/>
              </a:rPr>
              <a:t> and </a:t>
            </a:r>
            <a:r>
              <a:rPr lang="es-ES" altLang="es-ES" dirty="0" err="1">
                <a:latin typeface="Cabin" pitchFamily="2" charset="0"/>
              </a:rPr>
              <a:t>knowledge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integration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among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team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members</a:t>
            </a:r>
            <a:r>
              <a:rPr lang="es-ES" altLang="es-ES" dirty="0">
                <a:latin typeface="Cabin" pitchFamily="2" charset="0"/>
              </a:rPr>
              <a:t> in </a:t>
            </a:r>
            <a:r>
              <a:rPr lang="es-ES" altLang="es-ES" dirty="0" err="1">
                <a:latin typeface="Cabin" pitchFamily="2" charset="0"/>
              </a:rPr>
              <a:t>order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to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apply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for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bigger</a:t>
            </a:r>
            <a:r>
              <a:rPr lang="es-ES" altLang="es-ES" dirty="0">
                <a:latin typeface="Cabin" pitchFamily="2" charset="0"/>
              </a:rPr>
              <a:t> and </a:t>
            </a:r>
            <a:r>
              <a:rPr lang="es-ES" altLang="es-ES" dirty="0" err="1">
                <a:latin typeface="Cabin" pitchFamily="2" charset="0"/>
              </a:rPr>
              <a:t>complex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research</a:t>
            </a:r>
            <a:r>
              <a:rPr lang="es-ES" altLang="es-ES" dirty="0">
                <a:latin typeface="Cabin" pitchFamily="2" charset="0"/>
              </a:rPr>
              <a:t> </a:t>
            </a:r>
            <a:r>
              <a:rPr lang="es-ES" altLang="es-ES" dirty="0" err="1">
                <a:latin typeface="Cabin" pitchFamily="2" charset="0"/>
              </a:rPr>
              <a:t>projects</a:t>
            </a:r>
            <a:r>
              <a:rPr lang="es-ES" altLang="es-ES" dirty="0">
                <a:latin typeface="Cabin" pitchFamily="2" charset="0"/>
              </a:rPr>
              <a:t>. </a:t>
            </a:r>
          </a:p>
          <a:p>
            <a:pPr eaLnBrk="1" hangingPunct="1"/>
            <a:endParaRPr lang="es-ES" altLang="es-ES" dirty="0">
              <a:latin typeface="Cabin Regular" pitchFamily="2" charset="0"/>
            </a:endParaRPr>
          </a:p>
        </p:txBody>
      </p:sp>
      <p:pic>
        <p:nvPicPr>
          <p:cNvPr id="55300" name="Imagen 5">
            <a:extLst>
              <a:ext uri="{FF2B5EF4-FFF2-40B4-BE49-F238E27FC236}">
                <a16:creationId xmlns:a16="http://schemas.microsoft.com/office/drawing/2014/main" id="{DEE96624-C6AF-920E-7E96-4DCF27BDB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13" y="1906588"/>
            <a:ext cx="3927475" cy="351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80087DE-DFA1-A147-A165-C01AB7733A25}"/>
              </a:ext>
            </a:extLst>
          </p:cNvPr>
          <p:cNvSpPr txBox="1"/>
          <p:nvPr/>
        </p:nvSpPr>
        <p:spPr>
          <a:xfrm>
            <a:off x="747713" y="1725613"/>
            <a:ext cx="51069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OUR GOAL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9A58D0-D777-0840-AA05-092804E1D903}"/>
              </a:ext>
            </a:extLst>
          </p:cNvPr>
          <p:cNvSpPr/>
          <p:nvPr/>
        </p:nvSpPr>
        <p:spPr>
          <a:xfrm flipV="1">
            <a:off x="2995613" y="2001838"/>
            <a:ext cx="2859087" cy="44450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F5F85D3-A922-E99B-E22B-0180FB40AC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9B289AB2-508B-26FD-FAA0-936FFE953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870F7993-F312-F046-A97F-903138B4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123E174A-FA13-43B4-A63C-BE86EAA1FA76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21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0434217-CA6C-3449-B5AA-ABFE7FEE4F43}"/>
              </a:ext>
            </a:extLst>
          </p:cNvPr>
          <p:cNvSpPr txBox="1"/>
          <p:nvPr/>
        </p:nvSpPr>
        <p:spPr>
          <a:xfrm>
            <a:off x="747713" y="2425700"/>
            <a:ext cx="10606087" cy="332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1600">
                <a:latin typeface="Cabin" pitchFamily="2" charset="77"/>
              </a:rPr>
              <a:t>To </a:t>
            </a:r>
            <a:r>
              <a:rPr lang="es-ES" sz="1600" err="1">
                <a:latin typeface="Cabin" pitchFamily="2" charset="77"/>
              </a:rPr>
              <a:t>integrate</a:t>
            </a:r>
            <a:r>
              <a:rPr lang="es-ES" sz="1600">
                <a:latin typeface="Cabin" pitchFamily="2" charset="77"/>
              </a:rPr>
              <a:t> in a </a:t>
            </a:r>
            <a:r>
              <a:rPr lang="es-ES" sz="1600" err="1">
                <a:latin typeface="Cabin" pitchFamily="2" charset="77"/>
              </a:rPr>
              <a:t>laboratory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environment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testing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small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scale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distributed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their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integration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into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electrical</a:t>
            </a:r>
            <a:r>
              <a:rPr lang="es-ES" sz="1600">
                <a:latin typeface="Cabin" pitchFamily="2" charset="77"/>
              </a:rPr>
              <a:t> 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.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study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analysis</a:t>
            </a:r>
            <a:r>
              <a:rPr lang="es-ES" sz="1600">
                <a:latin typeface="Cabin" pitchFamily="2" charset="77"/>
              </a:rPr>
              <a:t>, a </a:t>
            </a:r>
            <a:r>
              <a:rPr lang="es-ES" sz="1600" err="1">
                <a:latin typeface="Cabin" pitchFamily="2" charset="77"/>
              </a:rPr>
              <a:t>four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level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approach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proposed</a:t>
            </a:r>
            <a:r>
              <a:rPr lang="es-ES" sz="1600">
                <a:latin typeface="Cabin" pitchFamily="2" charset="77"/>
              </a:rPr>
              <a:t>: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sz="1600">
              <a:latin typeface="Cabin" pitchFamily="2" charset="77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power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converters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injection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electrical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into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under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efficiency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reliability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constraints</a:t>
            </a:r>
            <a:r>
              <a:rPr lang="es-ES" sz="1600">
                <a:latin typeface="Cabin" pitchFamily="2" charset="77"/>
              </a:rPr>
              <a:t>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storage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compensation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transient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demands</a:t>
            </a:r>
            <a:r>
              <a:rPr lang="es-ES" sz="1600">
                <a:latin typeface="Cabin" pitchFamily="2" charset="77"/>
              </a:rPr>
              <a:t> at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electrical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, </a:t>
            </a:r>
            <a:r>
              <a:rPr lang="es-ES" sz="1600" err="1">
                <a:latin typeface="Cabin" pitchFamily="2" charset="77"/>
              </a:rPr>
              <a:t>including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pulsating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by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renewable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,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contingencies</a:t>
            </a:r>
            <a:r>
              <a:rPr lang="es-ES" sz="1600">
                <a:latin typeface="Cabin" pitchFamily="2" charset="77"/>
              </a:rPr>
              <a:t> and virtual </a:t>
            </a:r>
            <a:r>
              <a:rPr lang="es-ES" sz="1600" err="1">
                <a:latin typeface="Cabin" pitchFamily="2" charset="77"/>
              </a:rPr>
              <a:t>zero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demanding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energy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buildings</a:t>
            </a:r>
            <a:r>
              <a:rPr lang="es-ES" sz="1600">
                <a:latin typeface="Cabin" pitchFamily="2" charset="77"/>
              </a:rPr>
              <a:t>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</a:t>
            </a:r>
            <a:r>
              <a:rPr lang="es-ES" sz="1600" err="1">
                <a:latin typeface="Cabin" pitchFamily="2" charset="77"/>
              </a:rPr>
              <a:t>coordinated</a:t>
            </a:r>
            <a:r>
              <a:rPr lang="es-ES" sz="1600">
                <a:latin typeface="Cabin" pitchFamily="2" charset="77"/>
              </a:rPr>
              <a:t> control </a:t>
            </a:r>
            <a:r>
              <a:rPr lang="es-ES" sz="1600" err="1">
                <a:latin typeface="Cabin" pitchFamily="2" charset="77"/>
              </a:rPr>
              <a:t>strategies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all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small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scale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generators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installed</a:t>
            </a:r>
            <a:r>
              <a:rPr lang="es-ES" sz="1600">
                <a:latin typeface="Cabin" pitchFamily="2" charset="77"/>
              </a:rPr>
              <a:t> at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</a:t>
            </a:r>
            <a:r>
              <a:rPr lang="es-ES" sz="1600">
                <a:latin typeface="Cabin" pitchFamily="2" charset="77"/>
              </a:rPr>
              <a:t> in </a:t>
            </a:r>
            <a:r>
              <a:rPr lang="es-ES" sz="1600" err="1">
                <a:latin typeface="Cabin" pitchFamily="2" charset="77"/>
              </a:rPr>
              <a:t>order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</a:t>
            </a:r>
            <a:r>
              <a:rPr lang="es-ES" sz="1600">
                <a:latin typeface="Cabin" pitchFamily="2" charset="77"/>
              </a:rPr>
              <a:t> to </a:t>
            </a:r>
            <a:r>
              <a:rPr lang="es-ES" sz="1600" err="1">
                <a:latin typeface="Cabin" pitchFamily="2" charset="77"/>
              </a:rPr>
              <a:t>behave</a:t>
            </a:r>
            <a:r>
              <a:rPr lang="es-ES" sz="1600">
                <a:latin typeface="Cabin" pitchFamily="2" charset="77"/>
              </a:rPr>
              <a:t> as a virtual </a:t>
            </a:r>
            <a:r>
              <a:rPr lang="es-ES" sz="1600" err="1">
                <a:latin typeface="Cabin" pitchFamily="2" charset="77"/>
              </a:rPr>
              <a:t>integrated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power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plant</a:t>
            </a:r>
            <a:r>
              <a:rPr lang="es-ES" sz="1600">
                <a:latin typeface="Cabin" pitchFamily="2" charset="77"/>
              </a:rPr>
              <a:t>. </a:t>
            </a:r>
            <a:r>
              <a:rPr lang="es-ES" sz="1600" err="1">
                <a:latin typeface="Cabin" pitchFamily="2" charset="77"/>
              </a:rPr>
              <a:t>Development</a:t>
            </a:r>
            <a:r>
              <a:rPr lang="es-ES" sz="1600">
                <a:latin typeface="Cabin" pitchFamily="2" charset="77"/>
              </a:rPr>
              <a:t> of new </a:t>
            </a:r>
            <a:r>
              <a:rPr lang="es-ES" sz="1600" err="1">
                <a:latin typeface="Cabin" pitchFamily="2" charset="77"/>
              </a:rPr>
              <a:t>power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flow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algorithms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for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considering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unbalanced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conditions</a:t>
            </a:r>
            <a:r>
              <a:rPr lang="es-ES" sz="1600">
                <a:latin typeface="Cabin" pitchFamily="2" charset="77"/>
              </a:rPr>
              <a:t> at </a:t>
            </a:r>
            <a:r>
              <a:rPr lang="es-ES" sz="1600" err="1">
                <a:latin typeface="Cabin" pitchFamily="2" charset="77"/>
              </a:rPr>
              <a:t>weak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grids</a:t>
            </a:r>
            <a:r>
              <a:rPr lang="es-ES" sz="1600">
                <a:latin typeface="Cabin" pitchFamily="2" charset="77"/>
              </a:rPr>
              <a:t> (single </a:t>
            </a:r>
            <a:r>
              <a:rPr lang="es-ES" sz="1600" err="1">
                <a:latin typeface="Cabin" pitchFamily="2" charset="77"/>
              </a:rPr>
              <a:t>phase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loads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systems</a:t>
            </a:r>
            <a:r>
              <a:rPr lang="es-ES" sz="1600">
                <a:latin typeface="Cabin" pitchFamily="2" charset="77"/>
              </a:rPr>
              <a:t>). </a:t>
            </a: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§"/>
              <a:defRPr/>
            </a:pPr>
            <a:r>
              <a:rPr lang="es-ES" sz="1600" err="1">
                <a:latin typeface="Cabin" pitchFamily="2" charset="77"/>
              </a:rPr>
              <a:t>Study</a:t>
            </a:r>
            <a:r>
              <a:rPr lang="es-ES" sz="1600">
                <a:latin typeface="Cabin" pitchFamily="2" charset="77"/>
              </a:rPr>
              <a:t> of new </a:t>
            </a:r>
            <a:r>
              <a:rPr lang="es-ES" sz="1600" err="1">
                <a:latin typeface="Cabin" pitchFamily="2" charset="77"/>
              </a:rPr>
              <a:t>economic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infrastructure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models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relying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on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distributed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generation</a:t>
            </a:r>
            <a:r>
              <a:rPr lang="es-ES" sz="1600">
                <a:latin typeface="Cabin" pitchFamily="2" charset="77"/>
              </a:rPr>
              <a:t>, </a:t>
            </a:r>
            <a:r>
              <a:rPr lang="es-ES" sz="1600" err="1">
                <a:latin typeface="Cabin" pitchFamily="2" charset="77"/>
              </a:rPr>
              <a:t>which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allow</a:t>
            </a:r>
            <a:r>
              <a:rPr lang="es-ES" sz="1600">
                <a:latin typeface="Cabin" pitchFamily="2" charset="77"/>
              </a:rPr>
              <a:t> to </a:t>
            </a:r>
            <a:r>
              <a:rPr lang="es-ES" sz="1600" err="1">
                <a:latin typeface="Cabin" pitchFamily="2" charset="77"/>
              </a:rPr>
              <a:t>maximize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benefits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considering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the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existing</a:t>
            </a:r>
            <a:r>
              <a:rPr lang="es-ES" sz="1600">
                <a:latin typeface="Cabin" pitchFamily="2" charset="77"/>
              </a:rPr>
              <a:t> and </a:t>
            </a:r>
            <a:r>
              <a:rPr lang="es-ES" sz="1600" err="1">
                <a:latin typeface="Cabin" pitchFamily="2" charset="77"/>
              </a:rPr>
              <a:t>future</a:t>
            </a:r>
            <a:r>
              <a:rPr lang="es-ES" sz="1600">
                <a:latin typeface="Cabin" pitchFamily="2" charset="77"/>
              </a:rPr>
              <a:t> </a:t>
            </a:r>
            <a:r>
              <a:rPr lang="es-ES" sz="1600" err="1">
                <a:latin typeface="Cabin" pitchFamily="2" charset="77"/>
              </a:rPr>
              <a:t>regulations</a:t>
            </a:r>
            <a:r>
              <a:rPr lang="es-ES" sz="1600">
                <a:latin typeface="Cabin" pitchFamily="2" charset="77"/>
              </a:rPr>
              <a:t>.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20C799-E239-A148-ADF3-3681DDC4490E}"/>
              </a:ext>
            </a:extLst>
          </p:cNvPr>
          <p:cNvSpPr txBox="1"/>
          <p:nvPr/>
        </p:nvSpPr>
        <p:spPr>
          <a:xfrm>
            <a:off x="747713" y="1725613"/>
            <a:ext cx="5106987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OUR VISION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D37A48B-ED06-684C-B584-66BF4D12E5C0}"/>
              </a:ext>
            </a:extLst>
          </p:cNvPr>
          <p:cNvSpPr/>
          <p:nvPr/>
        </p:nvSpPr>
        <p:spPr>
          <a:xfrm flipV="1">
            <a:off x="3295650" y="2008188"/>
            <a:ext cx="7808913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11" name="Imagen 5">
            <a:extLst>
              <a:ext uri="{FF2B5EF4-FFF2-40B4-BE49-F238E27FC236}">
                <a16:creationId xmlns:a16="http://schemas.microsoft.com/office/drawing/2014/main" id="{0691187F-7426-2E50-268E-DAD0E153A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E64C7E90-E453-BCEB-4D85-7A78E5BB04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61E976B-3C33-384A-A0AE-D160C204A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BBE97E3-8C9F-42E3-9D89-BE392B084C60}" type="slidenum">
              <a:rPr lang="es-ES" altLang="es-ES">
                <a:solidFill>
                  <a:srgbClr val="898989"/>
                </a:solidFill>
                <a:latin typeface="Cabin Regular" pitchFamily="2" charset="0"/>
              </a:rPr>
              <a:pPr/>
              <a:t>22</a:t>
            </a:fld>
            <a:endParaRPr lang="es-ES" altLang="es-ES">
              <a:solidFill>
                <a:srgbClr val="898989"/>
              </a:solidFill>
              <a:latin typeface="Cabin Regular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4A2567D-D3EE-1448-8A0B-D571F1852224}"/>
              </a:ext>
            </a:extLst>
          </p:cNvPr>
          <p:cNvSpPr txBox="1"/>
          <p:nvPr/>
        </p:nvSpPr>
        <p:spPr>
          <a:xfrm>
            <a:off x="-1419225" y="1725613"/>
            <a:ext cx="5106988" cy="8318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OUR RESEARCH 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2400" b="1" spc="30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LINES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DC154507-AA8A-3D4E-97B4-EB586EF1D88C}"/>
              </a:ext>
            </a:extLst>
          </p:cNvPr>
          <p:cNvSpPr/>
          <p:nvPr/>
        </p:nvSpPr>
        <p:spPr>
          <a:xfrm rot="5400000" flipV="1">
            <a:off x="1538288" y="3044825"/>
            <a:ext cx="4343400" cy="44450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sp>
        <p:nvSpPr>
          <p:cNvPr id="57349" name="CuadroTexto 5">
            <a:extLst>
              <a:ext uri="{FF2B5EF4-FFF2-40B4-BE49-F238E27FC236}">
                <a16:creationId xmlns:a16="http://schemas.microsoft.com/office/drawing/2014/main" id="{BABAA58F-D4B8-C419-41D7-33C20E8F8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0638" y="895350"/>
            <a:ext cx="5980112" cy="471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ANALYSIS AND DESIGN OF POWER CONVERTER TOPOLOGIES FOR ENERGY STORAGE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Design of power electronics converters with an emphasis of multiport topologies for energy storage applications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DYNAMIC ANALYSIS AND CONTROL OF POWER CONVERTERS FOR DISTRIBUTED RESOURCES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High dynamic performance of power converters and microgrids by advanced control systems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POWER FLOW ANALYSIS FOR HYBRID DC/AC GRIDS WITH HIGH PENETRATION OF DISTRIBUTED RESOURCES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Impact of the integration of distributed resources in the electrical grid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ENERGY DEMAND ANALYSIS AND VISUALIZATION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Analytic tools and visualization strategies for energy planning </a:t>
            </a:r>
          </a:p>
          <a:p>
            <a:pPr eaLnBrk="1" hangingPunct="1"/>
            <a:endParaRPr lang="es-ES" altLang="es-ES" sz="1400">
              <a:latin typeface="Cabin" pitchFamily="2" charset="0"/>
            </a:endParaRPr>
          </a:p>
          <a:p>
            <a:pPr eaLnBrk="1" hangingPunct="1"/>
            <a:r>
              <a:rPr lang="es-ES" altLang="es-ES" sz="1600" b="1">
                <a:latin typeface="Open Sans" panose="020B0606030504020204" pitchFamily="34" charset="0"/>
                <a:cs typeface="Open Sans" panose="020B0606030504020204" pitchFamily="34" charset="0"/>
              </a:rPr>
              <a:t>APPLICATIONS</a:t>
            </a:r>
            <a:r>
              <a:rPr lang="es-ES" altLang="es-ES" sz="1400">
                <a:latin typeface="Cabin" pitchFamily="2" charset="0"/>
              </a:rPr>
              <a:t> </a:t>
            </a:r>
          </a:p>
          <a:p>
            <a:pPr lvl="1" eaLnBrk="1" hangingPunct="1"/>
            <a:r>
              <a:rPr lang="es-ES" altLang="es-ES" sz="1400">
                <a:latin typeface="Cabin" pitchFamily="2" charset="0"/>
              </a:rPr>
              <a:t>Industrial applications and knowledge transfer </a:t>
            </a:r>
          </a:p>
          <a:p>
            <a:pPr eaLnBrk="1" hangingPunct="1"/>
            <a:endParaRPr lang="en-GB" altLang="es-ES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48A2B4F-64EB-6C41-BC10-98F2FA13B8DD}"/>
              </a:ext>
            </a:extLst>
          </p:cNvPr>
          <p:cNvSpPr/>
          <p:nvPr/>
        </p:nvSpPr>
        <p:spPr>
          <a:xfrm>
            <a:off x="3959225" y="1563688"/>
            <a:ext cx="292100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36DAC0A-0D63-CC42-90E6-6F35343574CE}"/>
              </a:ext>
            </a:extLst>
          </p:cNvPr>
          <p:cNvSpPr/>
          <p:nvPr/>
        </p:nvSpPr>
        <p:spPr>
          <a:xfrm>
            <a:off x="3959225" y="2670175"/>
            <a:ext cx="292100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AC72E53-7808-8C46-95F3-685737430258}"/>
              </a:ext>
            </a:extLst>
          </p:cNvPr>
          <p:cNvSpPr/>
          <p:nvPr/>
        </p:nvSpPr>
        <p:spPr>
          <a:xfrm>
            <a:off x="3959225" y="3803650"/>
            <a:ext cx="292100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CD52192D-C3AE-5E4D-8C94-6C23A53A6728}"/>
              </a:ext>
            </a:extLst>
          </p:cNvPr>
          <p:cNvSpPr/>
          <p:nvPr/>
        </p:nvSpPr>
        <p:spPr>
          <a:xfrm>
            <a:off x="3959225" y="4479925"/>
            <a:ext cx="292100" cy="46038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A1510A5-8CF1-F64C-AF37-D88839FBCCC9}"/>
              </a:ext>
            </a:extLst>
          </p:cNvPr>
          <p:cNvSpPr/>
          <p:nvPr/>
        </p:nvSpPr>
        <p:spPr>
          <a:xfrm>
            <a:off x="3959225" y="5129213"/>
            <a:ext cx="292100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19" name="Imagen 5">
            <a:extLst>
              <a:ext uri="{FF2B5EF4-FFF2-40B4-BE49-F238E27FC236}">
                <a16:creationId xmlns:a16="http://schemas.microsoft.com/office/drawing/2014/main" id="{A24A3DB0-D8FE-BBB1-F420-60C2E13C7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E7165E5E-DFAF-3BAD-84CE-3F016C9F9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537922D-F825-4D47-9E94-D11A99E83262}"/>
              </a:ext>
            </a:extLst>
          </p:cNvPr>
          <p:cNvSpPr txBox="1"/>
          <p:nvPr/>
        </p:nvSpPr>
        <p:spPr>
          <a:xfrm>
            <a:off x="6573838" y="3227388"/>
            <a:ext cx="4876800" cy="1477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spc="300" dirty="0">
                <a:latin typeface="Open Sans Extrabold" panose="020B0606030504020204" pitchFamily="34" charset="0"/>
                <a:ea typeface="Open Sans Extrabold" panose="020B0606030504020204" pitchFamily="34" charset="0"/>
                <a:cs typeface="Open Sans Extrabold" panose="020B0606030504020204" pitchFamily="34" charset="0"/>
              </a:rPr>
              <a:t>THANK YOU!</a:t>
            </a:r>
          </a:p>
          <a:p>
            <a:pPr algn="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s-ES" sz="3600" b="1" i="1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Please</a:t>
            </a:r>
            <a:r>
              <a:rPr lang="es-ES" sz="3600" b="1" i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 be in </a:t>
            </a:r>
            <a:r>
              <a:rPr lang="es-ES" sz="3600" b="1" i="1" spc="3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touch</a:t>
            </a:r>
            <a:r>
              <a:rPr lang="es-ES" sz="3600" b="1" i="1" spc="300" dirty="0">
                <a:solidFill>
                  <a:schemeClr val="tx1">
                    <a:lumMod val="50000"/>
                    <a:lumOff val="50000"/>
                  </a:schemeClr>
                </a:solidFill>
                <a:latin typeface="Cabin" pitchFamily="2" charset="77"/>
                <a:ea typeface="Open Sans Extrabold" panose="020B0606030504020204" pitchFamily="34" charset="0"/>
                <a:cs typeface="Open Sans Extrabold" panose="020B0606030504020204" pitchFamily="34" charset="0"/>
              </a:rPr>
              <a:t>!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 dirty="0">
              <a:latin typeface="Cabin Regular" pitchFamily="2" charset="77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347AB1D-F527-5647-A666-16E90F06B9BC}"/>
              </a:ext>
            </a:extLst>
          </p:cNvPr>
          <p:cNvSpPr/>
          <p:nvPr/>
        </p:nvSpPr>
        <p:spPr>
          <a:xfrm flipV="1">
            <a:off x="9559925" y="4579938"/>
            <a:ext cx="1751013" cy="46037"/>
          </a:xfrm>
          <a:prstGeom prst="rect">
            <a:avLst/>
          </a:prstGeom>
          <a:solidFill>
            <a:srgbClr val="FFCC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ES">
              <a:latin typeface="Cabin Regular" pitchFamily="2" charset="77"/>
            </a:endParaRPr>
          </a:p>
        </p:txBody>
      </p:sp>
      <p:pic>
        <p:nvPicPr>
          <p:cNvPr id="110595" name="Imagen 6">
            <a:extLst>
              <a:ext uri="{FF2B5EF4-FFF2-40B4-BE49-F238E27FC236}">
                <a16:creationId xmlns:a16="http://schemas.microsoft.com/office/drawing/2014/main" id="{415F2041-1FEE-9D64-AC58-D1B7760873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4488" y="1995488"/>
            <a:ext cx="1220787" cy="1203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E860FD6-9DB1-88DC-2DE7-9E852476A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EE8C-9BC8-4092-9420-3642836EC31C}" type="slidenum">
              <a:rPr lang="es-ES" altLang="es-ES" smtClean="0"/>
              <a:pPr/>
              <a:t>23</a:t>
            </a:fld>
            <a:endParaRPr lang="es-ES" altLang="es-E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32E741-8360-5C6D-CBF4-8AE612EBE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Apagón – April 28, 2025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47BCBB-CD1F-D74E-34FE-519C93D5F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EE8C-9BC8-4092-9420-3642836EC31C}" type="slidenum">
              <a:rPr lang="es-ES" altLang="es-ES" smtClean="0"/>
              <a:pPr/>
              <a:t>3</a:t>
            </a:fld>
            <a:endParaRPr lang="es-ES" altLang="es-E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9278B-0758-C21C-208F-AD338F99E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057384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6A9D25-B0AF-4ED5-CB41-E1942F78D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691" y="207647"/>
            <a:ext cx="6142666" cy="4862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C5F2637-B5F5-19D3-C7DA-AE22BA7A493B}"/>
              </a:ext>
            </a:extLst>
          </p:cNvPr>
          <p:cNvSpPr txBox="1"/>
          <p:nvPr/>
        </p:nvSpPr>
        <p:spPr>
          <a:xfrm>
            <a:off x="6964312" y="6434909"/>
            <a:ext cx="3827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4"/>
              </a:rPr>
              <a:t>El Pais, “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4"/>
              </a:rPr>
              <a:t>¿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4"/>
              </a:rPr>
              <a:t>Qué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4"/>
              </a:rPr>
              <a:t> 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4"/>
              </a:rPr>
              <a:t>causó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4"/>
              </a:rPr>
              <a:t> 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4"/>
              </a:rPr>
              <a:t>el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4"/>
              </a:rPr>
              <a:t> 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4"/>
              </a:rPr>
              <a:t>apagón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4"/>
              </a:rPr>
              <a:t>? 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4"/>
              </a:rPr>
              <a:t>Explicación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4"/>
              </a:rPr>
              <a:t> visual y breve de lo que 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4"/>
              </a:rPr>
              <a:t>sabemos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4"/>
              </a:rPr>
              <a:t>”</a:t>
            </a:r>
            <a:endParaRPr lang="en-US" sz="800" b="1" i="0" dirty="0">
              <a:solidFill>
                <a:srgbClr val="111111"/>
              </a:solidFill>
              <a:effectLst/>
              <a:latin typeface="MajritTx"/>
            </a:endParaRPr>
          </a:p>
        </p:txBody>
      </p:sp>
    </p:spTree>
    <p:extLst>
      <p:ext uri="{BB962C8B-B14F-4D97-AF65-F5344CB8AC3E}">
        <p14:creationId xmlns:p14="http://schemas.microsoft.com/office/powerpoint/2010/main" val="1144424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9FE06-D87F-CD98-5A22-A4614CBA6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E0ED9DC-4971-7135-E094-41273EAD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Apagón – April 28, 2025</a:t>
            </a:r>
            <a:endParaRPr lang="es-E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1AC263-A9D9-91B5-039E-B431D5DB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BEE8C-9BC8-4092-9420-3642836EC31C}" type="slidenum">
              <a:rPr lang="es-ES" altLang="es-ES" smtClean="0"/>
              <a:pPr/>
              <a:t>4</a:t>
            </a:fld>
            <a:endParaRPr lang="es-ES" altLang="es-E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6C186E-C540-88CF-BABC-2141192D1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75" y="424741"/>
            <a:ext cx="6740450" cy="58987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DCF635-0D85-AB20-C537-D8700FC9D89A}"/>
              </a:ext>
            </a:extLst>
          </p:cNvPr>
          <p:cNvSpPr txBox="1"/>
          <p:nvPr/>
        </p:nvSpPr>
        <p:spPr>
          <a:xfrm>
            <a:off x="211175" y="6538912"/>
            <a:ext cx="382742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Source: </a:t>
            </a:r>
            <a:r>
              <a:rPr lang="en-US" sz="800" dirty="0">
                <a:hlinkClick r:id="rId3"/>
              </a:rPr>
              <a:t>El Pais, “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3"/>
              </a:rPr>
              <a:t>¿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3"/>
              </a:rPr>
              <a:t>Qué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3"/>
              </a:rPr>
              <a:t> 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3"/>
              </a:rPr>
              <a:t>causó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3"/>
              </a:rPr>
              <a:t> 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3"/>
              </a:rPr>
              <a:t>el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3"/>
              </a:rPr>
              <a:t> 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3"/>
              </a:rPr>
              <a:t>apagón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3"/>
              </a:rPr>
              <a:t>? 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3"/>
              </a:rPr>
              <a:t>Explicación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3"/>
              </a:rPr>
              <a:t> visual y breve de lo que </a:t>
            </a:r>
            <a:r>
              <a:rPr lang="en-US" sz="800" b="1" i="0" dirty="0" err="1">
                <a:solidFill>
                  <a:srgbClr val="111111"/>
                </a:solidFill>
                <a:effectLst/>
                <a:latin typeface="MajritTx"/>
                <a:hlinkClick r:id="rId3"/>
              </a:rPr>
              <a:t>sabemos</a:t>
            </a:r>
            <a:r>
              <a:rPr lang="en-US" sz="800" b="1" i="0" dirty="0">
                <a:solidFill>
                  <a:srgbClr val="111111"/>
                </a:solidFill>
                <a:effectLst/>
                <a:latin typeface="MajritTx"/>
                <a:hlinkClick r:id="rId3"/>
              </a:rPr>
              <a:t>”</a:t>
            </a:r>
            <a:endParaRPr lang="en-US" sz="800" b="1" i="0" dirty="0">
              <a:solidFill>
                <a:srgbClr val="111111"/>
              </a:solidFill>
              <a:effectLst/>
              <a:latin typeface="MajritTx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7C6305-2230-D18D-FB7A-A3EE39A6C58A}"/>
              </a:ext>
            </a:extLst>
          </p:cNvPr>
          <p:cNvSpPr txBox="1"/>
          <p:nvPr/>
        </p:nvSpPr>
        <p:spPr>
          <a:xfrm>
            <a:off x="6951625" y="4483632"/>
            <a:ext cx="2743201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Iberian connection to France is relatively weak.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9AE285-6AA8-C2B0-0B83-F230945DFCF2}"/>
              </a:ext>
            </a:extLst>
          </p:cNvPr>
          <p:cNvSpPr txBox="1"/>
          <p:nvPr/>
        </p:nvSpPr>
        <p:spPr>
          <a:xfrm>
            <a:off x="6951625" y="3224107"/>
            <a:ext cx="2743201" cy="92333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France, Germany, and Italy have relatively strong interchange capacity.</a:t>
            </a:r>
          </a:p>
        </p:txBody>
      </p:sp>
    </p:spTree>
    <p:extLst>
      <p:ext uri="{BB962C8B-B14F-4D97-AF65-F5344CB8AC3E}">
        <p14:creationId xmlns:p14="http://schemas.microsoft.com/office/powerpoint/2010/main" val="279814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graph of a graph showing the country's country's current&#10;&#10;AI-generated content may be incorrect.">
            <a:extLst>
              <a:ext uri="{FF2B5EF4-FFF2-40B4-BE49-F238E27FC236}">
                <a16:creationId xmlns:a16="http://schemas.microsoft.com/office/drawing/2014/main" id="{4B26FCFF-2F91-B177-1FD8-B0A71D45CC0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978" y="1056112"/>
            <a:ext cx="10686182" cy="5343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98ED90-082D-2D16-C3BB-703914DCF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978" y="201050"/>
            <a:ext cx="10006822" cy="859152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 of European grid Frequencies just before the Blackout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4A090A-7D87-0DCF-51D2-98031312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Presentation title or audience xxth -----  20xx</a:t>
            </a:r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E57721-D0F0-A63B-8B54-D0FF11E9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5</a:t>
            </a:fld>
            <a:endParaRPr lang="es-ES" altLang="es-E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275D32-881E-16D4-3856-949FD4F499E3}"/>
              </a:ext>
            </a:extLst>
          </p:cNvPr>
          <p:cNvSpPr/>
          <p:nvPr/>
        </p:nvSpPr>
        <p:spPr>
          <a:xfrm>
            <a:off x="4039933" y="2593526"/>
            <a:ext cx="1008404" cy="982766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D9E94E-1603-A107-1DBA-553F1D9DA9A9}"/>
              </a:ext>
            </a:extLst>
          </p:cNvPr>
          <p:cNvCxnSpPr>
            <a:cxnSpLocks/>
          </p:cNvCxnSpPr>
          <p:nvPr/>
        </p:nvCxnSpPr>
        <p:spPr>
          <a:xfrm flipH="1" flipV="1">
            <a:off x="4544135" y="3570191"/>
            <a:ext cx="73352" cy="636551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2CCDE17-C000-3A09-5D50-68E63516595E}"/>
              </a:ext>
            </a:extLst>
          </p:cNvPr>
          <p:cNvSpPr txBox="1"/>
          <p:nvPr/>
        </p:nvSpPr>
        <p:spPr>
          <a:xfrm>
            <a:off x="3446713" y="4190390"/>
            <a:ext cx="2268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Bigger Oscillations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1B93CB-DBCD-B744-3A99-9CE5A61A5718}"/>
              </a:ext>
            </a:extLst>
          </p:cNvPr>
          <p:cNvCxnSpPr>
            <a:cxnSpLocks/>
          </p:cNvCxnSpPr>
          <p:nvPr/>
        </p:nvCxnSpPr>
        <p:spPr>
          <a:xfrm flipH="1">
            <a:off x="2879575" y="2343453"/>
            <a:ext cx="73353" cy="351560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094BBB-416F-52A1-CE08-35C306ADEC9F}"/>
              </a:ext>
            </a:extLst>
          </p:cNvPr>
          <p:cNvSpPr txBox="1"/>
          <p:nvPr/>
        </p:nvSpPr>
        <p:spPr>
          <a:xfrm>
            <a:off x="2064165" y="1981577"/>
            <a:ext cx="17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Early Oscillations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79A718-D669-1BC8-F2AE-5A7EF130AD3A}"/>
              </a:ext>
            </a:extLst>
          </p:cNvPr>
          <p:cNvSpPr/>
          <p:nvPr/>
        </p:nvSpPr>
        <p:spPr>
          <a:xfrm>
            <a:off x="2248257" y="2720696"/>
            <a:ext cx="1409343" cy="518069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3CE148-C2CB-ED3E-0715-07DFB045476B}"/>
              </a:ext>
            </a:extLst>
          </p:cNvPr>
          <p:cNvSpPr/>
          <p:nvPr/>
        </p:nvSpPr>
        <p:spPr>
          <a:xfrm>
            <a:off x="7093507" y="2862207"/>
            <a:ext cx="458628" cy="508101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523F0-1091-7EFF-3CB2-3B539179950E}"/>
              </a:ext>
            </a:extLst>
          </p:cNvPr>
          <p:cNvSpPr txBox="1"/>
          <p:nvPr/>
        </p:nvSpPr>
        <p:spPr>
          <a:xfrm>
            <a:off x="6434058" y="2210499"/>
            <a:ext cx="177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DFD </a:t>
            </a:r>
          </a:p>
          <a:p>
            <a:pPr algn="ctr"/>
            <a:r>
              <a:rPr lang="en-US" dirty="0"/>
              <a:t>(Market Interval)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30C87DF-4C32-0014-4D05-7AE0E9A2F621}"/>
              </a:ext>
            </a:extLst>
          </p:cNvPr>
          <p:cNvSpPr txBox="1"/>
          <p:nvPr/>
        </p:nvSpPr>
        <p:spPr>
          <a:xfrm>
            <a:off x="2916251" y="5282488"/>
            <a:ext cx="1946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CC28"/>
                </a:solidFill>
              </a:rPr>
              <a:t>Suspicious Events</a:t>
            </a:r>
          </a:p>
          <a:p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Normal Events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CC0F52D-3DE5-C1DE-645E-C72AC4186B32}"/>
              </a:ext>
            </a:extLst>
          </p:cNvPr>
          <p:cNvSpPr/>
          <p:nvPr/>
        </p:nvSpPr>
        <p:spPr>
          <a:xfrm>
            <a:off x="8133715" y="2937617"/>
            <a:ext cx="241419" cy="982766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69A4AFB-3E07-3D02-5A62-BFA3880ACA46}"/>
              </a:ext>
            </a:extLst>
          </p:cNvPr>
          <p:cNvCxnSpPr>
            <a:cxnSpLocks/>
          </p:cNvCxnSpPr>
          <p:nvPr/>
        </p:nvCxnSpPr>
        <p:spPr>
          <a:xfrm flipV="1">
            <a:off x="7393118" y="3578658"/>
            <a:ext cx="646226" cy="774849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4D0BC99-B775-91CB-1FD6-C5640AD2B579}"/>
              </a:ext>
            </a:extLst>
          </p:cNvPr>
          <p:cNvSpPr txBox="1"/>
          <p:nvPr/>
        </p:nvSpPr>
        <p:spPr>
          <a:xfrm>
            <a:off x="6350389" y="4385432"/>
            <a:ext cx="17775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Iberian Separation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E256C71-DB1F-62A3-EC01-008ED6C5F6A1}"/>
              </a:ext>
            </a:extLst>
          </p:cNvPr>
          <p:cNvCxnSpPr>
            <a:cxnSpLocks/>
          </p:cNvCxnSpPr>
          <p:nvPr/>
        </p:nvCxnSpPr>
        <p:spPr>
          <a:xfrm flipV="1">
            <a:off x="10394120" y="3477556"/>
            <a:ext cx="58904" cy="1124947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2FB527C-88B3-21CA-6B61-5305AE05CF31}"/>
              </a:ext>
            </a:extLst>
          </p:cNvPr>
          <p:cNvSpPr txBox="1"/>
          <p:nvPr/>
        </p:nvSpPr>
        <p:spPr>
          <a:xfrm>
            <a:off x="9503208" y="4654615"/>
            <a:ext cx="1777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Europe Recovers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C585CD-3946-A308-3909-6FA0D5244F69}"/>
              </a:ext>
            </a:extLst>
          </p:cNvPr>
          <p:cNvSpPr/>
          <p:nvPr/>
        </p:nvSpPr>
        <p:spPr>
          <a:xfrm rot="4861384">
            <a:off x="10140334" y="1653218"/>
            <a:ext cx="503274" cy="3158868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1BD187-FCCD-146B-A9A9-436230D72A3F}"/>
              </a:ext>
            </a:extLst>
          </p:cNvPr>
          <p:cNvSpPr/>
          <p:nvPr/>
        </p:nvSpPr>
        <p:spPr>
          <a:xfrm>
            <a:off x="2599396" y="2774222"/>
            <a:ext cx="201816" cy="411018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Imagen 5">
            <a:extLst>
              <a:ext uri="{FF2B5EF4-FFF2-40B4-BE49-F238E27FC236}">
                <a16:creationId xmlns:a16="http://schemas.microsoft.com/office/drawing/2014/main" id="{65F34267-38E8-6723-CC71-1260D70D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2">
            <a:extLst>
              <a:ext uri="{FF2B5EF4-FFF2-40B4-BE49-F238E27FC236}">
                <a16:creationId xmlns:a16="http://schemas.microsoft.com/office/drawing/2014/main" id="{F30DDC16-BC56-80D8-6167-5A6E66403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266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459F5-58CD-9953-EC69-74817340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E7761-F540-3E70-D100-94B0C69F1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3701" y="365125"/>
            <a:ext cx="9169637" cy="593751"/>
          </a:xfrm>
        </p:spPr>
        <p:txBody>
          <a:bodyPr/>
          <a:lstStyle/>
          <a:p>
            <a:r>
              <a:rPr lang="en-US" dirty="0"/>
              <a:t>Early Oscillations hint at Instability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A8A55-E452-575E-D07A-3D85BCE0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6</a:t>
            </a:fld>
            <a:endParaRPr lang="es-ES" altLang="es-ES"/>
          </a:p>
        </p:txBody>
      </p:sp>
      <p:pic>
        <p:nvPicPr>
          <p:cNvPr id="81" name="Picture 80" descr="A graph with blue and red lines&#10;&#10;AI-generated content may be incorrect.">
            <a:extLst>
              <a:ext uri="{FF2B5EF4-FFF2-40B4-BE49-F238E27FC236}">
                <a16:creationId xmlns:a16="http://schemas.microsoft.com/office/drawing/2014/main" id="{2886B850-A281-0144-CF05-149BE8225A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701" y="1043298"/>
            <a:ext cx="10293409" cy="5146705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A4A9910C-BB02-648F-1425-7318719AAA62}"/>
              </a:ext>
            </a:extLst>
          </p:cNvPr>
          <p:cNvSpPr/>
          <p:nvPr/>
        </p:nvSpPr>
        <p:spPr>
          <a:xfrm>
            <a:off x="2333002" y="3717420"/>
            <a:ext cx="2743200" cy="786213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5D8A04-0D83-0FCA-213C-95AF297FBC5A}"/>
              </a:ext>
            </a:extLst>
          </p:cNvPr>
          <p:cNvSpPr/>
          <p:nvPr/>
        </p:nvSpPr>
        <p:spPr>
          <a:xfrm>
            <a:off x="8219630" y="3616650"/>
            <a:ext cx="3134170" cy="1057900"/>
          </a:xfrm>
          <a:prstGeom prst="rect">
            <a:avLst/>
          </a:prstGeom>
          <a:noFill/>
          <a:ln w="1905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3FB0F2D-6059-5991-8B3D-4D18EE33420E}"/>
              </a:ext>
            </a:extLst>
          </p:cNvPr>
          <p:cNvSpPr txBox="1"/>
          <p:nvPr/>
        </p:nvSpPr>
        <p:spPr>
          <a:xfrm>
            <a:off x="2333002" y="2664750"/>
            <a:ext cx="4637465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at least 12:13pm* we see notable frequency oscillations in the Iberian grid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6EBA837-557A-47CC-14C7-BF4CB3120CE9}"/>
              </a:ext>
            </a:extLst>
          </p:cNvPr>
          <p:cNvSpPr txBox="1"/>
          <p:nvPr/>
        </p:nvSpPr>
        <p:spPr>
          <a:xfrm>
            <a:off x="8610600" y="2825915"/>
            <a:ext cx="3421799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Oscillation amplitudes increasing just minutes later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B69DCAD-4135-314E-954A-E9250867434D}"/>
              </a:ext>
            </a:extLst>
          </p:cNvPr>
          <p:cNvSpPr txBox="1"/>
          <p:nvPr/>
        </p:nvSpPr>
        <p:spPr>
          <a:xfrm>
            <a:off x="94004" y="2228671"/>
            <a:ext cx="1281869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* LEMUR currently only has frequency data from 12:12:51pm – 13:12:50pm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213181-1566-3535-8A6C-224E89D79149}"/>
              </a:ext>
            </a:extLst>
          </p:cNvPr>
          <p:cNvSpPr txBox="1"/>
          <p:nvPr/>
        </p:nvSpPr>
        <p:spPr>
          <a:xfrm>
            <a:off x="5324029" y="4701799"/>
            <a:ext cx="2136450" cy="646331"/>
          </a:xfrm>
          <a:prstGeom prst="rect">
            <a:avLst/>
          </a:prstGeom>
          <a:solidFill>
            <a:srgbClr val="E9E9E9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Minor disturbance in Croatia was properly damped and faded in &lt;5 sec. We’ll ignore it.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D259DE3-2D30-2F38-0D26-C9D298418310}"/>
              </a:ext>
            </a:extLst>
          </p:cNvPr>
          <p:cNvSpPr/>
          <p:nvPr/>
        </p:nvSpPr>
        <p:spPr>
          <a:xfrm>
            <a:off x="5324029" y="3369865"/>
            <a:ext cx="213645" cy="1247512"/>
          </a:xfrm>
          <a:prstGeom prst="rect">
            <a:avLst/>
          </a:prstGeom>
          <a:noFill/>
          <a:ln w="127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" name="Imagen 5">
            <a:extLst>
              <a:ext uri="{FF2B5EF4-FFF2-40B4-BE49-F238E27FC236}">
                <a16:creationId xmlns:a16="http://schemas.microsoft.com/office/drawing/2014/main" id="{5E85F078-DBBA-3B01-7B9B-9113ACE41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" name="Picture 2">
            <a:extLst>
              <a:ext uri="{FF2B5EF4-FFF2-40B4-BE49-F238E27FC236}">
                <a16:creationId xmlns:a16="http://schemas.microsoft.com/office/drawing/2014/main" id="{834FE796-7EC2-B4B1-3DD5-728D8BE9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4334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B9726-843B-FFCD-614F-676A88AB74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04841A9E-7EC8-B439-D1B6-FA6873061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7" y="962478"/>
            <a:ext cx="10787743" cy="539387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5A3C7D-5197-26AB-A5AB-CAAA513D7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7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2ED7B70-C8E1-7FB4-8911-8A4F92852C08}"/>
              </a:ext>
            </a:extLst>
          </p:cNvPr>
          <p:cNvSpPr txBox="1"/>
          <p:nvPr/>
        </p:nvSpPr>
        <p:spPr>
          <a:xfrm>
            <a:off x="2187723" y="2120341"/>
            <a:ext cx="3298677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Undamped frequencies oscillations rapidly worsen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3688E3E-0B38-712C-5ECE-8AB54109BA92}"/>
              </a:ext>
            </a:extLst>
          </p:cNvPr>
          <p:cNvSpPr txBox="1"/>
          <p:nvPr/>
        </p:nvSpPr>
        <p:spPr>
          <a:xfrm>
            <a:off x="8379863" y="1790766"/>
            <a:ext cx="3421799" cy="36933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Note 180° phase shift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B3033D43-3F07-E651-269E-547E92D115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13D1294-EAD2-4DFF-A4DD-93B81FD56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EB76237-8F58-D357-14DF-98631EA1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Oscillations Worsen Rapidly</a:t>
            </a:r>
          </a:p>
        </p:txBody>
      </p:sp>
    </p:spTree>
    <p:extLst>
      <p:ext uri="{BB962C8B-B14F-4D97-AF65-F5344CB8AC3E}">
        <p14:creationId xmlns:p14="http://schemas.microsoft.com/office/powerpoint/2010/main" val="230699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434D1-9057-5795-4643-43D47A79C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showing the number of countries/regions&#10;&#10;AI-generated content may be incorrect.">
            <a:extLst>
              <a:ext uri="{FF2B5EF4-FFF2-40B4-BE49-F238E27FC236}">
                <a16:creationId xmlns:a16="http://schemas.microsoft.com/office/drawing/2014/main" id="{03494773-604D-5B71-391F-340113408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840" y="1061718"/>
            <a:ext cx="10436160" cy="521808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4FABD4-4099-B9F6-2B95-02B92B4E6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8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A16CBEE-92BA-3F55-3BB6-BDCC2F7476BA}"/>
              </a:ext>
            </a:extLst>
          </p:cNvPr>
          <p:cNvSpPr txBox="1"/>
          <p:nvPr/>
        </p:nvSpPr>
        <p:spPr>
          <a:xfrm>
            <a:off x="2459001" y="1735404"/>
            <a:ext cx="5334764" cy="646331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15-minute electricity market means many generators change their power setpoints at 12:30pm.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1EB26E6C-9E00-B5BD-BC06-7FFD51540EC1}"/>
              </a:ext>
            </a:extLst>
          </p:cNvPr>
          <p:cNvSpPr txBox="1"/>
          <p:nvPr/>
        </p:nvSpPr>
        <p:spPr>
          <a:xfrm>
            <a:off x="8456856" y="1746763"/>
            <a:ext cx="2896944" cy="1815882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 resulting change in steady-state frequency is called a “Deterministic Frequency Deviation”. These are an undesirable but expected and manageable aspect of large electricity markets.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EF2A639B-0E90-B4A0-8333-12CE693992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634234E-07C0-2CC8-0110-AE75DC447E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6FB30389-3DC2-AB8A-0312-06CFB416C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Oscillations Worsen Rapidly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F980C-FA36-D4FC-01AE-D62370239220}"/>
              </a:ext>
            </a:extLst>
          </p:cNvPr>
          <p:cNvSpPr/>
          <p:nvPr/>
        </p:nvSpPr>
        <p:spPr>
          <a:xfrm>
            <a:off x="5289847" y="2489672"/>
            <a:ext cx="3090016" cy="2518163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E882C5-0C84-450D-9023-4EEA4037388E}"/>
              </a:ext>
            </a:extLst>
          </p:cNvPr>
          <p:cNvSpPr txBox="1"/>
          <p:nvPr/>
        </p:nvSpPr>
        <p:spPr>
          <a:xfrm>
            <a:off x="9067088" y="4838558"/>
            <a:ext cx="2896944" cy="338554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Iberia still wobbly…</a:t>
            </a:r>
          </a:p>
        </p:txBody>
      </p:sp>
    </p:spTree>
    <p:extLst>
      <p:ext uri="{BB962C8B-B14F-4D97-AF65-F5344CB8AC3E}">
        <p14:creationId xmlns:p14="http://schemas.microsoft.com/office/powerpoint/2010/main" val="1099049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58E6A-6EB8-EC3A-032C-9C8F36B31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showing the value of the country&#10;&#10;AI-generated content may be incorrect.">
            <a:extLst>
              <a:ext uri="{FF2B5EF4-FFF2-40B4-BE49-F238E27FC236}">
                <a16:creationId xmlns:a16="http://schemas.microsoft.com/office/drawing/2014/main" id="{402D022D-A14D-E430-9CC0-3CA9E38A19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7" y="964293"/>
            <a:ext cx="10712175" cy="53560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F096-5414-7542-3121-938E1CCCC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6B3D54-5C84-4380-B90C-31F636633DA2}" type="slidenum">
              <a:rPr lang="es-ES" altLang="es-ES" smtClean="0"/>
              <a:pPr/>
              <a:t>9</a:t>
            </a:fld>
            <a:endParaRPr lang="es-ES" altLang="es-ES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286A8F4-F51C-0AD3-EA95-C306BA47F35A}"/>
              </a:ext>
            </a:extLst>
          </p:cNvPr>
          <p:cNvSpPr txBox="1"/>
          <p:nvPr/>
        </p:nvSpPr>
        <p:spPr>
          <a:xfrm>
            <a:off x="158840" y="1061718"/>
            <a:ext cx="4217323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Significant frequency drop @ </a:t>
            </a:r>
            <a:r>
              <a:rPr lang="en-US" dirty="0">
                <a:solidFill>
                  <a:srgbClr val="C00000"/>
                </a:solidFill>
              </a:rPr>
              <a:t>12:32:57.3</a:t>
            </a:r>
            <a:r>
              <a:rPr lang="en-US" dirty="0"/>
              <a:t> is probably </a:t>
            </a:r>
            <a:r>
              <a:rPr lang="en-US" i="1" dirty="0"/>
              <a:t>not</a:t>
            </a:r>
            <a:r>
              <a:rPr lang="en-US" dirty="0"/>
              <a:t> the “15GW in 5 seconds”.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But what is it? </a:t>
            </a:r>
          </a:p>
        </p:txBody>
      </p:sp>
      <p:pic>
        <p:nvPicPr>
          <p:cNvPr id="15" name="Imagen 5">
            <a:extLst>
              <a:ext uri="{FF2B5EF4-FFF2-40B4-BE49-F238E27FC236}">
                <a16:creationId xmlns:a16="http://schemas.microsoft.com/office/drawing/2014/main" id="{F0A1412F-4203-5B9D-609C-E50E0A3DF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9080" y="122503"/>
            <a:ext cx="904080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694BD742-5293-528E-6CCF-0341E1689B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40" y="122503"/>
            <a:ext cx="1097236" cy="809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D612956F-C111-F1B3-0730-263FF2ABB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857" y="252094"/>
            <a:ext cx="9541481" cy="593751"/>
          </a:xfrm>
        </p:spPr>
        <p:txBody>
          <a:bodyPr/>
          <a:lstStyle/>
          <a:p>
            <a:r>
              <a:rPr lang="en-US" dirty="0"/>
              <a:t>Iberia Separates from Europe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C6041-8B33-032B-67E2-F1B4087A9B82}"/>
              </a:ext>
            </a:extLst>
          </p:cNvPr>
          <p:cNvSpPr txBox="1"/>
          <p:nvPr/>
        </p:nvSpPr>
        <p:spPr>
          <a:xfrm>
            <a:off x="5516351" y="2315910"/>
            <a:ext cx="2896944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Oscillations persist but Iberia stays connected until…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5497BB-F6B8-30DF-3716-2D2DF114F155}"/>
              </a:ext>
            </a:extLst>
          </p:cNvPr>
          <p:cNvSpPr/>
          <p:nvPr/>
        </p:nvSpPr>
        <p:spPr>
          <a:xfrm>
            <a:off x="4341264" y="2315910"/>
            <a:ext cx="521294" cy="957129"/>
          </a:xfrm>
          <a:prstGeom prst="rect">
            <a:avLst/>
          </a:prstGeom>
          <a:noFill/>
          <a:ln w="38100">
            <a:solidFill>
              <a:srgbClr val="FFCC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3B50ED-7E02-C894-B84C-D704BBED7EE1}"/>
              </a:ext>
            </a:extLst>
          </p:cNvPr>
          <p:cNvSpPr txBox="1"/>
          <p:nvPr/>
        </p:nvSpPr>
        <p:spPr>
          <a:xfrm>
            <a:off x="4208177" y="3584962"/>
            <a:ext cx="4217323" cy="1200329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Fast, irreversible frequency drop starts at </a:t>
            </a:r>
            <a:r>
              <a:rPr lang="en-US" dirty="0">
                <a:solidFill>
                  <a:srgbClr val="C00000"/>
                </a:solidFill>
              </a:rPr>
              <a:t>12:33:16.5</a:t>
            </a:r>
            <a:r>
              <a:rPr lang="en-US" dirty="0"/>
              <a:t>. Likely some large source tripped and started the cascade of “15GW in 5 seconds”.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04D21F-9274-D75B-07DA-341AAADDD422}"/>
              </a:ext>
            </a:extLst>
          </p:cNvPr>
          <p:cNvSpPr txBox="1"/>
          <p:nvPr/>
        </p:nvSpPr>
        <p:spPr>
          <a:xfrm>
            <a:off x="5399786" y="5140710"/>
            <a:ext cx="2872543" cy="584775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Frequency Containment Reserve saturates within 3 seconds. 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DE9E3F7-936A-D86C-BEA4-D0FA2D360EED}"/>
              </a:ext>
            </a:extLst>
          </p:cNvPr>
          <p:cNvCxnSpPr>
            <a:cxnSpLocks/>
          </p:cNvCxnSpPr>
          <p:nvPr/>
        </p:nvCxnSpPr>
        <p:spPr>
          <a:xfrm flipV="1">
            <a:off x="6392254" y="3288399"/>
            <a:ext cx="2218346" cy="296563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6FAE6FEE-525D-6780-E48E-797343F4CD6E}"/>
              </a:ext>
            </a:extLst>
          </p:cNvPr>
          <p:cNvSpPr/>
          <p:nvPr/>
        </p:nvSpPr>
        <p:spPr>
          <a:xfrm>
            <a:off x="4486542" y="1632247"/>
            <a:ext cx="405082" cy="589660"/>
          </a:xfrm>
          <a:custGeom>
            <a:avLst/>
            <a:gdLst>
              <a:gd name="connsiteX0" fmla="*/ 0 w 405082"/>
              <a:gd name="connsiteY0" fmla="*/ 0 h 589660"/>
              <a:gd name="connsiteX1" fmla="*/ 401652 w 405082"/>
              <a:gd name="connsiteY1" fmla="*/ 136732 h 589660"/>
              <a:gd name="connsiteX2" fmla="*/ 188008 w 405082"/>
              <a:gd name="connsiteY2" fmla="*/ 589660 h 589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5082" h="589660">
                <a:moveTo>
                  <a:pt x="0" y="0"/>
                </a:moveTo>
                <a:cubicBezTo>
                  <a:pt x="185158" y="19227"/>
                  <a:pt x="370317" y="38455"/>
                  <a:pt x="401652" y="136732"/>
                </a:cubicBezTo>
                <a:cubicBezTo>
                  <a:pt x="432987" y="235009"/>
                  <a:pt x="240707" y="521294"/>
                  <a:pt x="188008" y="589660"/>
                </a:cubicBezTo>
              </a:path>
            </a:pathLst>
          </a:custGeom>
          <a:noFill/>
          <a:ln w="38100">
            <a:solidFill>
              <a:srgbClr val="FFCC28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2559E7-A5EF-3BD6-235E-B51E1ADE3B7F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8272329" y="5104741"/>
            <a:ext cx="803305" cy="328357"/>
          </a:xfrm>
          <a:prstGeom prst="straightConnector1">
            <a:avLst/>
          </a:prstGeom>
          <a:ln w="38100">
            <a:solidFill>
              <a:srgbClr val="FFCC2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D51BDF87-A508-E8CF-9CB8-9B256D19DCBD}"/>
              </a:ext>
            </a:extLst>
          </p:cNvPr>
          <p:cNvSpPr/>
          <p:nvPr/>
        </p:nvSpPr>
        <p:spPr>
          <a:xfrm>
            <a:off x="9272187" y="2685208"/>
            <a:ext cx="1598062" cy="2177349"/>
          </a:xfrm>
          <a:prstGeom prst="rect">
            <a:avLst/>
          </a:prstGeom>
          <a:noFill/>
          <a:ln w="3810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33A3148-C743-B04F-812B-A67043B81947}"/>
              </a:ext>
            </a:extLst>
          </p:cNvPr>
          <p:cNvSpPr txBox="1"/>
          <p:nvPr/>
        </p:nvSpPr>
        <p:spPr>
          <a:xfrm>
            <a:off x="9272187" y="2102764"/>
            <a:ext cx="2170552" cy="523220"/>
          </a:xfrm>
          <a:prstGeom prst="rect">
            <a:avLst/>
          </a:prstGeom>
          <a:solidFill>
            <a:srgbClr val="E9E9E9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Rest of Europe actives FCR and stabilizes</a:t>
            </a:r>
          </a:p>
        </p:txBody>
      </p:sp>
    </p:spTree>
    <p:extLst>
      <p:ext uri="{BB962C8B-B14F-4D97-AF65-F5344CB8AC3E}">
        <p14:creationId xmlns:p14="http://schemas.microsoft.com/office/powerpoint/2010/main" val="28746229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kerlan_Lemur" id="{8D517BEA-D79C-FB42-9E37-31EAC92D46F8}" vid="{E7E306BE-2CEC-8B4E-A1B8-4D3C7ABF9EC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3B546F8B429F441AB517FD40C7758B9" ma:contentTypeVersion="9" ma:contentTypeDescription="Crear nuevo documento." ma:contentTypeScope="" ma:versionID="befdb5c2a76d165b7963a9516cf1ff49">
  <xsd:schema xmlns:xsd="http://www.w3.org/2001/XMLSchema" xmlns:xs="http://www.w3.org/2001/XMLSchema" xmlns:p="http://schemas.microsoft.com/office/2006/metadata/properties" xmlns:ns2="2711c295-d9dc-4290-94d2-434158111b76" targetNamespace="http://schemas.microsoft.com/office/2006/metadata/properties" ma:root="true" ma:fieldsID="ca2b8862da53eb6a9ce780760509eba3" ns2:_="">
    <xsd:import namespace="2711c295-d9dc-4290-94d2-434158111b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11c295-d9dc-4290-94d2-434158111b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16D57E5-64C1-4DFF-BAE4-F891A5313303}">
  <ds:schemaRefs>
    <ds:schemaRef ds:uri="2711c295-d9dc-4290-94d2-434158111b7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9347A6E-B2D6-4CDD-A77A-DC57154271F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3675</TotalTime>
  <Words>899</Words>
  <Application>Microsoft Macintosh PowerPoint</Application>
  <PresentationFormat>Widescreen</PresentationFormat>
  <Paragraphs>124</Paragraphs>
  <Slides>23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Cabin</vt:lpstr>
      <vt:lpstr>Cabin Regular</vt:lpstr>
      <vt:lpstr>Calibri</vt:lpstr>
      <vt:lpstr>MajritTx</vt:lpstr>
      <vt:lpstr>Open Sans</vt:lpstr>
      <vt:lpstr>Open Sans Extrabold</vt:lpstr>
      <vt:lpstr>Wingdings</vt:lpstr>
      <vt:lpstr>Tema de Office</vt:lpstr>
      <vt:lpstr>PowerPoint Presentation</vt:lpstr>
      <vt:lpstr>PowerPoint Presentation</vt:lpstr>
      <vt:lpstr>PowerPoint Presentation</vt:lpstr>
      <vt:lpstr>PowerPoint Presentation</vt:lpstr>
      <vt:lpstr>Overview of European grid Frequencies just before the Blackout</vt:lpstr>
      <vt:lpstr>Early Oscillations hint at Instability</vt:lpstr>
      <vt:lpstr>Oscillations Worsen Rapidly</vt:lpstr>
      <vt:lpstr>Oscillations Worsen Rapidly</vt:lpstr>
      <vt:lpstr>Iberia Separates from Europe</vt:lpstr>
      <vt:lpstr>PowerPoint Presentation</vt:lpstr>
      <vt:lpstr>Rocof Overview</vt:lpstr>
      <vt:lpstr>Rocof stayed within limits</vt:lpstr>
      <vt:lpstr>PowerPoint Presentation</vt:lpstr>
      <vt:lpstr>Generation MIX on April 28, 2025</vt:lpstr>
      <vt:lpstr>Generation MIX on April 28, 2025</vt:lpstr>
      <vt:lpstr>Spanish Inertia was low, but not unprecedented</vt:lpstr>
      <vt:lpstr>Connections with France</vt:lpstr>
      <vt:lpstr>Exports to France were below average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Eva Canal Pesquera</dc:creator>
  <cp:lastModifiedBy>Bryan M</cp:lastModifiedBy>
  <cp:revision>46</cp:revision>
  <cp:lastPrinted>2020-06-11T17:59:51Z</cp:lastPrinted>
  <dcterms:created xsi:type="dcterms:W3CDTF">2020-05-07T12:55:32Z</dcterms:created>
  <dcterms:modified xsi:type="dcterms:W3CDTF">2025-05-04T12:06:06Z</dcterms:modified>
</cp:coreProperties>
</file>