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15F19-9D46-3840-99B1-DABC38FCE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F390AF-7C61-BC46-92B8-41EAA4DDE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FD075-04CE-B24C-9BD1-FA0D6AB2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525A-1418-EB47-8598-EC0E52A1D6EF}" type="datetimeFigureOut">
              <a:rPr lang="de-DE" smtClean="0"/>
              <a:t>15.08.22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FF964-1FA1-D448-BC54-34D9A56B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C1A280-1D14-EB40-A974-491BE199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21A2-E6E0-FD4A-9E48-5C87F48F5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54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C693B-D7B1-FB45-8D4B-5268E38D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1EC865-95C0-914C-8A01-92F72CC79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4147D4-EDAE-624E-9D5F-2BB13A83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525A-1418-EB47-8598-EC0E52A1D6EF}" type="datetimeFigureOut">
              <a:rPr lang="de-DE" smtClean="0"/>
              <a:t>15.08.22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366855-B2B0-0A41-B2CD-8B08790D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63A470-1FEC-364A-B11F-3C74ECD2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21A2-E6E0-FD4A-9E48-5C87F48F5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5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2445BA-4C0B-5849-AA3C-F701F61DF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0E26F6-1957-0C42-A8D8-8BD76FE09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3D6163-463C-F842-B31B-11A5A8C9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525A-1418-EB47-8598-EC0E52A1D6EF}" type="datetimeFigureOut">
              <a:rPr lang="de-DE" smtClean="0"/>
              <a:t>15.08.22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75011B-9D2F-0D40-8266-6FA2F703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397E42-F441-E244-B950-1E5F2893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21A2-E6E0-FD4A-9E48-5C87F48F5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79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E8881-D77A-904C-BFD1-6E261AE8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DBA1D-6025-F240-A582-FC647E0B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EA2525-8199-2D47-BAA7-E171E19E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525A-1418-EB47-8598-EC0E52A1D6EF}" type="datetimeFigureOut">
              <a:rPr lang="de-DE" smtClean="0"/>
              <a:t>15.08.22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2E569A-22C2-3D45-BE4D-21B0FA0D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2A2C91-7D3A-9B44-9FC9-4EE69239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21A2-E6E0-FD4A-9E48-5C87F48F5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85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DEC7E-4E6C-3749-9EE9-A2C1C938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06B7A7-ED1E-F345-BF40-D8AF6BD5D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DD27DC-88B5-494F-A5AA-F0D0BD2B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525A-1418-EB47-8598-EC0E52A1D6EF}" type="datetimeFigureOut">
              <a:rPr lang="de-DE" smtClean="0"/>
              <a:t>15.08.22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8BC6C5-42E4-C547-8125-0269B694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2A8351-27C2-0049-A9D7-C6CDB635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21A2-E6E0-FD4A-9E48-5C87F48F5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87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ABAA2A-1202-104D-8D9A-C8D2B26B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54E3E5-32E5-8A4D-BF2B-5EED905C1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450498-01F1-2349-99D6-47FE11320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019EEF-F619-C74D-8DF3-1ED05D4D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525A-1418-EB47-8598-EC0E52A1D6EF}" type="datetimeFigureOut">
              <a:rPr lang="de-DE" smtClean="0"/>
              <a:t>15.08.22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E917C6-9B5B-0F46-87B3-AA209B7D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6869E8-1BEE-BA47-BFAA-4BAC31B8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21A2-E6E0-FD4A-9E48-5C87F48F5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62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0066D-0ED6-004D-8721-3D233971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65AB53-D95C-FD41-BDE8-A4DFFA0F0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6D2B8F-E9DE-AE49-835F-7E89A30D2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C62107-8558-F944-A842-B44038A39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7EE523-3C9A-EA4D-B9CC-53EC40264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12F728-1819-A94C-8E84-33450E04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525A-1418-EB47-8598-EC0E52A1D6EF}" type="datetimeFigureOut">
              <a:rPr lang="de-DE" smtClean="0"/>
              <a:t>15.08.22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5F9323-FA1D-264E-9709-8BFD36BF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737CCCE-380A-1349-A0D2-C99FE392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21A2-E6E0-FD4A-9E48-5C87F48F5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66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71000-FF62-E24B-85CB-BD58F38C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02E228-2016-F542-ADDD-3B0ED192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525A-1418-EB47-8598-EC0E52A1D6EF}" type="datetimeFigureOut">
              <a:rPr lang="de-DE" smtClean="0"/>
              <a:t>15.08.22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49EC2-EBCA-1D43-B745-A0C4C82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40797E-93D8-A341-ABA4-BB8D3413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21A2-E6E0-FD4A-9E48-5C87F48F5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19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8C49DD-B14B-A141-93F3-8C5CD172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525A-1418-EB47-8598-EC0E52A1D6EF}" type="datetimeFigureOut">
              <a:rPr lang="de-DE" smtClean="0"/>
              <a:t>15.08.22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24BAB0-D462-A948-BBCD-F3566133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77CEAE-2E0E-7844-A042-A086D608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21A2-E6E0-FD4A-9E48-5C87F48F5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85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1BE32-C1FB-A64E-82A9-30B316AA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A3C498-2F40-1C4E-A119-7EF6437D5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9E6992-01BA-9D40-ADC0-9A99B715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91120B-4FA6-2644-B038-E932E509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525A-1418-EB47-8598-EC0E52A1D6EF}" type="datetimeFigureOut">
              <a:rPr lang="de-DE" smtClean="0"/>
              <a:t>15.08.22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8E8B23-B453-A44B-84CD-EEA16DC5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4D69FD-C909-CD40-93EF-AA3ECCE8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21A2-E6E0-FD4A-9E48-5C87F48F5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9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72C56-19D5-1746-88D5-E77A2B8C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601238-7D85-1F4E-8CE8-A369B91A3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6567CE-0FF2-6043-B55A-E4B5A609B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96B52A-74C4-B14A-85BB-9A589EBE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525A-1418-EB47-8598-EC0E52A1D6EF}" type="datetimeFigureOut">
              <a:rPr lang="de-DE" smtClean="0"/>
              <a:t>15.08.22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510896-81A1-FA41-9177-F4F5705B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5E0B12-396E-1943-BB5D-0B691ECF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21A2-E6E0-FD4A-9E48-5C87F48F5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60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C2E6DD-8793-7243-A2B8-6EDE7AE8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4651EE-B8E2-6946-B9AC-D3EF4FC19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22B2B-C36B-2B45-9D2F-96E191739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2525A-1418-EB47-8598-EC0E52A1D6EF}" type="datetimeFigureOut">
              <a:rPr lang="de-DE" smtClean="0"/>
              <a:t>15.08.22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567FF-7406-A64A-A037-14B2EE2B7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96305-EC8C-5D4B-98E3-5CF0BF980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021A2-E6E0-FD4A-9E48-5C87F48F5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77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wton&#8211;Cotes_formulas" TargetMode="External"/><Relationship Id="rId2" Type="http://schemas.openxmlformats.org/officeDocument/2006/relationships/hyperlink" Target="https://mathworld.wolfram.com/Newton-CotesFormula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hworld.wolfram.com/LagrangeInterpolatingPolynomial.html" TargetMode="External"/><Relationship Id="rId4" Type="http://schemas.openxmlformats.org/officeDocument/2006/relationships/hyperlink" Target="https://en.wikipedia.org/wiki/Lagrange_polynom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080F8-68DD-8145-B6E9-6500BB30C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venir Next" panose="020B0503020202020204" pitchFamily="34" charset="0"/>
              </a:rPr>
              <a:t>Numerical</a:t>
            </a:r>
            <a:r>
              <a:rPr lang="de-DE" dirty="0">
                <a:latin typeface="Avenir Next" panose="020B0503020202020204" pitchFamily="34" charset="0"/>
              </a:rPr>
              <a:t> </a:t>
            </a:r>
            <a:r>
              <a:rPr lang="de-DE" dirty="0" err="1">
                <a:latin typeface="Avenir Next" panose="020B0503020202020204" pitchFamily="34" charset="0"/>
              </a:rPr>
              <a:t>integration</a:t>
            </a:r>
            <a:endParaRPr lang="de-DE" dirty="0">
              <a:latin typeface="Avenir Next" panose="020B0503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89E8F6-8D27-EF41-9976-F151B2089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>
                <a:latin typeface="Avenir Next" panose="020B0503020202020204" pitchFamily="34" charset="0"/>
              </a:rPr>
              <a:t>connection</a:t>
            </a:r>
            <a:r>
              <a:rPr lang="de-DE" dirty="0">
                <a:latin typeface="Avenir Next" panose="020B0503020202020204" pitchFamily="34" charset="0"/>
              </a:rPr>
              <a:t> </a:t>
            </a:r>
            <a:r>
              <a:rPr lang="de-DE" dirty="0" err="1">
                <a:latin typeface="Avenir Next" panose="020B0503020202020204" pitchFamily="34" charset="0"/>
              </a:rPr>
              <a:t>to</a:t>
            </a:r>
            <a:r>
              <a:rPr lang="de-DE" dirty="0">
                <a:latin typeface="Avenir Next" panose="020B0503020202020204" pitchFamily="34" charset="0"/>
              </a:rPr>
              <a:t> Lagrange </a:t>
            </a:r>
            <a:r>
              <a:rPr lang="de-DE" dirty="0" err="1">
                <a:latin typeface="Avenir Next" panose="020B0503020202020204" pitchFamily="34" charset="0"/>
              </a:rPr>
              <a:t>polynomials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77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79A10-0200-0D4D-AE61-AC8FF095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venir Next" panose="020B0503020202020204" pitchFamily="34" charset="0"/>
              </a:rPr>
              <a:t>Newton-Cotes formulas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ADDD31-061D-D845-BFDF-868B6969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itchFamily="2" charset="2"/>
              <a:buChar char="-"/>
            </a:pPr>
            <a:r>
              <a:rPr lang="en-GB" dirty="0">
                <a:latin typeface="Avenir Next" panose="020B0503020202020204" pitchFamily="34" charset="0"/>
              </a:rPr>
              <a:t>named after Isaac Newton and Roger Cotes </a:t>
            </a:r>
          </a:p>
          <a:p>
            <a:pPr marL="0" indent="0">
              <a:buNone/>
            </a:pPr>
            <a:endParaRPr lang="en-GB" dirty="0">
              <a:latin typeface="Avenir Next" panose="020B0503020202020204" pitchFamily="34" charset="0"/>
            </a:endParaRPr>
          </a:p>
          <a:p>
            <a:pPr>
              <a:buFont typeface="Symbol" pitchFamily="2" charset="2"/>
              <a:buChar char="-"/>
            </a:pPr>
            <a:r>
              <a:rPr lang="en-GB" dirty="0">
                <a:latin typeface="Avenir Next" panose="020B0503020202020204" pitchFamily="34" charset="0"/>
              </a:rPr>
              <a:t>group of formulas for numerical integration based on evaluating the integrand at equally spaced points</a:t>
            </a:r>
          </a:p>
          <a:p>
            <a:pPr>
              <a:buFont typeface="Symbol" pitchFamily="2" charset="2"/>
              <a:buChar char="-"/>
            </a:pPr>
            <a:endParaRPr lang="en-GB" dirty="0">
              <a:latin typeface="Avenir Next" panose="020B0503020202020204" pitchFamily="34" charset="0"/>
            </a:endParaRPr>
          </a:p>
          <a:p>
            <a:pPr>
              <a:buFont typeface="Symbol" pitchFamily="2" charset="2"/>
              <a:buChar char="-"/>
            </a:pPr>
            <a:r>
              <a:rPr lang="en-GB" dirty="0">
                <a:latin typeface="Avenir Next" panose="020B0503020202020204" pitchFamily="34" charset="0"/>
              </a:rPr>
              <a:t>assume: value of a function defined on [</a:t>
            </a:r>
            <a:r>
              <a:rPr lang="en-GB" dirty="0" err="1">
                <a:latin typeface="Avenir Next" panose="020B0503020202020204" pitchFamily="34" charset="0"/>
              </a:rPr>
              <a:t>a,b</a:t>
            </a:r>
            <a:r>
              <a:rPr lang="en-GB" dirty="0">
                <a:latin typeface="Avenir Next" panose="020B0503020202020204" pitchFamily="34" charset="0"/>
              </a:rPr>
              <a:t>] is known at n+1 equally spaced points: a ≤ x</a:t>
            </a:r>
            <a:r>
              <a:rPr lang="en-GB" baseline="-25000" dirty="0">
                <a:latin typeface="Avenir Next" panose="020B0503020202020204" pitchFamily="34" charset="0"/>
              </a:rPr>
              <a:t>0</a:t>
            </a:r>
            <a:r>
              <a:rPr lang="en-GB" dirty="0">
                <a:latin typeface="Avenir Next" panose="020B0503020202020204" pitchFamily="34" charset="0"/>
              </a:rPr>
              <a:t> &lt; x</a:t>
            </a:r>
            <a:r>
              <a:rPr lang="en-GB" baseline="-25000" dirty="0">
                <a:latin typeface="Avenir Next" panose="020B0503020202020204" pitchFamily="34" charset="0"/>
              </a:rPr>
              <a:t>1</a:t>
            </a:r>
            <a:r>
              <a:rPr lang="en-GB" dirty="0">
                <a:latin typeface="Avenir Next" panose="020B0503020202020204" pitchFamily="34" charset="0"/>
              </a:rPr>
              <a:t> &lt; … &lt; </a:t>
            </a:r>
            <a:r>
              <a:rPr lang="en-GB" dirty="0" err="1">
                <a:latin typeface="Avenir Next" panose="020B0503020202020204" pitchFamily="34" charset="0"/>
              </a:rPr>
              <a:t>x</a:t>
            </a:r>
            <a:r>
              <a:rPr lang="en-GB" baseline="-25000" dirty="0" err="1">
                <a:latin typeface="Avenir Next" panose="020B0503020202020204" pitchFamily="34" charset="0"/>
              </a:rPr>
              <a:t>n</a:t>
            </a:r>
            <a:r>
              <a:rPr lang="en-GB" dirty="0">
                <a:latin typeface="Avenir Next" panose="020B0503020202020204" pitchFamily="34" charset="0"/>
              </a:rPr>
              <a:t> ≤ b</a:t>
            </a:r>
          </a:p>
          <a:p>
            <a:pPr marL="0" indent="0">
              <a:buNone/>
            </a:pPr>
            <a:endParaRPr lang="en-GB" dirty="0">
              <a:latin typeface="Avenir Next" panose="020B0503020202020204" pitchFamily="34" charset="0"/>
            </a:endParaRPr>
          </a:p>
          <a:p>
            <a:pPr>
              <a:buFont typeface="Symbol" pitchFamily="2" charset="2"/>
              <a:buChar char="-"/>
            </a:pPr>
            <a:endParaRPr lang="en-GB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2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8D491-3EDC-6A4F-8BAB-A654ACB6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venir Next" panose="020B0503020202020204" pitchFamily="34" charset="0"/>
              </a:rPr>
              <a:t>Newton-Cotes formulas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C1789BA-E613-8F4F-90FB-4233BDAEF3D4}"/>
                  </a:ext>
                </a:extLst>
              </p:cNvPr>
              <p:cNvSpPr txBox="1"/>
              <p:nvPr/>
            </p:nvSpPr>
            <p:spPr>
              <a:xfrm>
                <a:off x="836612" y="1361637"/>
                <a:ext cx="10518776" cy="2069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 ≈ </m:t>
                          </m:r>
                          <m:nary>
                            <m:naryPr>
                              <m:chr m:val="∑"/>
                              <m:ctrlPr>
                                <a:rPr lang="de-A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A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AT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de-AT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AT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AT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sz="2800" dirty="0">
                  <a:latin typeface="Avenir Next" panose="020B0503020202020204" pitchFamily="34" charset="0"/>
                </a:endParaRPr>
              </a:p>
              <a:p>
                <a:endParaRPr lang="en-GB" sz="2800" dirty="0">
                  <a:latin typeface="Avenir Next" panose="020B0503020202020204" pitchFamily="34" charset="0"/>
                </a:endParaRPr>
              </a:p>
              <a:p>
                <a:r>
                  <a:rPr lang="en-GB" sz="2400" dirty="0">
                    <a:latin typeface="Avenir Next" panose="020B0503020202020204" pitchFamily="34" charset="0"/>
                  </a:rPr>
                  <a:t>distinguish between open and closed classes of Newton-Cotes formula</a:t>
                </a: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C1789BA-E613-8F4F-90FB-4233BDAEF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2" y="1361637"/>
                <a:ext cx="10518776" cy="2069156"/>
              </a:xfrm>
              <a:prstGeom prst="rect">
                <a:avLst/>
              </a:prstGeom>
              <a:blipFill>
                <a:blip r:embed="rId2"/>
                <a:stretch>
                  <a:fillRect l="-843" t="-78659" b="-780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AA940DE8-244F-CC4D-BC58-9D0B43EBD586}"/>
              </a:ext>
            </a:extLst>
          </p:cNvPr>
          <p:cNvSpPr txBox="1"/>
          <p:nvPr/>
        </p:nvSpPr>
        <p:spPr>
          <a:xfrm>
            <a:off x="836612" y="3457809"/>
            <a:ext cx="10518776" cy="193899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GB" sz="2400" i="1" u="sng" dirty="0">
                <a:latin typeface="Avenir Next" panose="020B0503020202020204" pitchFamily="34" charset="0"/>
              </a:rPr>
              <a:t>closed formula</a:t>
            </a:r>
          </a:p>
          <a:p>
            <a:r>
              <a:rPr lang="en-GB" sz="2400" dirty="0">
                <a:latin typeface="Avenir Next" panose="020B0503020202020204" pitchFamily="34" charset="0"/>
              </a:rPr>
              <a:t>x</a:t>
            </a:r>
            <a:r>
              <a:rPr lang="en-GB" sz="2400" baseline="-25000" dirty="0">
                <a:latin typeface="Avenir Next" panose="020B0503020202020204" pitchFamily="34" charset="0"/>
              </a:rPr>
              <a:t>0</a:t>
            </a:r>
            <a:r>
              <a:rPr lang="en-GB" sz="2400" dirty="0">
                <a:latin typeface="Avenir Next" panose="020B0503020202020204" pitchFamily="34" charset="0"/>
              </a:rPr>
              <a:t> = a and </a:t>
            </a:r>
            <a:r>
              <a:rPr lang="en-GB" sz="2400" dirty="0" err="1">
                <a:latin typeface="Avenir Next" panose="020B0503020202020204" pitchFamily="34" charset="0"/>
              </a:rPr>
              <a:t>x</a:t>
            </a:r>
            <a:r>
              <a:rPr lang="en-GB" sz="2400" baseline="-25000" dirty="0" err="1">
                <a:latin typeface="Avenir Next" panose="020B0503020202020204" pitchFamily="34" charset="0"/>
              </a:rPr>
              <a:t>n</a:t>
            </a:r>
            <a:r>
              <a:rPr lang="en-GB" sz="2400" dirty="0">
                <a:latin typeface="Avenir Next" panose="020B0503020202020204" pitchFamily="34" charset="0"/>
              </a:rPr>
              <a:t> = b</a:t>
            </a:r>
          </a:p>
          <a:p>
            <a:r>
              <a:rPr lang="en-GB" sz="2400" dirty="0">
                <a:latin typeface="Avenir Next" panose="020B0503020202020204" pitchFamily="34" charset="0"/>
              </a:rPr>
              <a:t>use function values at endpoint</a:t>
            </a:r>
          </a:p>
          <a:p>
            <a:endParaRPr lang="en-GB" sz="2400" dirty="0">
              <a:latin typeface="Avenir Next" panose="020B0503020202020204" pitchFamily="34" charset="0"/>
            </a:endParaRPr>
          </a:p>
          <a:p>
            <a:endParaRPr lang="en-GB" sz="2400" dirty="0">
              <a:latin typeface="Avenir Next" panose="020B0503020202020204" pitchFamily="34" charset="0"/>
            </a:endParaRPr>
          </a:p>
          <a:p>
            <a:r>
              <a:rPr lang="en-GB" sz="2400" i="1" u="sng" dirty="0">
                <a:latin typeface="Avenir Next" panose="020B0503020202020204" pitchFamily="34" charset="0"/>
              </a:rPr>
              <a:t>open formula</a:t>
            </a:r>
          </a:p>
          <a:p>
            <a:r>
              <a:rPr lang="en-GB" sz="2400" dirty="0">
                <a:latin typeface="Avenir Next" panose="020B0503020202020204" pitchFamily="34" charset="0"/>
              </a:rPr>
              <a:t>x</a:t>
            </a:r>
            <a:r>
              <a:rPr lang="en-GB" sz="2400" baseline="-25000" dirty="0">
                <a:latin typeface="Avenir Next" panose="020B0503020202020204" pitchFamily="34" charset="0"/>
              </a:rPr>
              <a:t>0</a:t>
            </a:r>
            <a:r>
              <a:rPr lang="en-GB" sz="2400" dirty="0">
                <a:latin typeface="Avenir Next" panose="020B0503020202020204" pitchFamily="34" charset="0"/>
              </a:rPr>
              <a:t> &gt; a and </a:t>
            </a:r>
            <a:r>
              <a:rPr lang="en-GB" sz="2400" dirty="0" err="1">
                <a:latin typeface="Avenir Next" panose="020B0503020202020204" pitchFamily="34" charset="0"/>
              </a:rPr>
              <a:t>x</a:t>
            </a:r>
            <a:r>
              <a:rPr lang="en-GB" sz="2400" baseline="-25000" dirty="0" err="1">
                <a:latin typeface="Avenir Next" panose="020B0503020202020204" pitchFamily="34" charset="0"/>
              </a:rPr>
              <a:t>n</a:t>
            </a:r>
            <a:r>
              <a:rPr lang="en-GB" sz="2400" dirty="0">
                <a:latin typeface="Avenir Next" panose="020B0503020202020204" pitchFamily="34" charset="0"/>
              </a:rPr>
              <a:t> &lt; b</a:t>
            </a:r>
          </a:p>
          <a:p>
            <a:r>
              <a:rPr lang="en-GB" sz="2400" dirty="0">
                <a:latin typeface="Avenir Next" panose="020B0503020202020204" pitchFamily="34" charset="0"/>
              </a:rPr>
              <a:t>don’t use function values at endpoint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191BEF7-091B-5D4F-BDC4-3E5EF56CBCA7}"/>
                  </a:ext>
                </a:extLst>
              </p:cNvPr>
              <p:cNvSpPr txBox="1"/>
              <p:nvPr/>
            </p:nvSpPr>
            <p:spPr>
              <a:xfrm>
                <a:off x="1277007" y="4762998"/>
                <a:ext cx="3221420" cy="5358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𝑖h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191BEF7-091B-5D4F-BDC4-3E5EF56CB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07" y="4762998"/>
                <a:ext cx="3221420" cy="535875"/>
              </a:xfrm>
              <a:prstGeom prst="rect">
                <a:avLst/>
              </a:prstGeom>
              <a:blipFill>
                <a:blip r:embed="rId3"/>
                <a:stretch>
                  <a:fillRect t="-2273" b="-6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C0A0B624-F49F-074E-8FE1-A948FFE71212}"/>
                  </a:ext>
                </a:extLst>
              </p:cNvPr>
              <p:cNvSpPr txBox="1"/>
              <p:nvPr/>
            </p:nvSpPr>
            <p:spPr>
              <a:xfrm>
                <a:off x="6190593" y="4762998"/>
                <a:ext cx="5076497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C0A0B624-F49F-074E-8FE1-A948FFE71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593" y="4762998"/>
                <a:ext cx="5076497" cy="525913"/>
              </a:xfrm>
              <a:prstGeom prst="rect">
                <a:avLst/>
              </a:prstGeom>
              <a:blipFill>
                <a:blip r:embed="rId4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>
            <a:extLst>
              <a:ext uri="{FF2B5EF4-FFF2-40B4-BE49-F238E27FC236}">
                <a16:creationId xmlns:a16="http://schemas.microsoft.com/office/drawing/2014/main" id="{8EB0A18C-716E-1C45-A343-AFA78312C737}"/>
              </a:ext>
            </a:extLst>
          </p:cNvPr>
          <p:cNvSpPr txBox="1"/>
          <p:nvPr/>
        </p:nvSpPr>
        <p:spPr>
          <a:xfrm>
            <a:off x="836612" y="5549462"/>
            <a:ext cx="10430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Next" panose="020B0503020202020204" pitchFamily="34" charset="0"/>
              </a:rPr>
              <a:t>h … step size</a:t>
            </a:r>
          </a:p>
          <a:p>
            <a:r>
              <a:rPr lang="en-GB" dirty="0">
                <a:latin typeface="Avenir Next" panose="020B0503020202020204" pitchFamily="34" charset="0"/>
              </a:rPr>
              <a:t>𝜔 ... weights, can be computed as the integral of Lagrange basis polynomials – </a:t>
            </a:r>
          </a:p>
          <a:p>
            <a:r>
              <a:rPr lang="en-GB" dirty="0">
                <a:latin typeface="Avenir Next" panose="020B0503020202020204" pitchFamily="34" charset="0"/>
              </a:rPr>
              <a:t>        they depend only on x</a:t>
            </a:r>
            <a:r>
              <a:rPr lang="en-GB" baseline="-25000" dirty="0">
                <a:latin typeface="Avenir Next" panose="020B0503020202020204" pitchFamily="34" charset="0"/>
              </a:rPr>
              <a:t>i</a:t>
            </a:r>
            <a:r>
              <a:rPr lang="en-GB" dirty="0">
                <a:latin typeface="Avenir Next" panose="020B0503020202020204" pitchFamily="34" charset="0"/>
              </a:rPr>
              <a:t> and not on the function f</a:t>
            </a:r>
          </a:p>
        </p:txBody>
      </p:sp>
    </p:spTree>
    <p:extLst>
      <p:ext uri="{BB962C8B-B14F-4D97-AF65-F5344CB8AC3E}">
        <p14:creationId xmlns:p14="http://schemas.microsoft.com/office/powerpoint/2010/main" val="218431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BD258-F738-434F-9DDA-6069122C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venir Next" panose="020B0503020202020204" pitchFamily="34" charset="0"/>
              </a:rPr>
              <a:t>Lagrange polynomials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5159D1C-1A3C-A34B-8508-94987E20B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>
                    <a:latin typeface="Avenir Next" panose="020B0503020202020204" pitchFamily="34" charset="0"/>
                  </a:rPr>
                  <a:t>polynomial P(x) of degree ≤ (n – 1) that passes through the n points (x</a:t>
                </a:r>
                <a:r>
                  <a:rPr lang="en-GB" baseline="-25000" dirty="0">
                    <a:latin typeface="Avenir Next" panose="020B0503020202020204" pitchFamily="34" charset="0"/>
                  </a:rPr>
                  <a:t>1</a:t>
                </a:r>
                <a:r>
                  <a:rPr lang="en-GB" dirty="0">
                    <a:latin typeface="Avenir Next" panose="020B0503020202020204" pitchFamily="34" charset="0"/>
                  </a:rPr>
                  <a:t>, y</a:t>
                </a:r>
                <a:r>
                  <a:rPr lang="en-GB" baseline="-25000" dirty="0">
                    <a:latin typeface="Avenir Next" panose="020B0503020202020204" pitchFamily="34" charset="0"/>
                  </a:rPr>
                  <a:t>1</a:t>
                </a:r>
                <a:r>
                  <a:rPr lang="en-GB" dirty="0">
                    <a:latin typeface="Avenir Next" panose="020B0503020202020204" pitchFamily="34" charset="0"/>
                  </a:rPr>
                  <a:t> = f(x</a:t>
                </a:r>
                <a:r>
                  <a:rPr lang="en-GB" baseline="-25000" dirty="0">
                    <a:latin typeface="Avenir Next" panose="020B0503020202020204" pitchFamily="34" charset="0"/>
                  </a:rPr>
                  <a:t>1</a:t>
                </a:r>
                <a:r>
                  <a:rPr lang="en-GB" dirty="0">
                    <a:latin typeface="Avenir Next" panose="020B0503020202020204" pitchFamily="34" charset="0"/>
                  </a:rPr>
                  <a:t>), x</a:t>
                </a:r>
                <a:r>
                  <a:rPr lang="en-GB" baseline="-25000" dirty="0">
                    <a:latin typeface="Avenir Next" panose="020B0503020202020204" pitchFamily="34" charset="0"/>
                  </a:rPr>
                  <a:t>2</a:t>
                </a:r>
                <a:r>
                  <a:rPr lang="en-GB" dirty="0">
                    <a:latin typeface="Avenir Next" panose="020B0503020202020204" pitchFamily="34" charset="0"/>
                  </a:rPr>
                  <a:t>, y</a:t>
                </a:r>
                <a:r>
                  <a:rPr lang="en-GB" baseline="-25000" dirty="0">
                    <a:latin typeface="Avenir Next" panose="020B0503020202020204" pitchFamily="34" charset="0"/>
                  </a:rPr>
                  <a:t>2</a:t>
                </a:r>
                <a:r>
                  <a:rPr lang="en-GB" dirty="0">
                    <a:latin typeface="Avenir Next" panose="020B0503020202020204" pitchFamily="34" charset="0"/>
                  </a:rPr>
                  <a:t> = f(x</a:t>
                </a:r>
                <a:r>
                  <a:rPr lang="en-GB" baseline="-25000" dirty="0">
                    <a:latin typeface="Avenir Next" panose="020B0503020202020204" pitchFamily="34" charset="0"/>
                  </a:rPr>
                  <a:t>2</a:t>
                </a:r>
                <a:r>
                  <a:rPr lang="en-GB" dirty="0">
                    <a:latin typeface="Avenir Next" panose="020B0503020202020204" pitchFamily="34" charset="0"/>
                  </a:rPr>
                  <a:t>), …, </a:t>
                </a:r>
                <a:r>
                  <a:rPr lang="en-GB" dirty="0" err="1">
                    <a:latin typeface="Avenir Next" panose="020B0503020202020204" pitchFamily="34" charset="0"/>
                  </a:rPr>
                  <a:t>x</a:t>
                </a:r>
                <a:r>
                  <a:rPr lang="en-GB" baseline="-25000" dirty="0" err="1">
                    <a:latin typeface="Avenir Next" panose="020B0503020202020204" pitchFamily="34" charset="0"/>
                  </a:rPr>
                  <a:t>n</a:t>
                </a:r>
                <a:r>
                  <a:rPr lang="en-GB" dirty="0">
                    <a:latin typeface="Avenir Next" panose="020B0503020202020204" pitchFamily="34" charset="0"/>
                  </a:rPr>
                  <a:t>, </a:t>
                </a:r>
                <a:r>
                  <a:rPr lang="en-GB" dirty="0" err="1">
                    <a:latin typeface="Avenir Next" panose="020B0503020202020204" pitchFamily="34" charset="0"/>
                  </a:rPr>
                  <a:t>y</a:t>
                </a:r>
                <a:r>
                  <a:rPr lang="en-GB" baseline="-25000" dirty="0" err="1">
                    <a:latin typeface="Avenir Next" panose="020B0503020202020204" pitchFamily="34" charset="0"/>
                  </a:rPr>
                  <a:t>n</a:t>
                </a:r>
                <a:r>
                  <a:rPr lang="en-GB" dirty="0">
                    <a:latin typeface="Avenir Next" panose="020B0503020202020204" pitchFamily="34" charset="0"/>
                  </a:rPr>
                  <a:t> = f(</a:t>
                </a:r>
                <a:r>
                  <a:rPr lang="en-GB" dirty="0" err="1">
                    <a:latin typeface="Avenir Next" panose="020B0503020202020204" pitchFamily="34" charset="0"/>
                  </a:rPr>
                  <a:t>x</a:t>
                </a:r>
                <a:r>
                  <a:rPr lang="en-GB" baseline="-25000" dirty="0" err="1">
                    <a:latin typeface="Avenir Next" panose="020B0503020202020204" pitchFamily="34" charset="0"/>
                  </a:rPr>
                  <a:t>n</a:t>
                </a:r>
                <a:r>
                  <a:rPr lang="en-GB" dirty="0">
                    <a:latin typeface="Avenir Next" panose="020B0503020202020204" pitchFamily="34" charset="0"/>
                  </a:rPr>
                  <a:t>)) and is given by</a:t>
                </a:r>
              </a:p>
              <a:p>
                <a:pPr marL="0" indent="0">
                  <a:buNone/>
                </a:pPr>
                <a:endParaRPr lang="en-GB" dirty="0">
                  <a:latin typeface="Avenir Next" panose="020B0503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dirty="0">
                  <a:latin typeface="Avenir Next" panose="020B0503020202020204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Avenir Next" panose="020B0503020202020204" pitchFamily="34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dirty="0">
                  <a:latin typeface="Avenir Next" panose="020B0503020202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5159D1C-1A3C-A34B-8508-94987E20B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4070" b="-409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77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BD258-F738-434F-9DDA-6069122C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venir Next" panose="020B0503020202020204" pitchFamily="34" charset="0"/>
              </a:rPr>
              <a:t>Lagrange polynomials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5159D1C-1A3C-A34B-8508-94987E20B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400" dirty="0">
                    <a:latin typeface="Avenir Next" panose="020B0503020202020204" pitchFamily="34" charset="0"/>
                  </a:rPr>
                  <a:t>written explicitly</a:t>
                </a:r>
              </a:p>
              <a:p>
                <a:pPr marL="0" indent="0">
                  <a:buNone/>
                </a:pPr>
                <a:endParaRPr lang="en-GB" dirty="0">
                  <a:latin typeface="Avenir Next" panose="020B0503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A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A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de-A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∙∙∙</m:t>
                          </m:r>
                          <m:d>
                            <m:dPr>
                              <m:ctrlP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de-A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AT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AT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A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AT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AT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A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∙∙∙</m:t>
                          </m:r>
                          <m:r>
                            <a:rPr lang="de-A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AT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AT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de-A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AT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A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de-A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∙∙∙</m:t>
                          </m:r>
                          <m:d>
                            <m:dPr>
                              <m:ctrlP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de-A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AT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AT" sz="1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AT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AT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A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∙∙∙</m:t>
                          </m:r>
                          <m:r>
                            <a:rPr lang="de-A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AT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AT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de-A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AT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A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A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de-A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∙∙∙</m:t>
                          </m:r>
                          <m:d>
                            <m:dPr>
                              <m:ctrlP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de-A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∙∙∙</m:t>
                          </m:r>
                          <m:d>
                            <m:dPr>
                              <m:ctrlPr>
                                <a:rPr lang="de-AT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AT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AT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de-A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AT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AT" sz="1400" b="0" dirty="0">
                  <a:latin typeface="Avenir Next" panose="020B0503020202020204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latin typeface="Avenir Next" panose="020B0503020202020204" pitchFamily="34" charset="0"/>
                </a:endParaRPr>
              </a:p>
              <a:p>
                <a:pPr>
                  <a:buFont typeface="Symbol" pitchFamily="2" charset="2"/>
                  <a:buChar char="-"/>
                </a:pPr>
                <a:r>
                  <a:rPr lang="en-GB" sz="2400" dirty="0">
                    <a:latin typeface="Avenir Next" panose="020B0503020202020204" pitchFamily="34" charset="0"/>
                  </a:rPr>
                  <a:t>when constructing interpolating polynomials, there is a </a:t>
                </a:r>
                <a:r>
                  <a:rPr lang="en-GB" sz="2400" dirty="0" err="1">
                    <a:latin typeface="Avenir Next" panose="020B0503020202020204" pitchFamily="34" charset="0"/>
                  </a:rPr>
                  <a:t>tradeoff</a:t>
                </a:r>
                <a:r>
                  <a:rPr lang="en-GB" sz="2400" dirty="0">
                    <a:latin typeface="Avenir Next" panose="020B0503020202020204" pitchFamily="34" charset="0"/>
                  </a:rPr>
                  <a:t> between better fit and smooth well-behaved fitting function</a:t>
                </a:r>
              </a:p>
              <a:p>
                <a:pPr>
                  <a:buFont typeface="Symbol" pitchFamily="2" charset="2"/>
                  <a:buChar char="-"/>
                </a:pPr>
                <a:r>
                  <a:rPr lang="en-GB" sz="2400" dirty="0">
                    <a:latin typeface="Avenir Next" panose="020B0503020202020204" pitchFamily="34" charset="0"/>
                  </a:rPr>
                  <a:t>the more data points that are used in interpolation, the higher the degree of the resulting polynomial and therefore the greater oscillation between the data points</a:t>
                </a:r>
              </a:p>
              <a:p>
                <a:pPr>
                  <a:buFont typeface="Symbol" pitchFamily="2" charset="2"/>
                  <a:buChar char="-"/>
                </a:pPr>
                <a:r>
                  <a:rPr lang="en-GB" sz="2400" dirty="0">
                    <a:latin typeface="Avenir Next" panose="020B0503020202020204" pitchFamily="34" charset="0"/>
                  </a:rPr>
                  <a:t>high-degree interpolation may be a poor predictor of the function between points, although the accuracy at the data points will be perfect</a:t>
                </a:r>
              </a:p>
              <a:p>
                <a:pPr>
                  <a:buFont typeface="Symbol" pitchFamily="2" charset="2"/>
                  <a:buChar char="-"/>
                </a:pPr>
                <a:r>
                  <a:rPr lang="en-GB" sz="2400" dirty="0">
                    <a:latin typeface="Avenir Next" panose="020B0503020202020204" pitchFamily="34" charset="0"/>
                  </a:rPr>
                  <a:t>Lagrange interpolating polynomials give no error estimate.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5159D1C-1A3C-A34B-8508-94987E20B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65" t="-2168" r="-13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36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79A10-0200-0D4D-AE61-AC8FF095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venir Next" panose="020B0503020202020204" pitchFamily="34" charset="0"/>
              </a:rPr>
              <a:t>Newton-Cotes formulas III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ADDD31-061D-D845-BFDF-868B6969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Avenir Next" panose="020B0503020202020204" pitchFamily="34" charset="0"/>
            </a:endParaRPr>
          </a:p>
          <a:p>
            <a:pPr>
              <a:buFont typeface="Symbol" pitchFamily="2" charset="2"/>
              <a:buChar char="-"/>
            </a:pPr>
            <a:endParaRPr lang="en-GB" dirty="0">
              <a:latin typeface="Avenir Next" panose="020B05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03C066A-A344-8E4A-8A5D-57E051B2D1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5004579"/>
                  </p:ext>
                </p:extLst>
              </p:nvPr>
            </p:nvGraphicFramePr>
            <p:xfrm>
              <a:off x="2778232" y="1690688"/>
              <a:ext cx="6344745" cy="174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8460">
                      <a:extLst>
                        <a:ext uri="{9D8B030D-6E8A-4147-A177-3AD203B41FA5}">
                          <a16:colId xmlns:a16="http://schemas.microsoft.com/office/drawing/2014/main" val="906103298"/>
                        </a:ext>
                      </a:extLst>
                    </a:gridCol>
                    <a:gridCol w="2471848">
                      <a:extLst>
                        <a:ext uri="{9D8B030D-6E8A-4147-A177-3AD203B41FA5}">
                          <a16:colId xmlns:a16="http://schemas.microsoft.com/office/drawing/2014/main" val="1471712595"/>
                        </a:ext>
                      </a:extLst>
                    </a:gridCol>
                    <a:gridCol w="3174437">
                      <a:extLst>
                        <a:ext uri="{9D8B030D-6E8A-4147-A177-3AD203B41FA5}">
                          <a16:colId xmlns:a16="http://schemas.microsoft.com/office/drawing/2014/main" val="1073310703"/>
                        </a:ext>
                      </a:extLst>
                    </a:gridCol>
                  </a:tblGrid>
                  <a:tr h="30416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latin typeface="Avenir Next" panose="020B0503020202020204" pitchFamily="34" charset="0"/>
                            </a:rPr>
                            <a:t>closed Newton-Cotes-formulas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7466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latin typeface="Avenir Next" panose="020B0503020202020204" pitchFamily="34" charset="0"/>
                            </a:rPr>
                            <a:t>n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i="1" dirty="0">
                              <a:solidFill>
                                <a:schemeClr val="tx1"/>
                              </a:solidFill>
                            </a:rPr>
                            <a:t>step size h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i="1" dirty="0">
                              <a:solidFill>
                                <a:schemeClr val="tx1"/>
                              </a:solidFill>
                            </a:rPr>
                            <a:t>common name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9813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A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A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trapezoidal rule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1767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A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de-A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A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de-A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solidFill>
                                <a:schemeClr val="tx1"/>
                              </a:solidFill>
                            </a:rPr>
                            <a:t>Kepler’sche</a:t>
                          </a: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dirty="0" err="1">
                              <a:solidFill>
                                <a:schemeClr val="tx1"/>
                              </a:solidFill>
                            </a:rPr>
                            <a:t>Fassregel</a:t>
                          </a: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(barrel rule, Simpson’s 1/3 rule)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78428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03C066A-A344-8E4A-8A5D-57E051B2D1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5004579"/>
                  </p:ext>
                </p:extLst>
              </p:nvPr>
            </p:nvGraphicFramePr>
            <p:xfrm>
              <a:off x="2778232" y="1690688"/>
              <a:ext cx="6344745" cy="174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8460">
                      <a:extLst>
                        <a:ext uri="{9D8B030D-6E8A-4147-A177-3AD203B41FA5}">
                          <a16:colId xmlns:a16="http://schemas.microsoft.com/office/drawing/2014/main" val="906103298"/>
                        </a:ext>
                      </a:extLst>
                    </a:gridCol>
                    <a:gridCol w="2471848">
                      <a:extLst>
                        <a:ext uri="{9D8B030D-6E8A-4147-A177-3AD203B41FA5}">
                          <a16:colId xmlns:a16="http://schemas.microsoft.com/office/drawing/2014/main" val="1471712595"/>
                        </a:ext>
                      </a:extLst>
                    </a:gridCol>
                    <a:gridCol w="3174437">
                      <a:extLst>
                        <a:ext uri="{9D8B030D-6E8A-4147-A177-3AD203B41FA5}">
                          <a16:colId xmlns:a16="http://schemas.microsoft.com/office/drawing/2014/main" val="1073310703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latin typeface="Avenir Next" panose="020B0503020202020204" pitchFamily="34" charset="0"/>
                            </a:rPr>
                            <a:t>closed Newton-Cotes-formulas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7466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latin typeface="Avenir Next" panose="020B0503020202020204" pitchFamily="34" charset="0"/>
                            </a:rPr>
                            <a:t>n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i="1" dirty="0">
                              <a:solidFill>
                                <a:schemeClr val="tx1"/>
                              </a:solidFill>
                            </a:rPr>
                            <a:t>step size h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i="1" dirty="0">
                              <a:solidFill>
                                <a:schemeClr val="tx1"/>
                              </a:solidFill>
                            </a:rPr>
                            <a:t>common name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9813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718" t="-206897" r="-12923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trapezoidal rule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176785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718" t="-174510" r="-129231" b="-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solidFill>
                                <a:schemeClr val="tx1"/>
                              </a:solidFill>
                            </a:rPr>
                            <a:t>Kepler’sche</a:t>
                          </a: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dirty="0" err="1">
                              <a:solidFill>
                                <a:schemeClr val="tx1"/>
                              </a:solidFill>
                            </a:rPr>
                            <a:t>Fassregel</a:t>
                          </a: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(barrel rule, Simpson’s 1/3 rule)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78428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9A200A5C-821F-F44A-BBDA-30327890E0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634920"/>
                  </p:ext>
                </p:extLst>
              </p:nvPr>
            </p:nvGraphicFramePr>
            <p:xfrm>
              <a:off x="2778233" y="4008656"/>
              <a:ext cx="6344745" cy="13470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8460">
                      <a:extLst>
                        <a:ext uri="{9D8B030D-6E8A-4147-A177-3AD203B41FA5}">
                          <a16:colId xmlns:a16="http://schemas.microsoft.com/office/drawing/2014/main" val="906103298"/>
                        </a:ext>
                      </a:extLst>
                    </a:gridCol>
                    <a:gridCol w="2471848">
                      <a:extLst>
                        <a:ext uri="{9D8B030D-6E8A-4147-A177-3AD203B41FA5}">
                          <a16:colId xmlns:a16="http://schemas.microsoft.com/office/drawing/2014/main" val="1471712595"/>
                        </a:ext>
                      </a:extLst>
                    </a:gridCol>
                    <a:gridCol w="3174437">
                      <a:extLst>
                        <a:ext uri="{9D8B030D-6E8A-4147-A177-3AD203B41FA5}">
                          <a16:colId xmlns:a16="http://schemas.microsoft.com/office/drawing/2014/main" val="1073310703"/>
                        </a:ext>
                      </a:extLst>
                    </a:gridCol>
                  </a:tblGrid>
                  <a:tr h="30416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latin typeface="Avenir Next" panose="020B0503020202020204" pitchFamily="34" charset="0"/>
                            </a:rPr>
                            <a:t>open Newton-Cotes-formulas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7466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latin typeface="Avenir Next" panose="020B0503020202020204" pitchFamily="34" charset="0"/>
                            </a:rPr>
                            <a:t>n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i="1" dirty="0">
                              <a:solidFill>
                                <a:schemeClr val="tx1"/>
                              </a:solidFill>
                            </a:rPr>
                            <a:t>step size h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i="1" dirty="0">
                              <a:solidFill>
                                <a:schemeClr val="tx1"/>
                              </a:solidFill>
                            </a:rPr>
                            <a:t>common name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9813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A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de-A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A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de-A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rectangle rule or midpoint rule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78428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9A200A5C-821F-F44A-BBDA-30327890E0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634920"/>
                  </p:ext>
                </p:extLst>
              </p:nvPr>
            </p:nvGraphicFramePr>
            <p:xfrm>
              <a:off x="2778233" y="4008656"/>
              <a:ext cx="6344745" cy="13470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8460">
                      <a:extLst>
                        <a:ext uri="{9D8B030D-6E8A-4147-A177-3AD203B41FA5}">
                          <a16:colId xmlns:a16="http://schemas.microsoft.com/office/drawing/2014/main" val="906103298"/>
                        </a:ext>
                      </a:extLst>
                    </a:gridCol>
                    <a:gridCol w="2471848">
                      <a:extLst>
                        <a:ext uri="{9D8B030D-6E8A-4147-A177-3AD203B41FA5}">
                          <a16:colId xmlns:a16="http://schemas.microsoft.com/office/drawing/2014/main" val="1471712595"/>
                        </a:ext>
                      </a:extLst>
                    </a:gridCol>
                    <a:gridCol w="3174437">
                      <a:extLst>
                        <a:ext uri="{9D8B030D-6E8A-4147-A177-3AD203B41FA5}">
                          <a16:colId xmlns:a16="http://schemas.microsoft.com/office/drawing/2014/main" val="1073310703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latin typeface="Avenir Next" panose="020B0503020202020204" pitchFamily="34" charset="0"/>
                            </a:rPr>
                            <a:t>open Newton-Cotes-formulas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7466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latin typeface="Avenir Next" panose="020B0503020202020204" pitchFamily="34" charset="0"/>
                            </a:rPr>
                            <a:t>n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i="1" dirty="0">
                              <a:solidFill>
                                <a:schemeClr val="tx1"/>
                              </a:solidFill>
                            </a:rPr>
                            <a:t>step size h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i="1" dirty="0">
                              <a:solidFill>
                                <a:schemeClr val="tx1"/>
                              </a:solidFill>
                            </a:rPr>
                            <a:t>common name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9813186"/>
                      </a:ext>
                    </a:extLst>
                  </a:tr>
                  <a:tr h="610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718" t="-127083" r="-129231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rectangle rule or midpoint rule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78428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004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79A10-0200-0D4D-AE61-AC8FF095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venir Next" panose="020B0503020202020204" pitchFamily="34" charset="0"/>
              </a:rPr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ADDD31-061D-D845-BFDF-868B6969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Avenir Next" panose="020B0503020202020204" pitchFamily="34" charset="0"/>
            </a:endParaRPr>
          </a:p>
          <a:p>
            <a:pPr>
              <a:buFont typeface="Symbol" pitchFamily="2" charset="2"/>
              <a:buChar char="-"/>
            </a:pPr>
            <a:r>
              <a:rPr lang="en-GB" dirty="0">
                <a:latin typeface="Avenir Next" panose="020B0503020202020204" pitchFamily="34" charset="0"/>
                <a:hlinkClick r:id="rId2"/>
              </a:rPr>
              <a:t>https://mathworld.wolfram.com/Newton-CotesFormulas.html</a:t>
            </a:r>
            <a:endParaRPr lang="en-GB" dirty="0">
              <a:latin typeface="Avenir Next" panose="020B0503020202020204" pitchFamily="34" charset="0"/>
            </a:endParaRPr>
          </a:p>
          <a:p>
            <a:pPr>
              <a:buFont typeface="Symbol" pitchFamily="2" charset="2"/>
              <a:buChar char="-"/>
            </a:pPr>
            <a:r>
              <a:rPr lang="en-GB" dirty="0">
                <a:latin typeface="Avenir Next" panose="020B0503020202020204" pitchFamily="34" charset="0"/>
                <a:hlinkClick r:id="rId3"/>
              </a:rPr>
              <a:t>https://en.wikipedia.org/wiki/Newton–Cotes_formulas</a:t>
            </a:r>
            <a:endParaRPr lang="en-GB" dirty="0">
              <a:latin typeface="Avenir Next" panose="020B0503020202020204" pitchFamily="34" charset="0"/>
            </a:endParaRPr>
          </a:p>
          <a:p>
            <a:pPr>
              <a:buFont typeface="Symbol" pitchFamily="2" charset="2"/>
              <a:buChar char="-"/>
            </a:pPr>
            <a:r>
              <a:rPr lang="en-GB" dirty="0">
                <a:latin typeface="Avenir Next" panose="020B0503020202020204" pitchFamily="34" charset="0"/>
                <a:hlinkClick r:id="rId4"/>
              </a:rPr>
              <a:t>https://en.wikipedia.org/wiki/Lagrange_polynomial</a:t>
            </a:r>
            <a:endParaRPr lang="en-GB" dirty="0">
              <a:latin typeface="Avenir Next" panose="020B0503020202020204" pitchFamily="34" charset="0"/>
            </a:endParaRPr>
          </a:p>
          <a:p>
            <a:pPr>
              <a:buFont typeface="Symbol" pitchFamily="2" charset="2"/>
              <a:buChar char="-"/>
            </a:pPr>
            <a:r>
              <a:rPr lang="en-GB" dirty="0">
                <a:latin typeface="Avenir Next" panose="020B0503020202020204" pitchFamily="34" charset="0"/>
                <a:hlinkClick r:id="rId5"/>
              </a:rPr>
              <a:t>https://mathworld.wolfram.com/LagrangeInterpolatingPolynomial.html</a:t>
            </a:r>
            <a:endParaRPr lang="en-GB" dirty="0">
              <a:latin typeface="Avenir Next" panose="020B0503020202020204" pitchFamily="34" charset="0"/>
            </a:endParaRPr>
          </a:p>
          <a:p>
            <a:pPr>
              <a:buFont typeface="Symbol" pitchFamily="2" charset="2"/>
              <a:buChar char="-"/>
            </a:pPr>
            <a:endParaRPr lang="en-GB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17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Macintosh PowerPoint</Application>
  <PresentationFormat>Breitbild</PresentationFormat>
  <Paragraphs>64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Avenir Next</vt:lpstr>
      <vt:lpstr>Calibri</vt:lpstr>
      <vt:lpstr>Calibri Light</vt:lpstr>
      <vt:lpstr>Cambria Math</vt:lpstr>
      <vt:lpstr>Symbol</vt:lpstr>
      <vt:lpstr>Office</vt:lpstr>
      <vt:lpstr>Numerical integration</vt:lpstr>
      <vt:lpstr>Newton-Cotes formulas I</vt:lpstr>
      <vt:lpstr>Newton-Cotes formulas II</vt:lpstr>
      <vt:lpstr>Lagrange polynomials I</vt:lpstr>
      <vt:lpstr>Lagrange polynomials II</vt:lpstr>
      <vt:lpstr>Newton-Cotes formulas III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integration</dc:title>
  <dc:creator>Sack Patrick</dc:creator>
  <cp:lastModifiedBy>Sack Patrick</cp:lastModifiedBy>
  <cp:revision>2</cp:revision>
  <dcterms:created xsi:type="dcterms:W3CDTF">2022-08-15T10:54:33Z</dcterms:created>
  <dcterms:modified xsi:type="dcterms:W3CDTF">2022-08-15T13:14:21Z</dcterms:modified>
</cp:coreProperties>
</file>