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Número de Repetições / Tempo de execução (</a:t>
            </a:r>
            <a:r>
              <a:rPr lang="pt-BR" dirty="0" err="1"/>
              <a:t>ms</a:t>
            </a:r>
            <a:r>
              <a:rPr lang="pt-BR" dirty="0"/>
              <a:t>)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Planilha1!$C$2</c:f>
              <c:strCache>
                <c:ptCount val="1"/>
                <c:pt idx="0">
                  <c:v>Sem Cache 
(tempo ms)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Planilha1!$B$3:$B$9</c:f>
              <c:numCache>
                <c:formatCode>General</c:formatCode>
                <c:ptCount val="7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</c:numCache>
            </c:numRef>
          </c:cat>
          <c:val>
            <c:numRef>
              <c:f>Planilha1!$C$3:$C$9</c:f>
              <c:numCache>
                <c:formatCode>General</c:formatCode>
                <c:ptCount val="7"/>
                <c:pt idx="0">
                  <c:v>5.7000000000000002E-2</c:v>
                </c:pt>
                <c:pt idx="1">
                  <c:v>6.6000000000000003E-2</c:v>
                </c:pt>
                <c:pt idx="2">
                  <c:v>0.50600000000000001</c:v>
                </c:pt>
                <c:pt idx="3">
                  <c:v>1.214</c:v>
                </c:pt>
                <c:pt idx="4">
                  <c:v>12.657999999999999</c:v>
                </c:pt>
                <c:pt idx="5">
                  <c:v>97.855000000000004</c:v>
                </c:pt>
                <c:pt idx="6">
                  <c:v>969.25800000000004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88-46D9-B3F8-581231CAB14A}"/>
            </c:ext>
          </c:extLst>
        </c:ser>
        <c:ser>
          <c:idx val="1"/>
          <c:order val="1"/>
          <c:tx>
            <c:strRef>
              <c:f>Planilha1!$D$2</c:f>
              <c:strCache>
                <c:ptCount val="1"/>
                <c:pt idx="0">
                  <c:v>Com Cache 
(tempo 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Planilha1!$B$3:$B$9</c:f>
              <c:numCache>
                <c:formatCode>General</c:formatCode>
                <c:ptCount val="7"/>
                <c:pt idx="0">
                  <c:v>1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</c:numCache>
            </c:numRef>
          </c:cat>
          <c:val>
            <c:numRef>
              <c:f>Planilha1!$D$3:$D$9</c:f>
              <c:numCache>
                <c:formatCode>General</c:formatCode>
                <c:ptCount val="7"/>
                <c:pt idx="0">
                  <c:v>7.1999999999999995E-2</c:v>
                </c:pt>
                <c:pt idx="1">
                  <c:v>1.9E-2</c:v>
                </c:pt>
                <c:pt idx="2">
                  <c:v>5.0999999999999997E-2</c:v>
                </c:pt>
                <c:pt idx="3">
                  <c:v>0.44700000000000001</c:v>
                </c:pt>
                <c:pt idx="4">
                  <c:v>0.54500000000000004</c:v>
                </c:pt>
                <c:pt idx="5">
                  <c:v>1.7609999999999999</c:v>
                </c:pt>
                <c:pt idx="6">
                  <c:v>13.282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88-46D9-B3F8-581231CAB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9541168"/>
        <c:axId val="729542968"/>
      </c:lineChart>
      <c:catAx>
        <c:axId val="72954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29542968"/>
        <c:crosses val="autoZero"/>
        <c:auto val="1"/>
        <c:lblAlgn val="ctr"/>
        <c:lblOffset val="100"/>
        <c:noMultiLvlLbl val="0"/>
      </c:catAx>
      <c:valAx>
        <c:axId val="729542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2954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8992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15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84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16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17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95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46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0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6E3-467A-4FDB-A6EB-559905814D61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69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D9006E3-467A-4FDB-A6EB-559905814D61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8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D9006E3-467A-4FDB-A6EB-559905814D61}" type="datetimeFigureOut">
              <a:rPr lang="pt-BR" smtClean="0"/>
              <a:t>19/09/2024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F4B1F0-EC7D-4B3D-B6CA-AE18961F1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66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D1A5-6D37-9D66-2488-E91B129C08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</a:t>
            </a:r>
            <a:br>
              <a:rPr lang="pt-BR" dirty="0"/>
            </a:br>
            <a:r>
              <a:rPr lang="pt-BR" dirty="0"/>
              <a:t>Atividade 2.3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7F65AD-2D6D-2D32-BBA5-46421A322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Breno de Luca Boff – 2º DSM/2024</a:t>
            </a:r>
          </a:p>
        </p:txBody>
      </p:sp>
    </p:spTree>
    <p:extLst>
      <p:ext uri="{BB962C8B-B14F-4D97-AF65-F5344CB8AC3E}">
        <p14:creationId xmlns:p14="http://schemas.microsoft.com/office/powerpoint/2010/main" val="246989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84870E7-D302-7E84-450B-734A8ED33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990" y="689987"/>
            <a:ext cx="10986019" cy="5478026"/>
          </a:xfrm>
        </p:spPr>
      </p:pic>
    </p:spTree>
    <p:extLst>
      <p:ext uri="{BB962C8B-B14F-4D97-AF65-F5344CB8AC3E}">
        <p14:creationId xmlns:p14="http://schemas.microsoft.com/office/powerpoint/2010/main" val="128110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956A940D-44AA-A0C1-C8A4-04611829800F}"/>
              </a:ext>
            </a:extLst>
          </p:cNvPr>
          <p:cNvSpPr txBox="1"/>
          <p:nvPr/>
        </p:nvSpPr>
        <p:spPr>
          <a:xfrm>
            <a:off x="7158624" y="1428990"/>
            <a:ext cx="4784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Key recebe N, e o valor associado é o resultado de 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= {} inicializa o cache como um objeto vazio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Exemplo: 5! -&gt; cache = { 5: 120 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D971214-7507-2121-D29A-72AF18C5DC1F}"/>
              </a:ext>
            </a:extLst>
          </p:cNvPr>
          <p:cNvSpPr txBox="1"/>
          <p:nvPr/>
        </p:nvSpPr>
        <p:spPr>
          <a:xfrm>
            <a:off x="7158625" y="2839129"/>
            <a:ext cx="478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Caso o valor já exista no cache, só retorna o resultado do valor informado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775251B-950E-D30E-5C51-AE6B364DF64A}"/>
              </a:ext>
            </a:extLst>
          </p:cNvPr>
          <p:cNvSpPr txBox="1"/>
          <p:nvPr/>
        </p:nvSpPr>
        <p:spPr>
          <a:xfrm>
            <a:off x="7158624" y="3692596"/>
            <a:ext cx="47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Casos base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068F391-FBC1-E0C7-F98F-7930AE9A6E4D}"/>
              </a:ext>
            </a:extLst>
          </p:cNvPr>
          <p:cNvSpPr txBox="1"/>
          <p:nvPr/>
        </p:nvSpPr>
        <p:spPr>
          <a:xfrm>
            <a:off x="7158625" y="4361184"/>
            <a:ext cx="478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Calcula o fatorial e armazena o resultado em cache</a:t>
            </a:r>
          </a:p>
        </p:txBody>
      </p:sp>
      <p:pic>
        <p:nvPicPr>
          <p:cNvPr id="40" name="Espaço Reservado para Conteúdo 39">
            <a:extLst>
              <a:ext uri="{FF2B5EF4-FFF2-40B4-BE49-F238E27FC236}">
                <a16:creationId xmlns:a16="http://schemas.microsoft.com/office/drawing/2014/main" id="{C91D62DE-B07C-56F1-4587-FA708C1C5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" y="1428990"/>
            <a:ext cx="6611273" cy="3696216"/>
          </a:xfrm>
        </p:spPr>
      </p:pic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2B6FAE98-2955-D069-F9BC-AE078D8B2DD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029200" y="2029154"/>
            <a:ext cx="2129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B0D7C3E9-B2B2-BBA9-0791-A8C4D7B2056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757808" y="3162294"/>
            <a:ext cx="34008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B8684CF6-F029-430B-976E-0B13BEFEF93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624203" y="3877262"/>
            <a:ext cx="4534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1AD93C3D-097F-2E46-DDB5-425F9AA3933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95178" y="4684350"/>
            <a:ext cx="3463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BBD440E-FE23-05F4-0A5E-A5D4D6A41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806" b="49226"/>
          <a:stretch/>
        </p:blipFill>
        <p:spPr>
          <a:xfrm>
            <a:off x="645090" y="585955"/>
            <a:ext cx="5820587" cy="2104064"/>
          </a:xfr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285AC69-B6FF-91B8-05B5-63993A760D44}"/>
              </a:ext>
            </a:extLst>
          </p:cNvPr>
          <p:cNvCxnSpPr>
            <a:cxnSpLocks/>
          </p:cNvCxnSpPr>
          <p:nvPr/>
        </p:nvCxnSpPr>
        <p:spPr>
          <a:xfrm>
            <a:off x="4208745" y="1421704"/>
            <a:ext cx="2256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31559F2-5233-09BE-64DF-D7ECAEBEB56E}"/>
              </a:ext>
            </a:extLst>
          </p:cNvPr>
          <p:cNvCxnSpPr>
            <a:cxnSpLocks/>
          </p:cNvCxnSpPr>
          <p:nvPr/>
        </p:nvCxnSpPr>
        <p:spPr>
          <a:xfrm>
            <a:off x="4722312" y="2116899"/>
            <a:ext cx="174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1E6F698-6C7E-C7DE-6588-A6A03F5E33B0}"/>
              </a:ext>
            </a:extLst>
          </p:cNvPr>
          <p:cNvSpPr txBox="1"/>
          <p:nvPr/>
        </p:nvSpPr>
        <p:spPr>
          <a:xfrm>
            <a:off x="6465677" y="4099235"/>
            <a:ext cx="426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Inicia a contagem de tempo de execução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C0F157D-5FB5-20DC-024E-ECB032EECF0C}"/>
              </a:ext>
            </a:extLst>
          </p:cNvPr>
          <p:cNvSpPr txBox="1"/>
          <p:nvPr/>
        </p:nvSpPr>
        <p:spPr>
          <a:xfrm>
            <a:off x="6465677" y="4487689"/>
            <a:ext cx="52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Repete a função </a:t>
            </a:r>
            <a:r>
              <a:rPr lang="pt-BR" dirty="0" err="1"/>
              <a:t>Factorial</a:t>
            </a:r>
            <a:r>
              <a:rPr lang="pt-BR" dirty="0"/>
              <a:t> o número de vezes definido em ‘reps’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02B79B9-3545-C786-A408-182ABFAE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80" b="-1"/>
          <a:stretch/>
        </p:blipFill>
        <p:spPr>
          <a:xfrm>
            <a:off x="635163" y="3667049"/>
            <a:ext cx="5325218" cy="2026294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80ABDDE1-430F-ABAC-723D-B33080263C80}"/>
              </a:ext>
            </a:extLst>
          </p:cNvPr>
          <p:cNvCxnSpPr/>
          <p:nvPr/>
        </p:nvCxnSpPr>
        <p:spPr>
          <a:xfrm>
            <a:off x="5768038" y="4290164"/>
            <a:ext cx="716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2FEFF8C-73AF-DF09-11B1-DD9824C741A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978973" y="5226276"/>
            <a:ext cx="523888" cy="111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1512FDF-D514-1CB5-1953-BF32B5F524B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478306" y="4679435"/>
            <a:ext cx="2987371" cy="13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86319F1-04B5-1441-24AB-9A6F6500AB41}"/>
              </a:ext>
            </a:extLst>
          </p:cNvPr>
          <p:cNvSpPr txBox="1"/>
          <p:nvPr/>
        </p:nvSpPr>
        <p:spPr>
          <a:xfrm>
            <a:off x="6484269" y="1237038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Casos base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2A2254F-6A13-7337-FF9D-E99A33A4A9B3}"/>
              </a:ext>
            </a:extLst>
          </p:cNvPr>
          <p:cNvSpPr txBox="1"/>
          <p:nvPr/>
        </p:nvSpPr>
        <p:spPr>
          <a:xfrm>
            <a:off x="6484269" y="1932233"/>
            <a:ext cx="117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Fatorial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9E485C-C486-4B68-DF75-1D6BC480545C}"/>
              </a:ext>
            </a:extLst>
          </p:cNvPr>
          <p:cNvSpPr txBox="1"/>
          <p:nvPr/>
        </p:nvSpPr>
        <p:spPr>
          <a:xfrm>
            <a:off x="6502861" y="5153142"/>
            <a:ext cx="454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Termina a contagem de tempo de execução</a:t>
            </a:r>
          </a:p>
        </p:txBody>
      </p:sp>
    </p:spTree>
    <p:extLst>
      <p:ext uri="{BB962C8B-B14F-4D97-AF65-F5344CB8AC3E}">
        <p14:creationId xmlns:p14="http://schemas.microsoft.com/office/powerpoint/2010/main" val="39511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0DEE3D12-0708-F64D-5BF7-A50C90F09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741042"/>
              </p:ext>
            </p:extLst>
          </p:nvPr>
        </p:nvGraphicFramePr>
        <p:xfrm>
          <a:off x="5668028" y="1120753"/>
          <a:ext cx="6223346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23051D64-4867-EC4F-521A-7FB45727F8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42537"/>
              </p:ext>
            </p:extLst>
          </p:nvPr>
        </p:nvGraphicFramePr>
        <p:xfrm>
          <a:off x="300626" y="1596023"/>
          <a:ext cx="5097049" cy="30135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6822">
                  <a:extLst>
                    <a:ext uri="{9D8B030D-6E8A-4147-A177-3AD203B41FA5}">
                      <a16:colId xmlns:a16="http://schemas.microsoft.com/office/drawing/2014/main" val="981161759"/>
                    </a:ext>
                  </a:extLst>
                </a:gridCol>
                <a:gridCol w="1706822">
                  <a:extLst>
                    <a:ext uri="{9D8B030D-6E8A-4147-A177-3AD203B41FA5}">
                      <a16:colId xmlns:a16="http://schemas.microsoft.com/office/drawing/2014/main" val="1035777607"/>
                    </a:ext>
                  </a:extLst>
                </a:gridCol>
                <a:gridCol w="1683405">
                  <a:extLst>
                    <a:ext uri="{9D8B030D-6E8A-4147-A177-3AD203B41FA5}">
                      <a16:colId xmlns:a16="http://schemas.microsoft.com/office/drawing/2014/main" val="1417765562"/>
                    </a:ext>
                  </a:extLst>
                </a:gridCol>
              </a:tblGrid>
              <a:tr h="12406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Número de vezes que a função é chamada, para n fixo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Sem Cache </a:t>
                      </a:r>
                      <a:br>
                        <a:rPr lang="pt-BR" sz="1400" b="1" u="none" strike="noStrike" dirty="0">
                          <a:effectLst/>
                        </a:rPr>
                      </a:br>
                      <a:r>
                        <a:rPr lang="pt-BR" sz="1400" b="1" u="none" strike="noStrike" dirty="0">
                          <a:effectLst/>
                        </a:rPr>
                        <a:t>(tempo </a:t>
                      </a:r>
                      <a:r>
                        <a:rPr lang="pt-BR" sz="1400" b="1" u="none" strike="noStrike" dirty="0" err="1">
                          <a:effectLst/>
                        </a:rPr>
                        <a:t>ms</a:t>
                      </a:r>
                      <a:r>
                        <a:rPr lang="pt-BR" sz="1400" b="1" u="none" strike="noStrike" dirty="0">
                          <a:effectLst/>
                        </a:rPr>
                        <a:t>)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Com Cache </a:t>
                      </a:r>
                      <a:br>
                        <a:rPr lang="pt-BR" sz="1400" b="1" u="none" strike="noStrike" dirty="0">
                          <a:effectLst/>
                        </a:rPr>
                      </a:br>
                      <a:r>
                        <a:rPr lang="pt-BR" sz="1400" b="1" u="none" strike="noStrike" dirty="0">
                          <a:effectLst/>
                        </a:rPr>
                        <a:t>(tempo </a:t>
                      </a:r>
                      <a:r>
                        <a:rPr lang="pt-BR" sz="1400" b="1" u="none" strike="noStrike" dirty="0" err="1">
                          <a:effectLst/>
                        </a:rPr>
                        <a:t>ms</a:t>
                      </a:r>
                      <a:r>
                        <a:rPr lang="pt-BR" sz="1400" b="1" u="none" strike="noStrike" dirty="0">
                          <a:effectLst/>
                        </a:rPr>
                        <a:t>)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475876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0,057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0,072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39614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0,066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0,019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320765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1.000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0,506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0,051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523310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10.000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1,214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0,447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2621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100.000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12,658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0,545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333168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1.000.000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97,855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1,761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278137"/>
                  </a:ext>
                </a:extLst>
              </a:tr>
              <a:tr h="2532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10.000.000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969,258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13,282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160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66634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87</TotalTime>
  <Words>163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Pacote</vt:lpstr>
      <vt:lpstr>Estrutura de Dados Atividade 2.3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BRENO DE LUCA BOFF</dc:creator>
  <cp:lastModifiedBy>BRENO DE LUCA BOFF</cp:lastModifiedBy>
  <cp:revision>6</cp:revision>
  <dcterms:created xsi:type="dcterms:W3CDTF">2024-09-17T14:44:51Z</dcterms:created>
  <dcterms:modified xsi:type="dcterms:W3CDTF">2024-09-19T22:29:58Z</dcterms:modified>
</cp:coreProperties>
</file>