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B795B2-E227-46CD-AC74-3D6232741AFE}">
  <a:tblStyle styleId="{38B795B2-E227-46CD-AC74-3D6232741A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b45d629f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b45d629f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b45d629f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b45d629f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b45d629f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b45d629f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b45d629f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b45d629f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b45d629f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b45d629f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b45d629fa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b45d629fa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b45d629f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b45d629f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b45d629fa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b45d629fa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b45d629fa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b45d629fa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b45d629fa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b45d629fa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b45d62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b45d62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b45d629fa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b45d629fa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b45d629fa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b45d629fa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b45d629fa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b45d629fa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b45d629fa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b45d629fa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b45d629fa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b45d629fa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b45d629fa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b45d629fa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b45d629fa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b45d629fa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b45d629fa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b45d629fa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b45d629fa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4b45d629fa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b45d629fa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4b45d629fa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b45d629f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b45d629f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b45d629fa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b45d629fa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b45d629fa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b45d629f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b45d629fa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4b45d629fa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b45d629fa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b45d629fa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b45d629fa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b45d629fa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b45d629f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b45d629f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b45d629f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b45d629f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b45d629f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b45d629f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b45d629f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b45d629f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b45d629f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b45d629f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b45d629f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b45d629f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ov.perp.fi/" TargetMode="External"/><Relationship Id="rId4" Type="http://schemas.openxmlformats.org/officeDocument/2006/relationships/hyperlink" Target="https://discord.com/invite/Dq9mTmCaB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forum.makerdao.com/t/the-endgame-plan-parts-1-2/15456" TargetMode="External"/><Relationship Id="rId4" Type="http://schemas.openxmlformats.org/officeDocument/2006/relationships/hyperlink" Target="https://coordinape.com/" TargetMode="External"/><Relationship Id="rId5" Type="http://schemas.openxmlformats.org/officeDocument/2006/relationships/hyperlink" Target="https://dework.xy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blog.perp.fi/fine-tuning-token-listings-the-creation-of-the-perpetual-protocol-token-listing-sub-dao-76d7d1d938e3" TargetMode="External"/><Relationship Id="rId4" Type="http://schemas.openxmlformats.org/officeDocument/2006/relationships/hyperlink" Target="https://app.perp.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ov.perp.fi/" TargetMode="External"/><Relationship Id="rId4" Type="http://schemas.openxmlformats.org/officeDocument/2006/relationships/hyperlink" Target="https://vote.perp.fi/" TargetMode="External"/><Relationship Id="rId5" Type="http://schemas.openxmlformats.org/officeDocument/2006/relationships/hyperlink" Target="https://mirror.xyz/0x071B76df4a05Fb162569930aB82d8d265Bb8A497/GzzvxvNFeTjH9au6cllJ_4ffshySn3M3iAmKe34sxd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iscord.com/invite/Dq9mTmCaBb" TargetMode="External"/><Relationship Id="rId4" Type="http://schemas.openxmlformats.org/officeDocument/2006/relationships/hyperlink" Target="https://t.me/perpetualprotocol" TargetMode="External"/><Relationship Id="rId5" Type="http://schemas.openxmlformats.org/officeDocument/2006/relationships/hyperlink" Target="https://twitter.com/perpprotocol" TargetMode="External"/><Relationship Id="rId6" Type="http://schemas.openxmlformats.org/officeDocument/2006/relationships/hyperlink" Target="https://gov.perp.fi/" TargetMode="External"/><Relationship Id="rId7" Type="http://schemas.openxmlformats.org/officeDocument/2006/relationships/hyperlink" Target="https://gov.perp.fi/c/proposals/10/none/l/latest" TargetMode="External"/><Relationship Id="rId8" Type="http://schemas.openxmlformats.org/officeDocument/2006/relationships/hyperlink" Target="https://vote.perp.f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napshot.org/#/vote-perp.et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ov.perp.fi/t/proposal-perp-v2-tokenomics/642" TargetMode="External"/><Relationship Id="rId4" Type="http://schemas.openxmlformats.org/officeDocument/2006/relationships/hyperlink" Target="https://gov.perp.fi/t/proposal-fee-distribution/657" TargetMode="External"/><Relationship Id="rId5" Type="http://schemas.openxmlformats.org/officeDocument/2006/relationships/hyperlink" Target="https://blog.perp.fi/vetokenomics-explained-6b9c5683cdd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medium.com/balancer-protocol/building-liquidity-into-token-distribution-a49d4286e0d4" TargetMode="External"/><Relationship Id="rId4" Type="http://schemas.openxmlformats.org/officeDocument/2006/relationships/hyperlink" Target="https://blog.perp.fi/why-we-chose-to-distribute-perp-using-a-balancer-liquidity-bootstrapping-pool-aac7f1ab618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ov.perp.f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okenterminal.com/terminal/projects/perpetual-protoco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blog.perp.fi/how-to-determine-position-size-and-leverage-56262b7b8c7c?source=your_stories_pag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uniswap.org/docs/v2/protocol-overview/how-uniswap-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Perpetual Protocol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2022/9/5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Providing Liquidity</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55595A"/>
                </a:solidFill>
                <a:highlight>
                  <a:srgbClr val="FFFFFF"/>
                </a:highlight>
              </a:rPr>
              <a:t>V2 introduces the concept of a maker who will be providing liquidity. Similar to Uniswap V3, a market maker is faced with 3 scenarios:</a:t>
            </a:r>
            <a:endParaRPr sz="1150">
              <a:solidFill>
                <a:srgbClr val="55595A"/>
              </a:solidFill>
              <a:highlight>
                <a:srgbClr val="FFFFFF"/>
              </a:highlight>
            </a:endParaRPr>
          </a:p>
          <a:p>
            <a:pPr indent="-301625" lvl="0" marL="457200" rtl="0" algn="l">
              <a:spcBef>
                <a:spcPts val="1200"/>
              </a:spcBef>
              <a:spcAft>
                <a:spcPts val="0"/>
              </a:spcAft>
              <a:buClr>
                <a:srgbClr val="55595A"/>
              </a:buClr>
              <a:buSzPts val="1150"/>
              <a:buChar char="●"/>
            </a:pPr>
            <a:r>
              <a:rPr lang="en-GB" sz="1150">
                <a:solidFill>
                  <a:srgbClr val="55595A"/>
                </a:solidFill>
                <a:highlight>
                  <a:srgbClr val="FFFFFF"/>
                </a:highlight>
              </a:rPr>
              <a:t>Place a range order below the current tick: the market maker is willing to </a:t>
            </a:r>
            <a:r>
              <a:rPr b="1" lang="en-GB" sz="1150">
                <a:solidFill>
                  <a:srgbClr val="55595A"/>
                </a:solidFill>
                <a:highlight>
                  <a:srgbClr val="FFFFFF"/>
                </a:highlight>
              </a:rPr>
              <a:t>buy</a:t>
            </a:r>
            <a:r>
              <a:rPr lang="en-GB" sz="1150">
                <a:solidFill>
                  <a:srgbClr val="55595A"/>
                </a:solidFill>
                <a:highlight>
                  <a:srgbClr val="FFFFFF"/>
                </a:highlight>
              </a:rPr>
              <a:t> the token.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Place a range order around the current tick: the market maker in this scenario is willing to both </a:t>
            </a:r>
            <a:r>
              <a:rPr b="1" lang="en-GB" sz="1150">
                <a:solidFill>
                  <a:srgbClr val="55595A"/>
                </a:solidFill>
                <a:highlight>
                  <a:srgbClr val="FFFFFF"/>
                </a:highlight>
              </a:rPr>
              <a:t>buy and sell</a:t>
            </a:r>
            <a:r>
              <a:rPr lang="en-GB" sz="1150">
                <a:solidFill>
                  <a:srgbClr val="55595A"/>
                </a:solidFill>
                <a:highlight>
                  <a:srgbClr val="FFFFFF"/>
                </a:highlight>
              </a:rPr>
              <a:t> the token.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Place a range order above the current price: the market maker is willing to </a:t>
            </a:r>
            <a:r>
              <a:rPr b="1" lang="en-GB" sz="1150">
                <a:solidFill>
                  <a:srgbClr val="55595A"/>
                </a:solidFill>
                <a:highlight>
                  <a:srgbClr val="FFFFFF"/>
                </a:highlight>
              </a:rPr>
              <a:t>sell</a:t>
            </a:r>
            <a:r>
              <a:rPr lang="en-GB" sz="1150">
                <a:solidFill>
                  <a:srgbClr val="55595A"/>
                </a:solidFill>
                <a:highlight>
                  <a:srgbClr val="FFFFFF"/>
                </a:highlight>
              </a:rPr>
              <a:t> the token. </a:t>
            </a:r>
            <a:endParaRPr sz="1150">
              <a:solidFill>
                <a:srgbClr val="55595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Providing Liquidity</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810204" y="0"/>
            <a:ext cx="533379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Providing Liquidity</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very first step of this scenario is similar to the previous ones. Let’s take Alice who is looking to provide 100 USDC liquidity with 2x leverage above the range:</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clearing house will mint vETH and place this vETH into the Uni v3 AMM. Let’s assume for simplicity that Alice is the only provider of liquidity and later Bob comes in as a taker and goes long 1.96 vETH. He deposits 200 vUSDC into the pool and receives 1.96 vETH. Alice now only has 0.04 vETH but holds 200 vUSDC.</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Assume in the following scenario for simplicity that Alice is the only maker in this active tick. For regular scenarios Alice’s positions would move pro-rata with the other makers.</a:t>
            </a:r>
            <a:endParaRPr sz="1150">
              <a:solidFill>
                <a:srgbClr val="55595A"/>
              </a:solidFill>
              <a:highlight>
                <a:srgbClr val="FFFFFF"/>
              </a:highlight>
            </a:endParaRPr>
          </a:p>
          <a:p>
            <a:pPr indent="0" lvl="0" marL="457200" rtl="0" algn="l">
              <a:spcBef>
                <a:spcPts val="1200"/>
              </a:spcBef>
              <a:spcAft>
                <a:spcPts val="1200"/>
              </a:spcAft>
              <a:buNone/>
            </a:pPr>
            <a:r>
              <a:t/>
            </a:r>
            <a:endParaRPr sz="1150">
              <a:solidFill>
                <a:srgbClr val="55595A"/>
              </a:solidFill>
              <a:highlight>
                <a:srgbClr val="FFFFFF"/>
              </a:highlight>
            </a:endParaRPr>
          </a:p>
        </p:txBody>
      </p:sp>
      <p:pic>
        <p:nvPicPr>
          <p:cNvPr id="126" name="Google Shape;126;p24"/>
          <p:cNvPicPr preferRelativeResize="0"/>
          <p:nvPr/>
        </p:nvPicPr>
        <p:blipFill>
          <a:blip r:embed="rId3">
            <a:alphaModFix/>
          </a:blip>
          <a:stretch>
            <a:fillRect/>
          </a:stretch>
        </p:blipFill>
        <p:spPr>
          <a:xfrm>
            <a:off x="886100" y="3082700"/>
            <a:ext cx="7620000" cy="14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620"/>
              <a:t>Adding Liquidity Around the Mark Price</a:t>
            </a:r>
            <a:endParaRPr sz="1620"/>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4030692" y="0"/>
            <a:ext cx="5113316"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Liquidity Around the Mark Price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Adding liquidity around the mark price is the same as “Providing Liquidity” but with a couple of small modifications.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As Alice is willing to both </a:t>
            </a:r>
            <a:r>
              <a:rPr b="1" lang="en-GB" sz="1150">
                <a:solidFill>
                  <a:srgbClr val="FF0000"/>
                </a:solidFill>
                <a:highlight>
                  <a:srgbClr val="FFFFFF"/>
                </a:highlight>
              </a:rPr>
              <a:t>buy and sell</a:t>
            </a:r>
            <a:r>
              <a:rPr lang="en-GB" sz="1150">
                <a:solidFill>
                  <a:srgbClr val="55595A"/>
                </a:solidFill>
                <a:highlight>
                  <a:srgbClr val="FFFFFF"/>
                </a:highlight>
              </a:rPr>
              <a:t> in this scenario, the Clearing House mints both vETH and vUSDC. Note that even though Alice still wants to leverage 2x, we don’t mint 200 vETH as in the previous scenario but mint 100 vUSDC and 1vETH so that the numbers add up (assuming ETH = $100, then it will be minting 100 vUSDC and 100 USDC worth of vETH = $200 of USDC equivalent, or 2x the $100 deposit). </a:t>
            </a:r>
            <a:endParaRPr sz="1150">
              <a:solidFill>
                <a:srgbClr val="55595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Governance</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55595A"/>
                </a:solidFill>
                <a:highlight>
                  <a:srgbClr val="FFFFFF"/>
                </a:highlight>
              </a:rPr>
              <a:t>Perpetual Protocol is governed by the community via forum discussions and voting on proposals. We welcome any discussion about how the governance model works, either by participating on the </a:t>
            </a:r>
            <a:r>
              <a:rPr lang="en-GB" sz="1150">
                <a:solidFill>
                  <a:srgbClr val="3A6BC5"/>
                </a:solidFill>
                <a:highlight>
                  <a:srgbClr val="FFFFFF"/>
                </a:highlight>
                <a:uFill>
                  <a:noFill/>
                </a:uFill>
                <a:hlinkClick r:id="rId3">
                  <a:extLst>
                    <a:ext uri="{A12FA001-AC4F-418D-AE19-62706E023703}">
                      <ahyp:hlinkClr val="tx"/>
                    </a:ext>
                  </a:extLst>
                </a:hlinkClick>
              </a:rPr>
              <a:t>governance forum</a:t>
            </a:r>
            <a:r>
              <a:rPr lang="en-GB" sz="1150">
                <a:solidFill>
                  <a:srgbClr val="55595A"/>
                </a:solidFill>
                <a:highlight>
                  <a:srgbClr val="FFFFFF"/>
                </a:highlight>
              </a:rPr>
              <a:t> or in the #governance </a:t>
            </a:r>
            <a:r>
              <a:rPr lang="en-GB" sz="1150">
                <a:solidFill>
                  <a:srgbClr val="3A6BC5"/>
                </a:solidFill>
                <a:highlight>
                  <a:srgbClr val="FFFFFF"/>
                </a:highlight>
                <a:uFill>
                  <a:noFill/>
                </a:uFill>
                <a:hlinkClick r:id="rId4">
                  <a:extLst>
                    <a:ext uri="{A12FA001-AC4F-418D-AE19-62706E023703}">
                      <ahyp:hlinkClr val="tx"/>
                    </a:ext>
                  </a:extLst>
                </a:hlinkClick>
              </a:rPr>
              <a:t>Discord</a:t>
            </a:r>
            <a:r>
              <a:rPr lang="en-GB" sz="1150">
                <a:solidFill>
                  <a:srgbClr val="55595A"/>
                </a:solidFill>
                <a:highlight>
                  <a:srgbClr val="FFFFFF"/>
                </a:highlight>
              </a:rPr>
              <a:t> channel.</a:t>
            </a:r>
            <a:endParaRPr sz="1150">
              <a:solidFill>
                <a:srgbClr val="55595A"/>
              </a:solidFill>
              <a:highlight>
                <a:srgbClr val="FFFFFF"/>
              </a:highlight>
            </a:endParaRPr>
          </a:p>
          <a:p>
            <a:pPr indent="0" lvl="0" marL="0" rtl="0" algn="l">
              <a:spcBef>
                <a:spcPts val="1200"/>
              </a:spcBef>
              <a:spcAft>
                <a:spcPts val="0"/>
              </a:spcAft>
              <a:buNone/>
            </a:pPr>
            <a:r>
              <a:rPr lang="en-GB" sz="1150">
                <a:solidFill>
                  <a:srgbClr val="55595A"/>
                </a:solidFill>
                <a:highlight>
                  <a:srgbClr val="FFFFFF"/>
                </a:highlight>
              </a:rPr>
              <a:t>Currently governance of Perpetual Protocol operates under a hybrid model.</a:t>
            </a:r>
            <a:endParaRPr sz="1150">
              <a:solidFill>
                <a:srgbClr val="55595A"/>
              </a:solidFill>
              <a:highlight>
                <a:srgbClr val="FFFFFF"/>
              </a:highlight>
            </a:endParaRPr>
          </a:p>
          <a:p>
            <a:pPr indent="-301625" lvl="0" marL="457200" rtl="0" algn="l">
              <a:spcBef>
                <a:spcPts val="1200"/>
              </a:spcBef>
              <a:spcAft>
                <a:spcPts val="0"/>
              </a:spcAft>
              <a:buClr>
                <a:srgbClr val="55595A"/>
              </a:buClr>
              <a:buSzPts val="1150"/>
              <a:buChar char="●"/>
            </a:pPr>
            <a:r>
              <a:rPr b="1" lang="en-GB" sz="1150">
                <a:solidFill>
                  <a:srgbClr val="55595A"/>
                </a:solidFill>
                <a:highlight>
                  <a:srgbClr val="FFFFFF"/>
                </a:highlight>
              </a:rPr>
              <a:t>Community governance</a:t>
            </a:r>
            <a:r>
              <a:rPr lang="en-GB" sz="1150">
                <a:solidFill>
                  <a:srgbClr val="55595A"/>
                </a:solidFill>
                <a:highlight>
                  <a:srgbClr val="FFFFFF"/>
                </a:highlight>
              </a:rPr>
              <a:t>: Covers all aspects that can be reasonably handled via community discussion and voting.</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Use of Perpetual DAO funds, including PERP tokens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Exchange parameters, such as insurance fund threshold, fee level &amp; distribution, etc.</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b="1" lang="en-GB" sz="1150">
                <a:solidFill>
                  <a:srgbClr val="55595A"/>
                </a:solidFill>
                <a:highlight>
                  <a:srgbClr val="FFFFFF"/>
                </a:highlight>
              </a:rPr>
              <a:t>Foundation team</a:t>
            </a:r>
            <a:r>
              <a:rPr lang="en-GB" sz="1150">
                <a:solidFill>
                  <a:srgbClr val="55595A"/>
                </a:solidFill>
                <a:highlight>
                  <a:srgbClr val="FFFFFF"/>
                </a:highlight>
              </a:rPr>
              <a:t>: Covers aspects that cannot be reasonably handled via governance at this time, or are of a sensitive nature.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Short- and mid-term strategy</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Protocol design &amp; development</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Website development and maintenance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Emergency updates, fixes and operations</a:t>
            </a:r>
            <a:endParaRPr sz="1150">
              <a:solidFill>
                <a:srgbClr val="55595A"/>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Perpetual DAO</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1B2B2F"/>
              </a:buClr>
              <a:buSzPts val="1700"/>
              <a:buChar char="●"/>
            </a:pPr>
            <a:r>
              <a:rPr lang="en-GB" sz="1150">
                <a:solidFill>
                  <a:srgbClr val="55595A"/>
                </a:solidFill>
                <a:highlight>
                  <a:srgbClr val="FFFFFF"/>
                </a:highlight>
              </a:rPr>
              <a:t>The core of the project is the Perpetual DAO, which controls the DAO treasury including PERP tokens, and of which all PERP holders are members with voting rights.</a:t>
            </a:r>
            <a:endParaRPr sz="1150">
              <a:solidFill>
                <a:srgbClr val="55595A"/>
              </a:solidFill>
              <a:highlight>
                <a:srgbClr val="FFFFFF"/>
              </a:highlight>
            </a:endParaRPr>
          </a:p>
          <a:p>
            <a:pPr indent="-336550" lvl="0" marL="457200" rtl="0" algn="l">
              <a:spcBef>
                <a:spcPts val="0"/>
              </a:spcBef>
              <a:spcAft>
                <a:spcPts val="0"/>
              </a:spcAft>
              <a:buClr>
                <a:srgbClr val="1B2B2F"/>
              </a:buClr>
              <a:buSzPts val="1700"/>
              <a:buChar char="●"/>
            </a:pPr>
            <a:r>
              <a:rPr lang="en-GB" sz="1150">
                <a:solidFill>
                  <a:srgbClr val="55595A"/>
                </a:solidFill>
                <a:highlight>
                  <a:srgbClr val="FFFFFF"/>
                </a:highlight>
              </a:rPr>
              <a:t>To streamline DAO governance, operational tasks are divided among a growing set of sub-DAOs. New </a:t>
            </a:r>
            <a:r>
              <a:rPr b="1" lang="en-GB" sz="1150">
                <a:solidFill>
                  <a:srgbClr val="FF0000"/>
                </a:solidFill>
                <a:highlight>
                  <a:srgbClr val="FFFFFF"/>
                </a:highlight>
              </a:rPr>
              <a:t>sub-DAOs</a:t>
            </a:r>
            <a:r>
              <a:rPr lang="en-GB" sz="1150">
                <a:solidFill>
                  <a:srgbClr val="55595A"/>
                </a:solidFill>
                <a:highlight>
                  <a:srgbClr val="FFFFFF"/>
                </a:highlight>
              </a:rPr>
              <a:t> may be proposed and added / removed as required.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Sub-DAOs</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vision for Perpetual Protocol is to decentralize gradually over time, eventually dissolving the foundation and transitioning it into a fully fledged Decentralized Autonomous Organization (DAO) so that the community has complete stewardship of the protocol.</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Following the lead of DAOs such as Yearn Finance, one of the first projects to successfully partition itself, Perpetual Protocol is working towards compartmentalizing different aspects of the protocol, where each sub-DAO is responsible for making decisions and managing their own budgets independently.</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These sub-DAOs sow the seeds for grassroots participation, enabling new forms of coordination and creating a user-centric network. Currently, a committee model is used across sub-DAOs, where token holders periodically vote for a committee, which will then make the decisions for a particular focus area.</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However, the plan is for sub-DAOs to be self-organizing, allowing individuals who share a common view to create a group and then work together for the Perpetual Protocol DAO. This approach to governance is inspired by MakerDAO’s ‘</a:t>
            </a:r>
            <a:r>
              <a:rPr lang="en-GB" sz="1150">
                <a:solidFill>
                  <a:srgbClr val="3A6BC5"/>
                </a:solidFill>
                <a:highlight>
                  <a:srgbClr val="FFFFFF"/>
                </a:highlight>
                <a:uFill>
                  <a:noFill/>
                </a:uFill>
                <a:hlinkClick r:id="rId3">
                  <a:extLst>
                    <a:ext uri="{A12FA001-AC4F-418D-AE19-62706E023703}">
                      <ahyp:hlinkClr val="tx"/>
                    </a:ext>
                  </a:extLst>
                </a:hlinkClick>
              </a:rPr>
              <a:t>The Endgame Plan</a:t>
            </a:r>
            <a:r>
              <a:rPr lang="en-GB" sz="1150">
                <a:solidFill>
                  <a:srgbClr val="55595A"/>
                </a:solidFill>
                <a:highlight>
                  <a:srgbClr val="FFFFFF"/>
                </a:highlight>
              </a:rPr>
              <a:t>’.</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The current sub-DAO structure is shown below. All the current sub-DAOs use </a:t>
            </a:r>
            <a:r>
              <a:rPr lang="en-GB" sz="1150">
                <a:solidFill>
                  <a:srgbClr val="3A6BC5"/>
                </a:solidFill>
                <a:highlight>
                  <a:srgbClr val="FFFFFF"/>
                </a:highlight>
                <a:uFill>
                  <a:noFill/>
                </a:uFill>
                <a:hlinkClick r:id="rId4">
                  <a:extLst>
                    <a:ext uri="{A12FA001-AC4F-418D-AE19-62706E023703}">
                      <ahyp:hlinkClr val="tx"/>
                    </a:ext>
                  </a:extLst>
                </a:hlinkClick>
              </a:rPr>
              <a:t>Coordinape</a:t>
            </a:r>
            <a:r>
              <a:rPr lang="en-GB" sz="1150">
                <a:solidFill>
                  <a:srgbClr val="55595A"/>
                </a:solidFill>
                <a:highlight>
                  <a:srgbClr val="FFFFFF"/>
                </a:highlight>
              </a:rPr>
              <a:t> and </a:t>
            </a:r>
            <a:r>
              <a:rPr lang="en-GB" sz="1150">
                <a:solidFill>
                  <a:srgbClr val="3A6BC5"/>
                </a:solidFill>
                <a:highlight>
                  <a:srgbClr val="FFFFFF"/>
                </a:highlight>
                <a:uFill>
                  <a:noFill/>
                </a:uFill>
                <a:hlinkClick r:id="rId5">
                  <a:extLst>
                    <a:ext uri="{A12FA001-AC4F-418D-AE19-62706E023703}">
                      <ahyp:hlinkClr val="tx"/>
                    </a:ext>
                  </a:extLst>
                </a:hlinkClick>
              </a:rPr>
              <a:t>DeWork</a:t>
            </a:r>
            <a:r>
              <a:rPr lang="en-GB" sz="1150">
                <a:solidFill>
                  <a:srgbClr val="55595A"/>
                </a:solidFill>
                <a:highlight>
                  <a:srgbClr val="FFFFFF"/>
                </a:highlight>
              </a:rPr>
              <a:t> for to organize tasks and recognize members’ contributions. Any use of the DAO treasury funds must be first approved by token holders, through community dialogue, governance forum proposals and voting via Snapshot.</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Below, we detail the sub-DAOs that currently exist or are being proposed. The formation of further sub-DAOs in the future across different areas (e.g., engineering, marketing, partnerships, etc.) will help the project achieve its goal of decentralization and immutability.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 Listing DAO</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5652"/>
              <a:buFont typeface="Arial"/>
              <a:buNone/>
            </a:pPr>
            <a:r>
              <a:rPr lang="en-GB" sz="1150">
                <a:solidFill>
                  <a:srgbClr val="55595A"/>
                </a:solidFill>
                <a:highlight>
                  <a:srgbClr val="FFFFFF"/>
                </a:highlight>
              </a:rPr>
              <a:t>The main purpose of the </a:t>
            </a:r>
            <a:r>
              <a:rPr lang="en-GB" sz="1150">
                <a:solidFill>
                  <a:srgbClr val="3A6BC5"/>
                </a:solidFill>
                <a:highlight>
                  <a:srgbClr val="FFFFFF"/>
                </a:highlight>
                <a:uFill>
                  <a:noFill/>
                </a:uFill>
                <a:hlinkClick r:id="rId3">
                  <a:extLst>
                    <a:ext uri="{A12FA001-AC4F-418D-AE19-62706E023703}">
                      <ahyp:hlinkClr val="tx"/>
                    </a:ext>
                  </a:extLst>
                </a:hlinkClick>
              </a:rPr>
              <a:t>Token Listing DAO</a:t>
            </a:r>
            <a:r>
              <a:rPr lang="en-GB" sz="1150">
                <a:solidFill>
                  <a:srgbClr val="55595A"/>
                </a:solidFill>
                <a:highlight>
                  <a:srgbClr val="FFFFFF"/>
                </a:highlight>
              </a:rPr>
              <a:t>, created in November 2021, is to approve or reject new markets and co-marketing spends for token listing campaigns. The DAO is in place to ensure that there's some level of governance to prevent outright scams from being listed on Perp.</a:t>
            </a:r>
            <a:endParaRPr sz="1150">
              <a:solidFill>
                <a:srgbClr val="55595A"/>
              </a:solidFill>
              <a:highlight>
                <a:srgbClr val="FFFFFF"/>
              </a:highlight>
            </a:endParaRPr>
          </a:p>
          <a:p>
            <a:pPr indent="0" lvl="0" marL="0" rtl="0" algn="l">
              <a:spcBef>
                <a:spcPts val="1200"/>
              </a:spcBef>
              <a:spcAft>
                <a:spcPts val="0"/>
              </a:spcAft>
              <a:buClr>
                <a:schemeClr val="dk1"/>
              </a:buClr>
              <a:buSzPct val="95652"/>
              <a:buFont typeface="Arial"/>
              <a:buNone/>
            </a:pPr>
            <a:r>
              <a:rPr lang="en-GB" sz="1150">
                <a:solidFill>
                  <a:srgbClr val="55595A"/>
                </a:solidFill>
                <a:highlight>
                  <a:srgbClr val="FFFFFF"/>
                </a:highlight>
              </a:rPr>
              <a:t>The DAO is composed of six committee members who are chosen via a public nomination and voting process. Members are elected every three months via a Snapshot vote.</a:t>
            </a:r>
            <a:endParaRPr sz="1150">
              <a:solidFill>
                <a:srgbClr val="55595A"/>
              </a:solidFill>
              <a:highlight>
                <a:srgbClr val="FFFFFF"/>
              </a:highlight>
            </a:endParaRPr>
          </a:p>
          <a:p>
            <a:pPr indent="0" lvl="0" marL="0" rtl="0" algn="l">
              <a:spcBef>
                <a:spcPts val="1200"/>
              </a:spcBef>
              <a:spcAft>
                <a:spcPts val="0"/>
              </a:spcAft>
              <a:buClr>
                <a:schemeClr val="dk1"/>
              </a:buClr>
              <a:buSzPct val="95652"/>
              <a:buFont typeface="Arial"/>
              <a:buNone/>
            </a:pPr>
            <a:r>
              <a:rPr lang="en-GB" sz="1150">
                <a:solidFill>
                  <a:srgbClr val="55595A"/>
                </a:solidFill>
                <a:highlight>
                  <a:srgbClr val="FFFFFF"/>
                </a:highlight>
              </a:rPr>
              <a:t>Any markets approved by the Token Listing DAO will be listed on </a:t>
            </a:r>
            <a:r>
              <a:rPr lang="en-GB" sz="1150">
                <a:solidFill>
                  <a:srgbClr val="3A6BC5"/>
                </a:solidFill>
                <a:highlight>
                  <a:srgbClr val="FFFFFF"/>
                </a:highlight>
                <a:uFill>
                  <a:noFill/>
                </a:uFill>
                <a:hlinkClick r:id="rId4">
                  <a:extLst>
                    <a:ext uri="{A12FA001-AC4F-418D-AE19-62706E023703}">
                      <ahyp:hlinkClr val="tx"/>
                    </a:ext>
                  </a:extLst>
                </a:hlinkClick>
              </a:rPr>
              <a:t>app.perp.com</a:t>
            </a:r>
            <a:r>
              <a:rPr lang="en-GB" sz="1150">
                <a:solidFill>
                  <a:srgbClr val="55595A"/>
                </a:solidFill>
                <a:highlight>
                  <a:srgbClr val="FFFFFF"/>
                </a:highlight>
              </a:rPr>
              <a:t> by the foundation team. Anyone can submit a proposal for a new market to the DAO and put forward a case for its inclusion. The Token Listing DAO is also responsible for the marketing budgets to bootstrap new token listings.</a:t>
            </a:r>
            <a:endParaRPr sz="1150">
              <a:solidFill>
                <a:srgbClr val="55595A"/>
              </a:solidFill>
              <a:highlight>
                <a:srgbClr val="FFFFFF"/>
              </a:highlight>
            </a:endParaRPr>
          </a:p>
          <a:p>
            <a:pPr indent="0" lvl="0" marL="0" rtl="0" algn="l">
              <a:spcBef>
                <a:spcPts val="1200"/>
              </a:spcBef>
              <a:spcAft>
                <a:spcPts val="0"/>
              </a:spcAft>
              <a:buClr>
                <a:schemeClr val="dk1"/>
              </a:buClr>
              <a:buSzPct val="95652"/>
              <a:buFont typeface="Arial"/>
              <a:buNone/>
            </a:pPr>
            <a:r>
              <a:rPr lang="en-GB" sz="1150">
                <a:solidFill>
                  <a:srgbClr val="55595A"/>
                </a:solidFill>
                <a:highlight>
                  <a:srgbClr val="FFFFFF"/>
                </a:highlight>
              </a:rPr>
              <a:t>Each asset is considered individually for listing suitability. The criteria include:</a:t>
            </a:r>
            <a:endParaRPr sz="1150">
              <a:solidFill>
                <a:srgbClr val="55595A"/>
              </a:solidFill>
              <a:highlight>
                <a:srgbClr val="FFFFFF"/>
              </a:highlight>
            </a:endParaRPr>
          </a:p>
          <a:p>
            <a:pPr indent="-296148" lvl="0" marL="457200" rtl="0" algn="l">
              <a:spcBef>
                <a:spcPts val="1200"/>
              </a:spcBef>
              <a:spcAft>
                <a:spcPts val="0"/>
              </a:spcAft>
              <a:buClr>
                <a:srgbClr val="55595A"/>
              </a:buClr>
              <a:buSzPct val="100000"/>
              <a:buChar char="●"/>
            </a:pPr>
            <a:r>
              <a:rPr lang="en-GB" sz="1150">
                <a:solidFill>
                  <a:srgbClr val="55595A"/>
                </a:solidFill>
                <a:highlight>
                  <a:srgbClr val="FFFFFF"/>
                </a:highlight>
              </a:rPr>
              <a:t>Feasibility</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price feed availability</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asset stability</a:t>
            </a:r>
            <a:endParaRPr sz="1150">
              <a:solidFill>
                <a:srgbClr val="55595A"/>
              </a:solidFill>
              <a:highlight>
                <a:srgbClr val="FFFFFF"/>
              </a:highlight>
            </a:endParaRPr>
          </a:p>
          <a:p>
            <a:pPr indent="-296148" lvl="0" marL="457200" rtl="0" algn="l">
              <a:spcBef>
                <a:spcPts val="0"/>
              </a:spcBef>
              <a:spcAft>
                <a:spcPts val="0"/>
              </a:spcAft>
              <a:buClr>
                <a:srgbClr val="55595A"/>
              </a:buClr>
              <a:buSzPct val="100000"/>
              <a:buChar char="●"/>
            </a:pPr>
            <a:r>
              <a:rPr lang="en-GB" sz="1150">
                <a:solidFill>
                  <a:srgbClr val="55595A"/>
                </a:solidFill>
                <a:highlight>
                  <a:srgbClr val="FFFFFF"/>
                </a:highlight>
              </a:rPr>
              <a:t>Demand</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availability of trading options on Ethereum/Optimism</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popularity of the asset, and its related project</a:t>
            </a:r>
            <a:endParaRPr sz="1150">
              <a:solidFill>
                <a:srgbClr val="55595A"/>
              </a:solidFill>
              <a:highlight>
                <a:srgbClr val="FFFFFF"/>
              </a:highlight>
            </a:endParaRPr>
          </a:p>
          <a:p>
            <a:pPr indent="-296148" lvl="0" marL="457200" rtl="0" algn="l">
              <a:spcBef>
                <a:spcPts val="0"/>
              </a:spcBef>
              <a:spcAft>
                <a:spcPts val="0"/>
              </a:spcAft>
              <a:buClr>
                <a:srgbClr val="55595A"/>
              </a:buClr>
              <a:buSzPct val="100000"/>
              <a:buChar char="●"/>
            </a:pPr>
            <a:r>
              <a:rPr lang="en-GB" sz="1150">
                <a:solidFill>
                  <a:srgbClr val="55595A"/>
                </a:solidFill>
                <a:highlight>
                  <a:srgbClr val="FFFFFF"/>
                </a:highlight>
              </a:rPr>
              <a:t>Marketing opportunities</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opportunities for co-marketing with listed projects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as a Governance Token</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PERP token is used by its holders to vote on governance proposals.</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The </a:t>
            </a:r>
            <a:r>
              <a:rPr lang="en-GB" sz="1150">
                <a:solidFill>
                  <a:srgbClr val="3A6BC5"/>
                </a:solidFill>
                <a:highlight>
                  <a:srgbClr val="FFFFFF"/>
                </a:highlight>
                <a:uFill>
                  <a:noFill/>
                </a:uFill>
                <a:hlinkClick r:id="rId3">
                  <a:extLst>
                    <a:ext uri="{A12FA001-AC4F-418D-AE19-62706E023703}">
                      <ahyp:hlinkClr val="tx"/>
                    </a:ext>
                  </a:extLst>
                </a:hlinkClick>
              </a:rPr>
              <a:t>governance forum </a:t>
            </a:r>
            <a:r>
              <a:rPr lang="en-GB" sz="1150">
                <a:solidFill>
                  <a:srgbClr val="55595A"/>
                </a:solidFill>
                <a:highlight>
                  <a:srgbClr val="FFFFFF"/>
                </a:highlight>
              </a:rPr>
              <a:t>is the main place to propose and discuss the pros and cons of new ideas in the foreseeable future (such as new collateral types, new features, etc.). </a:t>
            </a:r>
            <a:r>
              <a:rPr lang="en-GB" sz="1150">
                <a:solidFill>
                  <a:srgbClr val="3A6BC5"/>
                </a:solidFill>
                <a:highlight>
                  <a:srgbClr val="FFFFFF"/>
                </a:highlight>
                <a:uFill>
                  <a:noFill/>
                </a:uFill>
                <a:hlinkClick r:id="rId4">
                  <a:extLst>
                    <a:ext uri="{A12FA001-AC4F-418D-AE19-62706E023703}">
                      <ahyp:hlinkClr val="tx"/>
                    </a:ext>
                  </a:extLst>
                </a:hlinkClick>
              </a:rPr>
              <a:t>Snapshot</a:t>
            </a:r>
            <a:r>
              <a:rPr lang="en-GB" sz="1150">
                <a:solidFill>
                  <a:srgbClr val="55595A"/>
                </a:solidFill>
                <a:highlight>
                  <a:srgbClr val="FFFFFF"/>
                </a:highlight>
              </a:rPr>
              <a:t>, an external off-chain voting platform, is used to get input from the community.</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The 1 token-1 vote model clearly has drawbacks, where voting power is concentrated in the hands of the few and majority rules is the default. To improve the governance process, we will be transitioning to a </a:t>
            </a:r>
            <a:r>
              <a:rPr lang="en-GB" sz="1150">
                <a:solidFill>
                  <a:srgbClr val="3A6BC5"/>
                </a:solidFill>
                <a:highlight>
                  <a:srgbClr val="FFFFFF"/>
                </a:highlight>
                <a:uFill>
                  <a:noFill/>
                </a:uFill>
                <a:hlinkClick r:id="rId5">
                  <a:extLst>
                    <a:ext uri="{A12FA001-AC4F-418D-AE19-62706E023703}">
                      <ahyp:hlinkClr val="tx"/>
                    </a:ext>
                  </a:extLst>
                </a:hlinkClick>
              </a:rPr>
              <a:t>veToken model</a:t>
            </a:r>
            <a:r>
              <a:rPr lang="en-GB" sz="1150">
                <a:solidFill>
                  <a:srgbClr val="55595A"/>
                </a:solidFill>
                <a:highlight>
                  <a:srgbClr val="FFFFFF"/>
                </a:highlight>
              </a:rPr>
              <a:t> where token holders can lock PERP into vePERP for up to 52 weeks to boost their voting power. The longer the tokens are locked for, the greater the boost to voting power, similar to veCRV.</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amount of time tokens are locked into vePERP and the quantity of tokens held jointly determines voting power, reducing the likelihood of governance attacks (such as using flash loans to vote using borrowed tokens).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Perpetual Protocol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On-chain future DEX with deep liquidity and builder-ready composability.</a:t>
            </a:r>
            <a:endParaRPr/>
          </a:p>
          <a:p>
            <a:pPr indent="-342900" lvl="0" marL="457200" rtl="0" algn="l">
              <a:spcBef>
                <a:spcPts val="0"/>
              </a:spcBef>
              <a:spcAft>
                <a:spcPts val="0"/>
              </a:spcAft>
              <a:buSzPts val="1800"/>
              <a:buChar char="●"/>
            </a:pPr>
            <a:r>
              <a:rPr lang="en-GB"/>
              <a:t>Perpetual Protocol is an open source and it runs on the blockchain (v1 on xDai and v2 on Optimism and more soon).</a:t>
            </a:r>
            <a:endParaRPr/>
          </a:p>
          <a:p>
            <a:pPr indent="-342900" lvl="0" marL="457200" rtl="0" algn="l">
              <a:spcBef>
                <a:spcPts val="0"/>
              </a:spcBef>
              <a:spcAft>
                <a:spcPts val="0"/>
              </a:spcAft>
              <a:buSzPts val="1800"/>
              <a:buChar char="●"/>
            </a:pPr>
            <a:r>
              <a:rPr lang="en-GB"/>
              <a:t>What can you do with Perpetual Protocol?</a:t>
            </a:r>
            <a:endParaRPr/>
          </a:p>
          <a:p>
            <a:pPr indent="-317500" lvl="1" marL="914400" rtl="0" algn="l">
              <a:spcBef>
                <a:spcPts val="0"/>
              </a:spcBef>
              <a:spcAft>
                <a:spcPts val="0"/>
              </a:spcAft>
              <a:buSzPts val="1400"/>
              <a:buChar char="○"/>
            </a:pPr>
            <a:r>
              <a:rPr lang="en-GB"/>
              <a:t>Trade a wide variety of assets easily, using </a:t>
            </a:r>
            <a:r>
              <a:rPr lang="en-GB">
                <a:solidFill>
                  <a:srgbClr val="FF0000"/>
                </a:solidFill>
              </a:rPr>
              <a:t>perpetual futures</a:t>
            </a:r>
            <a:endParaRPr>
              <a:solidFill>
                <a:srgbClr val="FF0000"/>
              </a:solidFill>
            </a:endParaRPr>
          </a:p>
          <a:p>
            <a:pPr indent="-317500" lvl="1" marL="914400" rtl="0" algn="l">
              <a:spcBef>
                <a:spcPts val="0"/>
              </a:spcBef>
              <a:spcAft>
                <a:spcPts val="0"/>
              </a:spcAft>
              <a:buSzPts val="1400"/>
              <a:buChar char="○"/>
            </a:pPr>
            <a:r>
              <a:rPr lang="en-GB"/>
              <a:t>Go long or short (position)</a:t>
            </a:r>
            <a:endParaRPr/>
          </a:p>
          <a:p>
            <a:pPr indent="-317500" lvl="1" marL="914400" rtl="0" algn="l">
              <a:spcBef>
                <a:spcPts val="0"/>
              </a:spcBef>
              <a:spcAft>
                <a:spcPts val="0"/>
              </a:spcAft>
              <a:buSzPts val="1400"/>
              <a:buChar char="○"/>
            </a:pPr>
            <a:r>
              <a:rPr lang="en-GB"/>
              <a:t>Use leverage up to 10x</a:t>
            </a:r>
            <a:endParaRPr/>
          </a:p>
          <a:p>
            <a:pPr indent="0" lvl="0" marL="914400" rtl="0" algn="l">
              <a:spcBef>
                <a:spcPts val="1200"/>
              </a:spcBef>
              <a:spcAft>
                <a:spcPts val="1200"/>
              </a:spcAft>
              <a:buNone/>
            </a:pPr>
            <a:r>
              <a:rPr lang="en-GB" sz="1150">
                <a:solidFill>
                  <a:srgbClr val="FF0000"/>
                </a:solidFill>
                <a:highlight>
                  <a:srgbClr val="FFFFFF"/>
                </a:highlight>
              </a:rPr>
              <a:t>Perpetual futures</a:t>
            </a:r>
            <a:r>
              <a:rPr lang="en-GB" sz="1150">
                <a:solidFill>
                  <a:srgbClr val="55595A"/>
                </a:solidFill>
                <a:highlight>
                  <a:srgbClr val="FFFFFF"/>
                </a:highlight>
              </a:rPr>
              <a:t> are a tool for trading against the price of a wide range of assets.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Proposal Lifecycle</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Gauge community sentiment for a potential proposal through our community channels on </a:t>
            </a:r>
            <a:r>
              <a:rPr lang="en-GB" sz="1150">
                <a:solidFill>
                  <a:srgbClr val="3A6BC5"/>
                </a:solidFill>
                <a:highlight>
                  <a:srgbClr val="FFFFFF"/>
                </a:highlight>
                <a:uFill>
                  <a:noFill/>
                </a:uFill>
                <a:hlinkClick r:id="rId3">
                  <a:extLst>
                    <a:ext uri="{A12FA001-AC4F-418D-AE19-62706E023703}">
                      <ahyp:hlinkClr val="tx"/>
                    </a:ext>
                  </a:extLst>
                </a:hlinkClick>
              </a:rPr>
              <a:t>Discord</a:t>
            </a:r>
            <a:r>
              <a:rPr lang="en-GB" sz="1150">
                <a:solidFill>
                  <a:srgbClr val="55595A"/>
                </a:solidFill>
                <a:highlight>
                  <a:srgbClr val="FFFFFF"/>
                </a:highlight>
              </a:rPr>
              <a:t>, </a:t>
            </a:r>
            <a:r>
              <a:rPr lang="en-GB" sz="1150">
                <a:solidFill>
                  <a:srgbClr val="3A6BC5"/>
                </a:solidFill>
                <a:highlight>
                  <a:srgbClr val="FFFFFF"/>
                </a:highlight>
                <a:uFill>
                  <a:noFill/>
                </a:uFill>
                <a:hlinkClick r:id="rId4">
                  <a:extLst>
                    <a:ext uri="{A12FA001-AC4F-418D-AE19-62706E023703}">
                      <ahyp:hlinkClr val="tx"/>
                    </a:ext>
                  </a:extLst>
                </a:hlinkClick>
              </a:rPr>
              <a:t>Telegram</a:t>
            </a:r>
            <a:r>
              <a:rPr lang="en-GB" sz="1150">
                <a:solidFill>
                  <a:srgbClr val="55595A"/>
                </a:solidFill>
                <a:highlight>
                  <a:srgbClr val="FFFFFF"/>
                </a:highlight>
              </a:rPr>
              <a:t> and/or </a:t>
            </a:r>
            <a:r>
              <a:rPr lang="en-GB" sz="1150">
                <a:solidFill>
                  <a:srgbClr val="3A6BC5"/>
                </a:solidFill>
                <a:highlight>
                  <a:srgbClr val="FFFFFF"/>
                </a:highlight>
                <a:uFill>
                  <a:noFill/>
                </a:uFill>
                <a:hlinkClick r:id="rId5">
                  <a:extLst>
                    <a:ext uri="{A12FA001-AC4F-418D-AE19-62706E023703}">
                      <ahyp:hlinkClr val="tx"/>
                    </a:ext>
                  </a:extLst>
                </a:hlinkClick>
              </a:rPr>
              <a:t>Twitter</a:t>
            </a:r>
            <a:r>
              <a:rPr lang="en-GB" sz="1150">
                <a:solidFill>
                  <a:srgbClr val="55595A"/>
                </a:solidFill>
                <a:highlight>
                  <a:srgbClr val="FFFFFF"/>
                </a:highlight>
              </a:rPr>
              <a:t>.</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Create an account at </a:t>
            </a:r>
            <a:r>
              <a:rPr lang="en-GB" sz="1150">
                <a:solidFill>
                  <a:srgbClr val="3A6BC5"/>
                </a:solidFill>
                <a:highlight>
                  <a:srgbClr val="FFFFFF"/>
                </a:highlight>
                <a:uFill>
                  <a:noFill/>
                </a:uFill>
                <a:hlinkClick r:id="rId6">
                  <a:extLst>
                    <a:ext uri="{A12FA001-AC4F-418D-AE19-62706E023703}">
                      <ahyp:hlinkClr val="tx"/>
                    </a:ext>
                  </a:extLst>
                </a:hlinkClick>
              </a:rPr>
              <a:t>gov.perp.fi</a:t>
            </a:r>
            <a:r>
              <a:rPr lang="en-GB" sz="1150">
                <a:solidFill>
                  <a:srgbClr val="55595A"/>
                </a:solidFill>
                <a:highlight>
                  <a:srgbClr val="FFFFFF"/>
                </a:highlight>
              </a:rPr>
              <a:t> and submit a proposal (see proposal template here).</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Proposals must be discussed for at least 7 days and generate meaningful discourse. Go to </a:t>
            </a:r>
            <a:r>
              <a:rPr lang="en-GB" sz="1150">
                <a:solidFill>
                  <a:srgbClr val="3A6BC5"/>
                </a:solidFill>
                <a:highlight>
                  <a:srgbClr val="FFFFFF"/>
                </a:highlight>
                <a:uFill>
                  <a:noFill/>
                </a:uFill>
                <a:hlinkClick r:id="rId7">
                  <a:extLst>
                    <a:ext uri="{A12FA001-AC4F-418D-AE19-62706E023703}">
                      <ahyp:hlinkClr val="tx"/>
                    </a:ext>
                  </a:extLst>
                </a:hlinkClick>
              </a:rPr>
              <a:t>this page</a:t>
            </a:r>
            <a:r>
              <a:rPr lang="en-GB" sz="1150">
                <a:solidFill>
                  <a:srgbClr val="55595A"/>
                </a:solidFill>
                <a:highlight>
                  <a:srgbClr val="FFFFFF"/>
                </a:highlight>
              </a:rPr>
              <a:t> to check and discuss current proposals.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Author or (author’s delegate) must submit their web3 address to a forum mod to be added to the </a:t>
            </a:r>
            <a:r>
              <a:rPr lang="en-GB" sz="1150">
                <a:solidFill>
                  <a:srgbClr val="3A6BC5"/>
                </a:solidFill>
                <a:highlight>
                  <a:srgbClr val="FFFFFF"/>
                </a:highlight>
                <a:uFill>
                  <a:noFill/>
                </a:uFill>
                <a:hlinkClick r:id="rId8">
                  <a:extLst>
                    <a:ext uri="{A12FA001-AC4F-418D-AE19-62706E023703}">
                      <ahyp:hlinkClr val="tx"/>
                    </a:ext>
                  </a:extLst>
                </a:hlinkClick>
              </a:rPr>
              <a:t>Snapshot</a:t>
            </a:r>
            <a:r>
              <a:rPr lang="en-GB" sz="1150">
                <a:solidFill>
                  <a:srgbClr val="55595A"/>
                </a:solidFill>
                <a:highlight>
                  <a:srgbClr val="FFFFFF"/>
                </a:highlight>
              </a:rPr>
              <a:t> account.</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Author/author’s delegate creates a vote, to last 7 days.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Votes are subject to a minimum 10% quorum.</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If the proposal passes the voting stage with majority support (&gt;50% of the vote), then it will be accepted as actionable by the Core team.</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Any vote that doesn’t pass or cannot reach the quorum will be rejected, and can restart at the proposal stage.</a:t>
            </a:r>
            <a:endParaRPr sz="1150">
              <a:solidFill>
                <a:srgbClr val="55595A"/>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Snapshot Voting</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50">
                <a:solidFill>
                  <a:srgbClr val="55595A"/>
                </a:solidFill>
                <a:highlight>
                  <a:srgbClr val="FFFFFF"/>
                </a:highlight>
              </a:rPr>
              <a:t>Snapshot voting calculates voting power based on the number of </a:t>
            </a:r>
            <a:r>
              <a:rPr b="1" lang="en-GB" sz="1150">
                <a:solidFill>
                  <a:srgbClr val="FF0000"/>
                </a:solidFill>
                <a:highlight>
                  <a:srgbClr val="FFFFFF"/>
                </a:highlight>
              </a:rPr>
              <a:t>PERP/vePERP</a:t>
            </a:r>
            <a:r>
              <a:rPr lang="en-GB" sz="1150">
                <a:solidFill>
                  <a:srgbClr val="55595A"/>
                </a:solidFill>
                <a:highlight>
                  <a:srgbClr val="FFFFFF"/>
                </a:highlight>
              </a:rPr>
              <a:t> that you have locked up, and allows stakeholders to support proposals without any gas costs.</a:t>
            </a:r>
            <a:endParaRPr sz="1150">
              <a:solidFill>
                <a:srgbClr val="55595A"/>
              </a:solidFill>
              <a:highlight>
                <a:srgbClr val="FFFFFF"/>
              </a:highlight>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Follow the steps below to cast your vote:</a:t>
            </a:r>
            <a:endParaRPr sz="1150">
              <a:solidFill>
                <a:srgbClr val="55595A"/>
              </a:solidFill>
              <a:highlight>
                <a:srgbClr val="FFFFFF"/>
              </a:highlight>
            </a:endParaRPr>
          </a:p>
          <a:p>
            <a:pPr indent="-301625" lvl="0" marL="457200" rtl="0" algn="l">
              <a:spcBef>
                <a:spcPts val="1200"/>
              </a:spcBef>
              <a:spcAft>
                <a:spcPts val="0"/>
              </a:spcAft>
              <a:buClr>
                <a:srgbClr val="55595A"/>
              </a:buClr>
              <a:buSzPts val="1150"/>
              <a:buChar char="●"/>
            </a:pPr>
            <a:r>
              <a:rPr lang="en-GB" sz="1150">
                <a:solidFill>
                  <a:srgbClr val="55595A"/>
                </a:solidFill>
                <a:highlight>
                  <a:srgbClr val="FFFFFF"/>
                </a:highlight>
              </a:rPr>
              <a:t>Head over to </a:t>
            </a:r>
            <a:r>
              <a:rPr lang="en-GB" sz="1150">
                <a:solidFill>
                  <a:srgbClr val="3A6BC5"/>
                </a:solidFill>
                <a:highlight>
                  <a:srgbClr val="FFFFFF"/>
                </a:highlight>
                <a:uFill>
                  <a:noFill/>
                </a:uFill>
                <a:hlinkClick r:id="rId3">
                  <a:extLst>
                    <a:ext uri="{A12FA001-AC4F-418D-AE19-62706E023703}">
                      <ahyp:hlinkClr val="tx"/>
                    </a:ext>
                  </a:extLst>
                </a:hlinkClick>
              </a:rPr>
              <a:t>https://snapshot.org/#/vote-perp.eth</a:t>
            </a:r>
            <a:endParaRPr sz="1150">
              <a:solidFill>
                <a:srgbClr val="3A6BC5"/>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Click on “Connect Wallet” and connect with an account that holds </a:t>
            </a:r>
            <a:r>
              <a:rPr b="1" lang="en-GB" sz="1150">
                <a:solidFill>
                  <a:srgbClr val="FF0000"/>
                </a:solidFill>
                <a:highlight>
                  <a:srgbClr val="FFFFFF"/>
                </a:highlight>
              </a:rPr>
              <a:t>PERP/vePERP</a:t>
            </a:r>
            <a:endParaRPr b="1" sz="1150">
              <a:solidFill>
                <a:srgbClr val="FF0000"/>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Browse the active proposals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Select your preferred choice(s): for weighted voting, you can vote for more than one option.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Sign the message using your wallet and submit your vote.</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Once the vote has enough support, the foundation team will implement the proposal.</a:t>
            </a:r>
            <a:endParaRPr sz="1150">
              <a:solidFill>
                <a:srgbClr val="55595A"/>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Tokenomics</a:t>
            </a:r>
            <a:endParaRPr/>
          </a:p>
          <a:p>
            <a:pPr indent="0" lvl="0" marL="457200" rtl="0" algn="l">
              <a:spcBef>
                <a:spcPts val="1200"/>
              </a:spcBef>
              <a:spcAft>
                <a:spcPts val="0"/>
              </a:spcAft>
              <a:buNone/>
            </a:pPr>
            <a:r>
              <a:rPr lang="en-GB" sz="1150">
                <a:solidFill>
                  <a:srgbClr val="55595A"/>
                </a:solidFill>
                <a:highlight>
                  <a:srgbClr val="FFFFFF"/>
                </a:highlight>
              </a:rPr>
              <a:t>Tokenomics are currently under revision. Check out the following articles for info about the upcoming changes (note that details may change between now and the tokenomics launch, expected in Q2 2022):</a:t>
            </a:r>
            <a:endParaRPr sz="1150">
              <a:solidFill>
                <a:srgbClr val="55595A"/>
              </a:solidFill>
              <a:highlight>
                <a:srgbClr val="FFFFFF"/>
              </a:highlight>
            </a:endParaRPr>
          </a:p>
          <a:p>
            <a:pPr indent="-301625" lvl="0" marL="914400" rtl="0" algn="l">
              <a:spcBef>
                <a:spcPts val="1200"/>
              </a:spcBef>
              <a:spcAft>
                <a:spcPts val="0"/>
              </a:spcAft>
              <a:buClr>
                <a:srgbClr val="55595A"/>
              </a:buClr>
              <a:buSzPts val="1150"/>
              <a:buChar char="●"/>
            </a:pPr>
            <a:r>
              <a:rPr lang="en-GB" sz="1150">
                <a:solidFill>
                  <a:srgbClr val="55595A"/>
                </a:solidFill>
                <a:highlight>
                  <a:srgbClr val="FFFFFF"/>
                </a:highlight>
              </a:rPr>
              <a:t>Initial proposal: </a:t>
            </a:r>
            <a:r>
              <a:rPr lang="en-GB" sz="1150">
                <a:solidFill>
                  <a:srgbClr val="3A6BC5"/>
                </a:solidFill>
                <a:highlight>
                  <a:srgbClr val="FFFFFF"/>
                </a:highlight>
                <a:uFill>
                  <a:noFill/>
                </a:uFill>
                <a:hlinkClick r:id="rId3">
                  <a:extLst>
                    <a:ext uri="{A12FA001-AC4F-418D-AE19-62706E023703}">
                      <ahyp:hlinkClr val="tx"/>
                    </a:ext>
                  </a:extLst>
                </a:hlinkClick>
              </a:rPr>
              <a:t>https://gov.perp.fi/t/proposal-perp-v2-tokenomics/642</a:t>
            </a:r>
            <a:endParaRPr sz="1150">
              <a:solidFill>
                <a:srgbClr val="3A6BC5"/>
              </a:solidFill>
              <a:highlight>
                <a:srgbClr val="FFFFFF"/>
              </a:highlight>
            </a:endParaRPr>
          </a:p>
          <a:p>
            <a:pPr indent="-301625" lvl="0" marL="914400" rtl="0" algn="l">
              <a:spcBef>
                <a:spcPts val="0"/>
              </a:spcBef>
              <a:spcAft>
                <a:spcPts val="0"/>
              </a:spcAft>
              <a:buClr>
                <a:srgbClr val="55595A"/>
              </a:buClr>
              <a:buSzPts val="1150"/>
              <a:buChar char="●"/>
            </a:pPr>
            <a:r>
              <a:rPr lang="en-GB" sz="1150">
                <a:solidFill>
                  <a:srgbClr val="55595A"/>
                </a:solidFill>
                <a:highlight>
                  <a:srgbClr val="FFFFFF"/>
                </a:highlight>
              </a:rPr>
              <a:t>Fee sharing, etc.: </a:t>
            </a:r>
            <a:r>
              <a:rPr lang="en-GB" sz="1150">
                <a:solidFill>
                  <a:srgbClr val="3A6BC5"/>
                </a:solidFill>
                <a:highlight>
                  <a:srgbClr val="FFFFFF"/>
                </a:highlight>
                <a:uFill>
                  <a:noFill/>
                </a:uFill>
                <a:hlinkClick r:id="rId4">
                  <a:extLst>
                    <a:ext uri="{A12FA001-AC4F-418D-AE19-62706E023703}">
                      <ahyp:hlinkClr val="tx"/>
                    </a:ext>
                  </a:extLst>
                </a:hlinkClick>
              </a:rPr>
              <a:t>https://gov.perp.fi/t/proposal-fee-distribution/657</a:t>
            </a:r>
            <a:endParaRPr sz="1150">
              <a:solidFill>
                <a:srgbClr val="3A6BC5"/>
              </a:solidFill>
              <a:highlight>
                <a:srgbClr val="FFFFFF"/>
              </a:highlight>
            </a:endParaRPr>
          </a:p>
          <a:p>
            <a:pPr indent="-301625" lvl="0" marL="914400" rtl="0" algn="l">
              <a:spcBef>
                <a:spcPts val="0"/>
              </a:spcBef>
              <a:spcAft>
                <a:spcPts val="0"/>
              </a:spcAft>
              <a:buClr>
                <a:srgbClr val="55595A"/>
              </a:buClr>
              <a:buSzPts val="1150"/>
              <a:buChar char="●"/>
            </a:pPr>
            <a:r>
              <a:rPr b="1" lang="en-GB" sz="1150">
                <a:solidFill>
                  <a:srgbClr val="FF0000"/>
                </a:solidFill>
                <a:highlight>
                  <a:srgbClr val="FFFFFF"/>
                </a:highlight>
              </a:rPr>
              <a:t>veTokenomics</a:t>
            </a:r>
            <a:r>
              <a:rPr lang="en-GB" sz="1150">
                <a:solidFill>
                  <a:srgbClr val="55595A"/>
                </a:solidFill>
                <a:highlight>
                  <a:srgbClr val="FFFFFF"/>
                </a:highlight>
              </a:rPr>
              <a:t> overview: </a:t>
            </a:r>
            <a:r>
              <a:rPr lang="en-GB" sz="1150">
                <a:solidFill>
                  <a:srgbClr val="3A6BC5"/>
                </a:solidFill>
                <a:highlight>
                  <a:srgbClr val="FFFFFF"/>
                </a:highlight>
                <a:uFill>
                  <a:noFill/>
                </a:uFill>
                <a:hlinkClick r:id="rId5">
                  <a:extLst>
                    <a:ext uri="{A12FA001-AC4F-418D-AE19-62706E023703}">
                      <ahyp:hlinkClr val="tx"/>
                    </a:ext>
                  </a:extLst>
                </a:hlinkClick>
              </a:rPr>
              <a:t>https://blog.perp.fi/vetokenomics-explained-6b9c5683cddb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37500"/>
              </a:lnSpc>
              <a:spcBef>
                <a:spcPts val="1800"/>
              </a:spcBef>
              <a:spcAft>
                <a:spcPts val="0"/>
              </a:spcAft>
              <a:buSzPts val="1800"/>
              <a:buChar char="●"/>
            </a:pPr>
            <a:r>
              <a:rPr b="1" lang="en-GB" sz="1700">
                <a:solidFill>
                  <a:srgbClr val="1B2B2F"/>
                </a:solidFill>
                <a:highlight>
                  <a:srgbClr val="FFFFFF"/>
                </a:highlight>
              </a:rPr>
              <a:t>Issuance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The PERP token was launched in September 2020 using Balancer's </a:t>
            </a:r>
            <a:r>
              <a:rPr lang="en-GB" sz="1150">
                <a:solidFill>
                  <a:srgbClr val="3A6BC5"/>
                </a:solidFill>
                <a:highlight>
                  <a:srgbClr val="FFFFFF"/>
                </a:highlight>
                <a:uFill>
                  <a:noFill/>
                </a:uFill>
                <a:hlinkClick r:id="rId3">
                  <a:extLst>
                    <a:ext uri="{A12FA001-AC4F-418D-AE19-62706E023703}">
                      <ahyp:hlinkClr val="tx"/>
                    </a:ext>
                  </a:extLst>
                </a:hlinkClick>
              </a:rPr>
              <a:t>Liquidity Bootstrapping Pool</a:t>
            </a:r>
            <a:r>
              <a:rPr lang="en-GB" sz="1150">
                <a:solidFill>
                  <a:srgbClr val="55595A"/>
                </a:solidFill>
                <a:highlight>
                  <a:srgbClr val="FFFFFF"/>
                </a:highlight>
              </a:rPr>
              <a:t> (LBP), where 7.5 million tokens (5% of the total supply) were distributed to over 1,200 participants.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 An LBP is basically a weight shifting pool designed for token distributions that create constant downward pressure on the price, preventing front-running and price speculation. Read more about why we chose the LBP method </a:t>
            </a:r>
            <a:r>
              <a:rPr lang="en-GB" sz="1150">
                <a:solidFill>
                  <a:srgbClr val="3A6BC5"/>
                </a:solidFill>
                <a:highlight>
                  <a:srgbClr val="FFFFFF"/>
                </a:highlight>
                <a:uFill>
                  <a:noFill/>
                </a:uFill>
                <a:hlinkClick r:id="rId4">
                  <a:extLst>
                    <a:ext uri="{A12FA001-AC4F-418D-AE19-62706E023703}">
                      <ahyp:hlinkClr val="tx"/>
                    </a:ext>
                  </a:extLst>
                </a:hlinkClick>
              </a:rPr>
              <a:t>here</a:t>
            </a:r>
            <a:r>
              <a:rPr lang="en-GB" sz="1150">
                <a:solidFill>
                  <a:srgbClr val="55595A"/>
                </a:solidFill>
                <a:highlight>
                  <a:srgbClr val="FFFFFF"/>
                </a:highlight>
              </a:rPr>
              <a:t>. Perpetual Protocol was the first project to launch an ERC-20 token using this innovative distribution method.</a:t>
            </a:r>
            <a:endParaRPr sz="1150">
              <a:solidFill>
                <a:srgbClr val="55595A"/>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Issuance</a:t>
            </a:r>
            <a:endParaRPr/>
          </a:p>
        </p:txBody>
      </p:sp>
      <p:pic>
        <p:nvPicPr>
          <p:cNvPr id="200" name="Google Shape;200;p36"/>
          <p:cNvPicPr preferRelativeResize="0"/>
          <p:nvPr/>
        </p:nvPicPr>
        <p:blipFill>
          <a:blip r:embed="rId3">
            <a:alphaModFix/>
          </a:blip>
          <a:stretch>
            <a:fillRect/>
          </a:stretch>
        </p:blipFill>
        <p:spPr>
          <a:xfrm>
            <a:off x="1831740" y="1017725"/>
            <a:ext cx="7275135" cy="412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37500"/>
              </a:lnSpc>
              <a:spcBef>
                <a:spcPts val="1400"/>
              </a:spcBef>
              <a:spcAft>
                <a:spcPts val="0"/>
              </a:spcAft>
              <a:buClr>
                <a:schemeClr val="dk1"/>
              </a:buClr>
              <a:buSzPts val="1100"/>
              <a:buFont typeface="Arial"/>
              <a:buNone/>
            </a:pPr>
            <a:r>
              <a:rPr b="1" lang="en-GB" sz="1300">
                <a:solidFill>
                  <a:srgbClr val="1B2B2F"/>
                </a:solidFill>
                <a:highlight>
                  <a:srgbClr val="FFFFFF"/>
                </a:highlight>
              </a:rPr>
              <a:t>Investors</a:t>
            </a:r>
            <a:endParaRPr b="1" sz="1300">
              <a:solidFill>
                <a:srgbClr val="1B2B2F"/>
              </a:solidFill>
              <a:highlight>
                <a:srgbClr val="FFFFFF"/>
              </a:highlight>
            </a:endParaRPr>
          </a:p>
          <a:p>
            <a:pPr indent="-301625" lvl="0" marL="457200" rtl="0" algn="l">
              <a:spcBef>
                <a:spcPts val="400"/>
              </a:spcBef>
              <a:spcAft>
                <a:spcPts val="0"/>
              </a:spcAft>
              <a:buClr>
                <a:srgbClr val="55595A"/>
              </a:buClr>
              <a:buSzPts val="1150"/>
              <a:buChar char="●"/>
            </a:pPr>
            <a:r>
              <a:rPr lang="en-GB" sz="1150">
                <a:solidFill>
                  <a:srgbClr val="55595A"/>
                </a:solidFill>
                <a:highlight>
                  <a:srgbClr val="FFFFFF"/>
                </a:highlight>
              </a:rPr>
              <a:t>All investor tokens have been fully issued and vested. Seed and strategic investors received either 1/4 or 1/5 of their tokens each quarter following the v1 mainnet launch (December 15, 2020).</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Initial investor price was $0.08.</a:t>
            </a:r>
            <a:endParaRPr sz="1150">
              <a:solidFill>
                <a:srgbClr val="55595A"/>
              </a:solidFill>
              <a:highlight>
                <a:srgbClr val="FFFFFF"/>
              </a:highlight>
            </a:endParaRPr>
          </a:p>
          <a:p>
            <a:pPr indent="0" lvl="0" marL="0" rtl="0" algn="l">
              <a:lnSpc>
                <a:spcPct val="137500"/>
              </a:lnSpc>
              <a:spcBef>
                <a:spcPts val="1400"/>
              </a:spcBef>
              <a:spcAft>
                <a:spcPts val="0"/>
              </a:spcAft>
              <a:buClr>
                <a:schemeClr val="dk1"/>
              </a:buClr>
              <a:buSzPts val="1100"/>
              <a:buFont typeface="Arial"/>
              <a:buNone/>
            </a:pPr>
            <a:r>
              <a:rPr b="1" lang="en-GB" sz="1300">
                <a:solidFill>
                  <a:srgbClr val="1B2B2F"/>
                </a:solidFill>
                <a:highlight>
                  <a:srgbClr val="FFFFFF"/>
                </a:highlight>
              </a:rPr>
              <a:t>Team Allocations</a:t>
            </a:r>
            <a:endParaRPr b="1" sz="1300">
              <a:solidFill>
                <a:srgbClr val="1B2B2F"/>
              </a:solidFill>
              <a:highlight>
                <a:srgbClr val="FFFFFF"/>
              </a:highlight>
            </a:endParaRPr>
          </a:p>
          <a:p>
            <a:pPr indent="-301625" lvl="0" marL="457200" rtl="0" algn="l">
              <a:spcBef>
                <a:spcPts val="400"/>
              </a:spcBef>
              <a:spcAft>
                <a:spcPts val="0"/>
              </a:spcAft>
              <a:buClr>
                <a:srgbClr val="55595A"/>
              </a:buClr>
              <a:buSzPts val="1150"/>
              <a:buChar char="●"/>
            </a:pPr>
            <a:r>
              <a:rPr lang="en-GB" sz="1150">
                <a:solidFill>
                  <a:srgbClr val="55595A"/>
                </a:solidFill>
                <a:highlight>
                  <a:srgbClr val="FFFFFF"/>
                </a:highlight>
              </a:rPr>
              <a:t>31.5 million PERP tokens are to be allocated to the team (21% of total supply). </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Team tokens began unlocking 6 months after mainnet launch (June 15, 2021) at a rate of 2.1% per 3-month period. 90% of these tokens are currently being held or staked by the team, with around 10% being distributed to team members so far. </a:t>
            </a:r>
            <a:endParaRPr sz="1150">
              <a:solidFill>
                <a:srgbClr val="55595A"/>
              </a:solidFill>
              <a:highlight>
                <a:srgbClr val="FFFFFF"/>
              </a:highlight>
            </a:endParaRPr>
          </a:p>
          <a:p>
            <a:pPr indent="0" lvl="0" marL="0" rtl="0" algn="l">
              <a:lnSpc>
                <a:spcPct val="137500"/>
              </a:lnSpc>
              <a:spcBef>
                <a:spcPts val="1400"/>
              </a:spcBef>
              <a:spcAft>
                <a:spcPts val="0"/>
              </a:spcAft>
              <a:buClr>
                <a:schemeClr val="dk1"/>
              </a:buClr>
              <a:buSzPts val="1100"/>
              <a:buFont typeface="Arial"/>
              <a:buNone/>
            </a:pPr>
            <a:r>
              <a:rPr b="1" lang="en-GB" sz="1300">
                <a:solidFill>
                  <a:srgbClr val="1B2B2F"/>
                </a:solidFill>
                <a:highlight>
                  <a:srgbClr val="FFFFFF"/>
                </a:highlight>
              </a:rPr>
              <a:t>Perpetual DAO</a:t>
            </a:r>
            <a:endParaRPr b="1" sz="1300">
              <a:solidFill>
                <a:srgbClr val="1B2B2F"/>
              </a:solidFill>
              <a:highlight>
                <a:srgbClr val="FFFFFF"/>
              </a:highlight>
            </a:endParaRPr>
          </a:p>
          <a:p>
            <a:pPr indent="-301625" lvl="0" marL="457200" rtl="0" algn="l">
              <a:spcBef>
                <a:spcPts val="400"/>
              </a:spcBef>
              <a:spcAft>
                <a:spcPts val="0"/>
              </a:spcAft>
              <a:buClr>
                <a:srgbClr val="55595A"/>
              </a:buClr>
              <a:buSzPts val="1150"/>
              <a:buChar char="●"/>
            </a:pPr>
            <a:r>
              <a:rPr lang="en-GB" sz="1150">
                <a:solidFill>
                  <a:srgbClr val="55595A"/>
                </a:solidFill>
                <a:highlight>
                  <a:srgbClr val="FFFFFF"/>
                </a:highlight>
              </a:rPr>
              <a:t>All remaining tokens ('Ecosystem &amp; Rewards' section in the pie chart above) and token minting may only be used with a mandate from the Perpetual DAO. Currently this mandate is granted via voting on governance proposals.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Current use of DAO tokens include rewards, grants, and funding for other proposals, which have been issued since March 2021. See </a:t>
            </a:r>
            <a:r>
              <a:rPr lang="en-GB" sz="1150">
                <a:solidFill>
                  <a:srgbClr val="3A6BC5"/>
                </a:solidFill>
                <a:highlight>
                  <a:srgbClr val="FFFFFF"/>
                </a:highlight>
                <a:uFill>
                  <a:noFill/>
                </a:uFill>
                <a:hlinkClick r:id="rId3">
                  <a:extLst>
                    <a:ext uri="{A12FA001-AC4F-418D-AE19-62706E023703}">
                      <ahyp:hlinkClr val="tx"/>
                    </a:ext>
                  </a:extLst>
                </a:hlinkClick>
              </a:rPr>
              <a:t>gov.perp.fi</a:t>
            </a:r>
            <a:r>
              <a:rPr lang="en-GB" sz="1150">
                <a:solidFill>
                  <a:srgbClr val="55595A"/>
                </a:solidFill>
                <a:highlight>
                  <a:srgbClr val="FFFFFF"/>
                </a:highlight>
              </a:rPr>
              <a:t> for past and present proposals.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 Address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Ethereum mainnet: </a:t>
            </a:r>
            <a:r>
              <a:rPr lang="en-GB" sz="1000">
                <a:solidFill>
                  <a:srgbClr val="55595A"/>
                </a:solidFill>
                <a:highlight>
                  <a:srgbClr val="EDF2F7"/>
                </a:highlight>
                <a:latin typeface="Courier New"/>
                <a:ea typeface="Courier New"/>
                <a:cs typeface="Courier New"/>
                <a:sym typeface="Courier New"/>
              </a:rPr>
              <a:t>0xbc396689893d065f41bc2c6ecbee5e0085233447</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Optimism: </a:t>
            </a:r>
            <a:r>
              <a:rPr lang="en-GB" sz="1000">
                <a:solidFill>
                  <a:srgbClr val="55595A"/>
                </a:solidFill>
                <a:highlight>
                  <a:srgbClr val="EDF2F7"/>
                </a:highlight>
                <a:latin typeface="Courier New"/>
                <a:ea typeface="Courier New"/>
                <a:cs typeface="Courier New"/>
                <a:sym typeface="Courier New"/>
              </a:rPr>
              <a:t>0x9e1028f5f1d5ede59748ffcee5532509976840e0</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xDai: </a:t>
            </a:r>
            <a:r>
              <a:rPr lang="en-GB" sz="1000">
                <a:solidFill>
                  <a:srgbClr val="55595A"/>
                </a:solidFill>
                <a:highlight>
                  <a:srgbClr val="EDF2F7"/>
                </a:highlight>
                <a:latin typeface="Courier New"/>
                <a:ea typeface="Courier New"/>
                <a:cs typeface="Courier New"/>
                <a:sym typeface="Courier New"/>
              </a:rPr>
              <a:t>0x7ecF26cd9A36990b8ea477853663092333f59979</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BSC: </a:t>
            </a:r>
            <a:r>
              <a:rPr lang="en-GB" sz="1000">
                <a:solidFill>
                  <a:srgbClr val="55595A"/>
                </a:solidFill>
                <a:highlight>
                  <a:srgbClr val="EDF2F7"/>
                </a:highlight>
                <a:latin typeface="Courier New"/>
                <a:ea typeface="Courier New"/>
                <a:cs typeface="Courier New"/>
                <a:sym typeface="Courier New"/>
              </a:rPr>
              <a:t>0x4e7f408be2d4e9d60f49a64b89bb619c84c7c6f5</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Arbitrum: </a:t>
            </a:r>
            <a:r>
              <a:rPr lang="en-GB" sz="1000">
                <a:solidFill>
                  <a:srgbClr val="55595A"/>
                </a:solidFill>
                <a:highlight>
                  <a:srgbClr val="EDF2F7"/>
                </a:highlight>
                <a:latin typeface="Courier New"/>
                <a:ea typeface="Courier New"/>
                <a:cs typeface="Courier New"/>
                <a:sym typeface="Courier New"/>
              </a:rPr>
              <a:t>0x753d224bcf9aafacd81558c32341416df61d3dac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 Wallets</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37500"/>
              </a:lnSpc>
              <a:spcBef>
                <a:spcPts val="1800"/>
              </a:spcBef>
              <a:spcAft>
                <a:spcPts val="0"/>
              </a:spcAft>
              <a:buNone/>
            </a:pPr>
            <a:r>
              <a:t/>
            </a:r>
            <a:endParaRPr b="1" sz="1700">
              <a:solidFill>
                <a:srgbClr val="1B2B2F"/>
              </a:solidFill>
              <a:highlight>
                <a:srgbClr val="FFFFFF"/>
              </a:highlight>
            </a:endParaRPr>
          </a:p>
          <a:p>
            <a:pPr indent="0" lvl="0" marL="0" rtl="0" algn="l">
              <a:lnSpc>
                <a:spcPct val="137500"/>
              </a:lnSpc>
              <a:spcBef>
                <a:spcPts val="1800"/>
              </a:spcBef>
              <a:spcAft>
                <a:spcPts val="0"/>
              </a:spcAft>
              <a:buClr>
                <a:schemeClr val="dk1"/>
              </a:buClr>
              <a:buSzPct val="29885"/>
              <a:buFont typeface="Arial"/>
              <a:buNone/>
            </a:pPr>
            <a:r>
              <a:rPr b="1" lang="en-GB" sz="3680">
                <a:solidFill>
                  <a:srgbClr val="1B2B2F"/>
                </a:solidFill>
                <a:highlight>
                  <a:srgbClr val="FFFFFF"/>
                </a:highlight>
              </a:rPr>
              <a:t>3rd Party Token Stats</a:t>
            </a:r>
            <a:endParaRPr b="1" sz="3680">
              <a:solidFill>
                <a:srgbClr val="1B2B2F"/>
              </a:solidFill>
              <a:highlight>
                <a:srgbClr val="FFFFFF"/>
              </a:highlight>
            </a:endParaRPr>
          </a:p>
          <a:p>
            <a:pPr indent="0" lvl="0" marL="0" rtl="0" algn="l">
              <a:lnSpc>
                <a:spcPct val="137500"/>
              </a:lnSpc>
              <a:spcBef>
                <a:spcPts val="1400"/>
              </a:spcBef>
              <a:spcAft>
                <a:spcPts val="0"/>
              </a:spcAft>
              <a:buClr>
                <a:schemeClr val="dk1"/>
              </a:buClr>
              <a:buSzPct val="33528"/>
              <a:buFont typeface="Arial"/>
              <a:buNone/>
            </a:pPr>
            <a:r>
              <a:rPr b="1" lang="en-GB" sz="3280">
                <a:solidFill>
                  <a:srgbClr val="1B2B2F"/>
                </a:solidFill>
                <a:highlight>
                  <a:srgbClr val="FFFFFF"/>
                </a:highlight>
              </a:rPr>
              <a:t>Token Terminal</a:t>
            </a:r>
            <a:endParaRPr b="1" sz="3280">
              <a:solidFill>
                <a:srgbClr val="1B2B2F"/>
              </a:solidFill>
              <a:highlight>
                <a:srgbClr val="FFFFFF"/>
              </a:highlight>
            </a:endParaRPr>
          </a:p>
          <a:p>
            <a:pPr indent="0" lvl="0" marL="0" rtl="0" algn="l">
              <a:spcBef>
                <a:spcPts val="400"/>
              </a:spcBef>
              <a:spcAft>
                <a:spcPts val="0"/>
              </a:spcAft>
              <a:buClr>
                <a:schemeClr val="dk1"/>
              </a:buClr>
              <a:buSzPct val="35135"/>
              <a:buFont typeface="Arial"/>
              <a:buNone/>
            </a:pPr>
            <a:r>
              <a:rPr lang="en-GB" sz="3130">
                <a:solidFill>
                  <a:srgbClr val="3A6BC5"/>
                </a:solidFill>
                <a:highlight>
                  <a:srgbClr val="FFFFFF"/>
                </a:highlight>
                <a:uFill>
                  <a:noFill/>
                </a:uFill>
                <a:hlinkClick r:id="rId3">
                  <a:extLst>
                    <a:ext uri="{A12FA001-AC4F-418D-AE19-62706E023703}">
                      <ahyp:hlinkClr val="tx"/>
                    </a:ext>
                  </a:extLst>
                </a:hlinkClick>
              </a:rPr>
              <a:t>https://tokenterminal.com/terminal/projects/perpetual-protocol</a:t>
            </a:r>
            <a:endParaRPr sz="3130">
              <a:solidFill>
                <a:srgbClr val="3A6BC5"/>
              </a:solidFill>
              <a:highlight>
                <a:srgbClr val="FFFFFF"/>
              </a:highlight>
            </a:endParaRPr>
          </a:p>
          <a:p>
            <a:pPr indent="0" lvl="0" marL="0" rtl="0" algn="l">
              <a:spcBef>
                <a:spcPts val="1200"/>
              </a:spcBef>
              <a:spcAft>
                <a:spcPts val="1200"/>
              </a:spcAft>
              <a:buNone/>
            </a:pPr>
            <a:r>
              <a:t/>
            </a:r>
            <a:endParaRPr/>
          </a:p>
        </p:txBody>
      </p:sp>
      <p:graphicFrame>
        <p:nvGraphicFramePr>
          <p:cNvPr id="219" name="Google Shape;219;p39"/>
          <p:cNvGraphicFramePr/>
          <p:nvPr/>
        </p:nvGraphicFramePr>
        <p:xfrm>
          <a:off x="888825" y="1109325"/>
          <a:ext cx="3000000" cy="3000000"/>
        </p:xfrm>
        <a:graphic>
          <a:graphicData uri="http://schemas.openxmlformats.org/drawingml/2006/table">
            <a:tbl>
              <a:tblPr>
                <a:noFill/>
                <a:tableStyleId>{38B795B2-E227-46CD-AC74-3D6232741AFE}</a:tableStyleId>
              </a:tblPr>
              <a:tblGrid>
                <a:gridCol w="3619500"/>
                <a:gridCol w="3619500"/>
              </a:tblGrid>
              <a:tr h="381000">
                <a:tc>
                  <a:txBody>
                    <a:bodyPr/>
                    <a:lstStyle/>
                    <a:p>
                      <a:pPr indent="0" lvl="0" marL="0" rtl="0" algn="ctr">
                        <a:spcBef>
                          <a:spcPts val="0"/>
                        </a:spcBef>
                        <a:spcAft>
                          <a:spcPts val="0"/>
                        </a:spcAft>
                        <a:buNone/>
                      </a:pPr>
                      <a:r>
                        <a:rPr lang="en-GB"/>
                        <a:t>Wallet</a:t>
                      </a:r>
                      <a:endParaRPr/>
                    </a:p>
                  </a:txBody>
                  <a:tcPr marT="91425" marB="91425" marR="91425" marL="91425"/>
                </a:tc>
                <a:tc>
                  <a:txBody>
                    <a:bodyPr/>
                    <a:lstStyle/>
                    <a:p>
                      <a:pPr indent="0" lvl="0" marL="0" rtl="0" algn="ctr">
                        <a:spcBef>
                          <a:spcPts val="0"/>
                        </a:spcBef>
                        <a:spcAft>
                          <a:spcPts val="0"/>
                        </a:spcAft>
                        <a:buNone/>
                      </a:pPr>
                      <a:r>
                        <a:rPr lang="en-GB"/>
                        <a:t>Notes</a:t>
                      </a:r>
                      <a:endParaRPr/>
                    </a:p>
                  </a:txBody>
                  <a:tcPr marT="91425" marB="91425" marR="91425" marL="91425"/>
                </a:tc>
              </a:tr>
              <a:tr h="381000">
                <a:tc>
                  <a:txBody>
                    <a:bodyPr/>
                    <a:lstStyle/>
                    <a:p>
                      <a:pPr indent="0" lvl="0" marL="0" rtl="0" algn="l">
                        <a:spcBef>
                          <a:spcPts val="0"/>
                        </a:spcBef>
                        <a:spcAft>
                          <a:spcPts val="0"/>
                        </a:spcAft>
                        <a:buNone/>
                      </a:pPr>
                      <a:r>
                        <a:rPr lang="en-GB" sz="1050">
                          <a:solidFill>
                            <a:srgbClr val="55595A"/>
                          </a:solidFill>
                          <a:highlight>
                            <a:srgbClr val="FFFFFF"/>
                          </a:highlight>
                        </a:rPr>
                        <a:t>0xc49f76a596d6200e4f08f8931d15b69dd1f8033e</a:t>
                      </a:r>
                      <a:endParaRPr/>
                    </a:p>
                  </a:txBody>
                  <a:tcPr marT="91425" marB="91425" marR="91425" marL="91425"/>
                </a:tc>
                <a:tc>
                  <a:txBody>
                    <a:bodyPr/>
                    <a:lstStyle/>
                    <a:p>
                      <a:pPr indent="0" lvl="0" marL="0" rtl="0" algn="ctr">
                        <a:spcBef>
                          <a:spcPts val="0"/>
                        </a:spcBef>
                        <a:spcAft>
                          <a:spcPts val="0"/>
                        </a:spcAft>
                        <a:buNone/>
                      </a:pPr>
                      <a:r>
                        <a:rPr b="1" lang="en-GB" sz="1050">
                          <a:solidFill>
                            <a:srgbClr val="55595A"/>
                          </a:solidFill>
                          <a:highlight>
                            <a:srgbClr val="FFFFFF"/>
                          </a:highlight>
                        </a:rPr>
                        <a:t>Main token wallet</a:t>
                      </a:r>
                      <a:br>
                        <a:rPr b="1" lang="en-GB" sz="1050">
                          <a:solidFill>
                            <a:srgbClr val="55595A"/>
                          </a:solidFill>
                          <a:highlight>
                            <a:srgbClr val="FFFFFF"/>
                          </a:highlight>
                        </a:rPr>
                      </a:br>
                      <a:r>
                        <a:rPr lang="en-GB" sz="1050">
                          <a:solidFill>
                            <a:srgbClr val="55595A"/>
                          </a:solidFill>
                          <a:highlight>
                            <a:srgbClr val="FFFFFF"/>
                          </a:highlight>
                        </a:rPr>
                        <a:t>Locked rewards pool and investor/team token supply.</a:t>
                      </a:r>
                      <a:endParaRPr/>
                    </a:p>
                  </a:txBody>
                  <a:tcPr marT="91425" marB="91425" marR="91425" marL="91425"/>
                </a:tc>
              </a:tr>
              <a:tr h="381000">
                <a:tc>
                  <a:txBody>
                    <a:bodyPr/>
                    <a:lstStyle/>
                    <a:p>
                      <a:pPr indent="0" lvl="0" marL="0" rtl="0" algn="l">
                        <a:spcBef>
                          <a:spcPts val="0"/>
                        </a:spcBef>
                        <a:spcAft>
                          <a:spcPts val="0"/>
                        </a:spcAft>
                        <a:buNone/>
                      </a:pPr>
                      <a:r>
                        <a:rPr lang="en-GB" sz="1050">
                          <a:solidFill>
                            <a:srgbClr val="55595A"/>
                          </a:solidFill>
                          <a:highlight>
                            <a:srgbClr val="FFFFFF"/>
                          </a:highlight>
                        </a:rPr>
                        <a:t>0x0f346e19f01471c02485df1758cfd3d624e399b4</a:t>
                      </a:r>
                      <a:endParaRPr/>
                    </a:p>
                  </a:txBody>
                  <a:tcPr marT="91425" marB="91425" marR="91425" marL="91425"/>
                </a:tc>
                <a:tc>
                  <a:txBody>
                    <a:bodyPr/>
                    <a:lstStyle/>
                    <a:p>
                      <a:pPr indent="0" lvl="0" marL="0" rtl="0" algn="ctr">
                        <a:spcBef>
                          <a:spcPts val="0"/>
                        </a:spcBef>
                        <a:spcAft>
                          <a:spcPts val="0"/>
                        </a:spcAft>
                        <a:buNone/>
                      </a:pPr>
                      <a:r>
                        <a:rPr b="1" lang="en-GB" sz="1050">
                          <a:solidFill>
                            <a:srgbClr val="55595A"/>
                          </a:solidFill>
                          <a:highlight>
                            <a:srgbClr val="FFFFFF"/>
                          </a:highlight>
                        </a:rPr>
                        <a:t>Staking contract</a:t>
                      </a:r>
                      <a:endParaRPr/>
                    </a:p>
                  </a:txBody>
                  <a:tcPr marT="91425" marB="91425" marR="91425" marL="91425"/>
                </a:tc>
              </a:tr>
              <a:tr h="381000">
                <a:tc>
                  <a:txBody>
                    <a:bodyPr/>
                    <a:lstStyle/>
                    <a:p>
                      <a:pPr indent="0" lvl="0" marL="0" rtl="0" algn="l">
                        <a:spcBef>
                          <a:spcPts val="0"/>
                        </a:spcBef>
                        <a:spcAft>
                          <a:spcPts val="0"/>
                        </a:spcAft>
                        <a:buNone/>
                      </a:pPr>
                      <a:r>
                        <a:rPr lang="en-GB" sz="1050">
                          <a:solidFill>
                            <a:srgbClr val="55595A"/>
                          </a:solidFill>
                          <a:highlight>
                            <a:srgbClr val="FFFFFF"/>
                          </a:highlight>
                        </a:rPr>
                        <a:t>0xd374225abb84dca94e121f0b8a06b93e39ad7a99</a:t>
                      </a:r>
                      <a:endParaRPr/>
                    </a:p>
                  </a:txBody>
                  <a:tcPr marT="91425" marB="91425" marR="91425" marL="91425"/>
                </a:tc>
                <a:tc>
                  <a:txBody>
                    <a:bodyPr/>
                    <a:lstStyle/>
                    <a:p>
                      <a:pPr indent="0" lvl="0" marL="0" rtl="0" algn="ctr">
                        <a:spcBef>
                          <a:spcPts val="0"/>
                        </a:spcBef>
                        <a:spcAft>
                          <a:spcPts val="0"/>
                        </a:spcAft>
                        <a:buNone/>
                      </a:pPr>
                      <a:r>
                        <a:rPr b="1" lang="en-GB" sz="1050">
                          <a:solidFill>
                            <a:srgbClr val="55595A"/>
                          </a:solidFill>
                          <a:highlight>
                            <a:srgbClr val="FFFFFF"/>
                          </a:highlight>
                        </a:rPr>
                        <a:t>Perpetual DAO Treasury</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Protocol Attributes</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 &amp; Quotes Tokens</a:t>
            </a:r>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In Uniswap V3, a pool has two tokens: one designated as </a:t>
            </a:r>
            <a:r>
              <a:rPr lang="en-GB" sz="1000">
                <a:solidFill>
                  <a:srgbClr val="55595A"/>
                </a:solidFill>
                <a:highlight>
                  <a:srgbClr val="EDF2F7"/>
                </a:highlight>
                <a:latin typeface="Courier New"/>
                <a:ea typeface="Courier New"/>
                <a:cs typeface="Courier New"/>
                <a:sym typeface="Courier New"/>
              </a:rPr>
              <a:t>token0</a:t>
            </a:r>
            <a:r>
              <a:rPr lang="en-GB" sz="1150">
                <a:solidFill>
                  <a:srgbClr val="55595A"/>
                </a:solidFill>
                <a:highlight>
                  <a:srgbClr val="FFFFFF"/>
                </a:highlight>
              </a:rPr>
              <a:t>, and the other as </a:t>
            </a:r>
            <a:r>
              <a:rPr lang="en-GB" sz="1000">
                <a:solidFill>
                  <a:srgbClr val="55595A"/>
                </a:solidFill>
                <a:highlight>
                  <a:srgbClr val="EDF2F7"/>
                </a:highlight>
                <a:latin typeface="Courier New"/>
                <a:ea typeface="Courier New"/>
                <a:cs typeface="Courier New"/>
                <a:sym typeface="Courier New"/>
              </a:rPr>
              <a:t>token1</a:t>
            </a:r>
            <a:r>
              <a:rPr lang="en-GB" sz="1150">
                <a:solidFill>
                  <a:srgbClr val="55595A"/>
                </a:solidFill>
                <a:highlight>
                  <a:srgbClr val="FFFFFF"/>
                </a:highlight>
              </a:rPr>
              <a:t>. The order is decided by </a:t>
            </a:r>
            <a:r>
              <a:rPr lang="en-GB" sz="1000">
                <a:solidFill>
                  <a:srgbClr val="55595A"/>
                </a:solidFill>
                <a:highlight>
                  <a:srgbClr val="EDF2F7"/>
                </a:highlight>
                <a:latin typeface="Courier New"/>
                <a:ea typeface="Courier New"/>
                <a:cs typeface="Courier New"/>
                <a:sym typeface="Courier New"/>
              </a:rPr>
              <a:t>(address token0, address token1) = tokenA &lt; tokenB ? (tokenA, tokenB) : (tokenB, tokenA)</a:t>
            </a:r>
            <a:endParaRPr sz="1000">
              <a:solidFill>
                <a:srgbClr val="55595A"/>
              </a:solidFill>
              <a:highlight>
                <a:srgbClr val="EDF2F7"/>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The price of the pool is always token1/token0. The price range liquidity is added to is also based on this configuration.</a:t>
            </a:r>
            <a:endParaRPr sz="1150">
              <a:solidFill>
                <a:srgbClr val="55595A"/>
              </a:solidFill>
              <a:highlight>
                <a:srgbClr val="FFFFFF"/>
              </a:highlight>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Assuming we have pools such as vETH:vUSD or vBTC:vUSD, the price a Uniswap V3 Pool returns can be denominated in ETH, BTC or USD, depending on which is token0 and token1. This adds additional potential overhead.</a:t>
            </a:r>
            <a:endParaRPr sz="1150">
              <a:solidFill>
                <a:srgbClr val="55595A"/>
              </a:solidFill>
              <a:highlight>
                <a:srgbClr val="FFFFFF"/>
              </a:highlight>
            </a:endParaRPr>
          </a:p>
          <a:p>
            <a:pPr indent="0" lvl="0" marL="0" rtl="0" algn="l">
              <a:spcBef>
                <a:spcPts val="1200"/>
              </a:spcBef>
              <a:spcAft>
                <a:spcPts val="1200"/>
              </a:spcAft>
              <a:buNone/>
            </a:pPr>
            <a:r>
              <a:rPr lang="en-GB" sz="1150">
                <a:solidFill>
                  <a:srgbClr val="55595A"/>
                </a:solidFill>
                <a:highlight>
                  <a:srgbClr val="FFFFFF"/>
                </a:highlight>
              </a:rPr>
              <a:t>To simplify, we force the </a:t>
            </a:r>
            <a:r>
              <a:rPr lang="en-GB" sz="1000">
                <a:solidFill>
                  <a:srgbClr val="55595A"/>
                </a:solidFill>
                <a:highlight>
                  <a:srgbClr val="EDF2F7"/>
                </a:highlight>
                <a:latin typeface="Courier New"/>
                <a:ea typeface="Courier New"/>
                <a:cs typeface="Courier New"/>
                <a:sym typeface="Courier New"/>
              </a:rPr>
              <a:t>ClearingHouse</a:t>
            </a:r>
            <a:r>
              <a:rPr lang="en-GB" sz="1150">
                <a:solidFill>
                  <a:srgbClr val="55595A"/>
                </a:solidFill>
                <a:highlight>
                  <a:srgbClr val="FFFFFF"/>
                </a:highlight>
              </a:rPr>
              <a:t> to only support Uniswap V3 Pools where </a:t>
            </a:r>
            <a:r>
              <a:rPr lang="en-GB" sz="1000">
                <a:solidFill>
                  <a:srgbClr val="55595A"/>
                </a:solidFill>
                <a:highlight>
                  <a:srgbClr val="EDF2F7"/>
                </a:highlight>
                <a:latin typeface="Courier New"/>
                <a:ea typeface="Courier New"/>
                <a:cs typeface="Courier New"/>
                <a:sym typeface="Courier New"/>
              </a:rPr>
              <a:t>token0</a:t>
            </a:r>
            <a:r>
              <a:rPr lang="en-GB" sz="1150">
                <a:solidFill>
                  <a:srgbClr val="55595A"/>
                </a:solidFill>
                <a:highlight>
                  <a:srgbClr val="FFFFFF"/>
                </a:highlight>
              </a:rPr>
              <a:t> is </a:t>
            </a:r>
            <a:r>
              <a:rPr lang="en-GB" sz="1000">
                <a:solidFill>
                  <a:srgbClr val="55595A"/>
                </a:solidFill>
                <a:highlight>
                  <a:srgbClr val="EDF2F7"/>
                </a:highlight>
                <a:latin typeface="Courier New"/>
                <a:ea typeface="Courier New"/>
                <a:cs typeface="Courier New"/>
                <a:sym typeface="Courier New"/>
              </a:rPr>
              <a:t>base</a:t>
            </a:r>
            <a:r>
              <a:rPr lang="en-GB" sz="1150">
                <a:solidFill>
                  <a:srgbClr val="55595A"/>
                </a:solidFill>
                <a:highlight>
                  <a:srgbClr val="FFFFFF"/>
                </a:highlight>
              </a:rPr>
              <a:t>, and </a:t>
            </a:r>
            <a:r>
              <a:rPr lang="en-GB" sz="1000">
                <a:solidFill>
                  <a:srgbClr val="55595A"/>
                </a:solidFill>
                <a:highlight>
                  <a:srgbClr val="EDF2F7"/>
                </a:highlight>
                <a:latin typeface="Courier New"/>
                <a:ea typeface="Courier New"/>
                <a:cs typeface="Courier New"/>
                <a:sym typeface="Courier New"/>
              </a:rPr>
              <a:t>token1</a:t>
            </a:r>
            <a:r>
              <a:rPr lang="en-GB" sz="1150">
                <a:solidFill>
                  <a:srgbClr val="55595A"/>
                </a:solidFill>
                <a:highlight>
                  <a:srgbClr val="FFFFFF"/>
                </a:highlight>
              </a:rPr>
              <a:t> is</a:t>
            </a:r>
            <a:r>
              <a:rPr lang="en-GB" sz="1000">
                <a:solidFill>
                  <a:srgbClr val="55595A"/>
                </a:solidFill>
                <a:highlight>
                  <a:srgbClr val="EDF2F7"/>
                </a:highlight>
                <a:latin typeface="Courier New"/>
                <a:ea typeface="Courier New"/>
                <a:cs typeface="Courier New"/>
                <a:sym typeface="Courier New"/>
              </a:rPr>
              <a:t>quote</a:t>
            </a:r>
            <a:r>
              <a:rPr lang="en-GB" sz="1150">
                <a:solidFill>
                  <a:srgbClr val="55595A"/>
                </a:solidFill>
                <a:highlight>
                  <a:srgbClr val="FFFFFF"/>
                </a:highlight>
              </a:rPr>
              <a:t>. This can be done by only deploying a BaseToken when its address is smaller than our QuoteToken (not using </a:t>
            </a:r>
            <a:r>
              <a:rPr lang="en-GB" sz="1000">
                <a:solidFill>
                  <a:srgbClr val="55595A"/>
                </a:solidFill>
                <a:highlight>
                  <a:srgbClr val="EDF2F7"/>
                </a:highlight>
                <a:latin typeface="Courier New"/>
                <a:ea typeface="Courier New"/>
                <a:cs typeface="Courier New"/>
                <a:sym typeface="Courier New"/>
              </a:rPr>
              <a:t>create2</a:t>
            </a:r>
            <a:r>
              <a:rPr lang="en-GB" sz="1150">
                <a:solidFill>
                  <a:srgbClr val="55595A"/>
                </a:solidFill>
                <a:highlight>
                  <a:srgbClr val="FFFFFF"/>
                </a:highlight>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Leverage?</a:t>
            </a:r>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Leverage can be a crypto trader’s best friend or their worst enemy. As with any other tool, whether the use of leverage leads to positive or negative outcomes depends on how effectively it is utilized in your trading.</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GB"/>
              <a:t>One definition of leverage is described as making something lighter, such as where a lever amplifies the force exerted to make the lifting of a heavy object easier. Similarly, in cryptocurrency trading, leverage refers to the situation where your buying power is multiplied and it’s made easier to get greater exposure to the price fluctuations of a crypto-asset.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Perpetual + Uniswap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There is no partnership between Perpetual Protocol and Uniswap. We built on top of Uniswap v3 smart contracts permissionlessly.</a:t>
            </a:r>
            <a:endParaRPr sz="1150">
              <a:solidFill>
                <a:srgbClr val="55595A"/>
              </a:solidFill>
              <a:highlight>
                <a:srgbClr val="FFFFFF"/>
              </a:highlight>
            </a:endParaRPr>
          </a:p>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All operations with Uniswap v3 pools holding perpetual tokens must be performed via the protocol </a:t>
            </a:r>
            <a:r>
              <a:rPr lang="en-GB" sz="1150">
                <a:solidFill>
                  <a:srgbClr val="FF0000"/>
                </a:solidFill>
                <a:highlight>
                  <a:srgbClr val="FFFFFF"/>
                </a:highlight>
              </a:rPr>
              <a:t>clearinghouse</a:t>
            </a:r>
            <a:r>
              <a:rPr lang="en-GB" sz="1150">
                <a:solidFill>
                  <a:srgbClr val="55595A"/>
                </a:solidFill>
                <a:highlight>
                  <a:srgbClr val="FFFFFF"/>
                </a:highlight>
              </a:rPr>
              <a:t>. You cannot add or remove liquidity, or swap tokens directly via Uniswap smart contracts.</a:t>
            </a:r>
            <a:endParaRPr sz="1150">
              <a:solidFill>
                <a:srgbClr val="55595A"/>
              </a:solidFill>
              <a:highlight>
                <a:srgbClr val="FFFFFF"/>
              </a:highlight>
            </a:endParaRPr>
          </a:p>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Liquidity on Perpetual Protocol does not depend on Uniswap liquidity. There can be a small amount of liquidity on Uniswap v3's regular pools, and a huge amount of liquidity for the same asset in the perpetual token pool.</a:t>
            </a:r>
            <a:endParaRPr sz="1150">
              <a:solidFill>
                <a:srgbClr val="55595A"/>
              </a:solidFill>
              <a:highlight>
                <a:srgbClr val="FFFFFF"/>
              </a:highlight>
            </a:endParaRPr>
          </a:p>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Perpetual Protocol only offers cash settled perpetuals—these are </a:t>
            </a:r>
            <a:r>
              <a:rPr lang="en-GB" sz="1150">
                <a:solidFill>
                  <a:srgbClr val="FF0000"/>
                </a:solidFill>
                <a:highlight>
                  <a:srgbClr val="FFFFFF"/>
                </a:highlight>
              </a:rPr>
              <a:t>derivatives</a:t>
            </a:r>
            <a:r>
              <a:rPr lang="en-GB" sz="1150">
                <a:solidFill>
                  <a:srgbClr val="55595A"/>
                </a:solidFill>
                <a:highlight>
                  <a:srgbClr val="FFFFFF"/>
                </a:highlight>
              </a:rPr>
              <a:t>; you cannot swap for real assets or withdraw the real asset; you cannot provide liquidity in the real asset as a maker. All settlement and liquidity provision is in USDC.</a:t>
            </a:r>
            <a:endParaRPr sz="1150">
              <a:solidFill>
                <a:srgbClr val="55595A"/>
              </a:solidFill>
              <a:highlight>
                <a:srgbClr val="FFFFFF"/>
              </a:highlight>
            </a:endParaRPr>
          </a:p>
          <a:p>
            <a:pPr indent="-285194" lvl="0" marL="457200" rtl="0" algn="l">
              <a:lnSpc>
                <a:spcPct val="137500"/>
              </a:lnSpc>
              <a:spcBef>
                <a:spcPts val="0"/>
              </a:spcBef>
              <a:spcAft>
                <a:spcPts val="0"/>
              </a:spcAft>
              <a:buClr>
                <a:srgbClr val="55595A"/>
              </a:buClr>
              <a:buSzPct val="95833"/>
              <a:buChar char="●"/>
            </a:pPr>
            <a:r>
              <a:rPr b="1" lang="en-GB" sz="1200">
                <a:solidFill>
                  <a:srgbClr val="1B2B2F"/>
                </a:solidFill>
                <a:highlight>
                  <a:srgbClr val="FFFFFF"/>
                </a:highlight>
              </a:rPr>
              <a:t>Money lego</a:t>
            </a:r>
            <a:endParaRPr b="1" sz="1200">
              <a:solidFill>
                <a:srgbClr val="1B2B2F"/>
              </a:solidFill>
              <a:highlight>
                <a:srgbClr val="FFFFFF"/>
              </a:highlight>
            </a:endParaRPr>
          </a:p>
          <a:p>
            <a:pPr indent="-287655" lvl="1" marL="914400" rtl="0" algn="l">
              <a:lnSpc>
                <a:spcPct val="137500"/>
              </a:lnSpc>
              <a:spcBef>
                <a:spcPts val="0"/>
              </a:spcBef>
              <a:spcAft>
                <a:spcPts val="0"/>
              </a:spcAft>
              <a:buClr>
                <a:srgbClr val="1B2B2F"/>
              </a:buClr>
              <a:buSzPct val="104347"/>
              <a:buChar char="○"/>
            </a:pPr>
            <a:r>
              <a:rPr lang="en-GB" sz="1150">
                <a:solidFill>
                  <a:srgbClr val="55595A"/>
                </a:solidFill>
                <a:highlight>
                  <a:srgbClr val="FFFFFF"/>
                </a:highlight>
              </a:rPr>
              <a:t>Perpetual Protocol Curie (v2) permissionlessly builds on top of Uniswap v3, using Uniswap's on-chain infrastructure as a key component of the protocol. This is done to solve a major bottleneck in v1—static liquidity. In addition, building on Uniswap v3 allows Perpetual Protocol to create markets with concentrated liquidity without reinventing the wheel, and makes it easy for partners familiar with Uniswap to integrate with and build on Perpetual Protocol. Classic money lego.</a:t>
            </a:r>
            <a:endParaRPr b="1" sz="1200">
              <a:solidFill>
                <a:srgbClr val="1B2B2F"/>
              </a:solidFill>
              <a:highlight>
                <a:srgbClr val="FFFFFF"/>
              </a:highlight>
            </a:endParaRPr>
          </a:p>
          <a:p>
            <a:pPr indent="-292576" lvl="0" marL="457200" rtl="0" algn="l">
              <a:lnSpc>
                <a:spcPct val="137500"/>
              </a:lnSpc>
              <a:spcBef>
                <a:spcPts val="0"/>
              </a:spcBef>
              <a:spcAft>
                <a:spcPts val="0"/>
              </a:spcAft>
              <a:buSzPct val="108333"/>
              <a:buChar char="●"/>
            </a:pPr>
            <a:r>
              <a:rPr b="1" lang="en-GB" sz="1200">
                <a:solidFill>
                  <a:srgbClr val="1B2B2F"/>
                </a:solidFill>
                <a:highlight>
                  <a:srgbClr val="FFFFFF"/>
                </a:highlight>
              </a:rPr>
              <a:t>Trading engine</a:t>
            </a:r>
            <a:endParaRPr b="1" sz="1200">
              <a:solidFill>
                <a:srgbClr val="1B2B2F"/>
              </a:solidFill>
              <a:highlight>
                <a:srgbClr val="FFFFFF"/>
              </a:highlight>
            </a:endParaRPr>
          </a:p>
          <a:p>
            <a:pPr indent="-297497" lvl="1" marL="914400" rtl="0" algn="l">
              <a:spcBef>
                <a:spcPts val="0"/>
              </a:spcBef>
              <a:spcAft>
                <a:spcPts val="0"/>
              </a:spcAft>
              <a:buSzPct val="121739"/>
              <a:buChar char="○"/>
            </a:pPr>
            <a:r>
              <a:rPr lang="en-GB" sz="1150">
                <a:solidFill>
                  <a:srgbClr val="55595A"/>
                </a:solidFill>
                <a:highlight>
                  <a:srgbClr val="FFFFFF"/>
                </a:highlight>
              </a:rPr>
              <a:t>Perpetual Protocol uses Uniswap v3 as a trading engine, so all trades occur on Uni v3, mediated by the Perpetual Protocol clearinghouse. From a trader's perspective, you will trade on Perpetual Protocol, while under the hood actual token swaps are seamlessly happening in Uniswap pools.</a:t>
            </a:r>
            <a:endParaRPr sz="1150">
              <a:solidFill>
                <a:srgbClr val="55595A"/>
              </a:solidFill>
              <a:highlight>
                <a:srgbClr val="FFFFFF"/>
              </a:highlight>
            </a:endParaRPr>
          </a:p>
          <a:p>
            <a:pPr indent="-290115" lvl="0" marL="457200" rtl="0" algn="l">
              <a:lnSpc>
                <a:spcPct val="137500"/>
              </a:lnSpc>
              <a:spcBef>
                <a:spcPts val="0"/>
              </a:spcBef>
              <a:spcAft>
                <a:spcPts val="0"/>
              </a:spcAft>
              <a:buClr>
                <a:srgbClr val="55595A"/>
              </a:buClr>
              <a:buSzPct val="100000"/>
              <a:buChar char="●"/>
            </a:pPr>
            <a:r>
              <a:rPr b="1" lang="en-GB" sz="1250">
                <a:solidFill>
                  <a:srgbClr val="1B2B2F"/>
                </a:solidFill>
                <a:highlight>
                  <a:srgbClr val="FFFFFF"/>
                </a:highlight>
              </a:rPr>
              <a:t>Dynamic liquidity</a:t>
            </a:r>
            <a:endParaRPr b="1" sz="1250">
              <a:solidFill>
                <a:srgbClr val="1B2B2F"/>
              </a:solidFill>
              <a:highlight>
                <a:srgbClr val="FFFFFF"/>
              </a:highlight>
            </a:endParaRPr>
          </a:p>
          <a:p>
            <a:pPr indent="-290115" lvl="1" marL="914400" rtl="0" algn="l">
              <a:lnSpc>
                <a:spcPct val="137500"/>
              </a:lnSpc>
              <a:spcBef>
                <a:spcPts val="0"/>
              </a:spcBef>
              <a:spcAft>
                <a:spcPts val="0"/>
              </a:spcAft>
              <a:buClr>
                <a:srgbClr val="1B2B2F"/>
              </a:buClr>
              <a:buSzPct val="108695"/>
              <a:buChar char="○"/>
            </a:pPr>
            <a:r>
              <a:rPr lang="en-GB" sz="1150">
                <a:solidFill>
                  <a:srgbClr val="55595A"/>
                </a:solidFill>
                <a:highlight>
                  <a:srgbClr val="FFFFFF"/>
                </a:highlight>
              </a:rPr>
              <a:t>Perpetual Protocol v1 used static, fixed liquidity for each market, and its design made implementing dynamic liquidity very challenging. V2 allows dynamic liquidity by introducing makers (LPs). This means liquidity is provided by dynamic actors who can be responsive to market conditions, ie. place their liquidity in price ranges corresponding to their read of the market. This create a much more stable and sustainable system overall.</a:t>
            </a:r>
            <a:endParaRPr b="1" sz="1250">
              <a:solidFill>
                <a:srgbClr val="1B2B2F"/>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is Leverage Calculated?</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18181"/>
              </a:lnSpc>
              <a:spcBef>
                <a:spcPts val="1300"/>
              </a:spcBef>
              <a:spcAft>
                <a:spcPts val="0"/>
              </a:spcAft>
              <a:buClr>
                <a:schemeClr val="dk1"/>
              </a:buClr>
              <a:buSzPts val="1100"/>
              <a:buFont typeface="Arial"/>
              <a:buNone/>
            </a:pPr>
            <a:r>
              <a:rPr lang="en-GB" sz="1500">
                <a:solidFill>
                  <a:srgbClr val="292929"/>
                </a:solidFill>
                <a:highlight>
                  <a:srgbClr val="FFFFFF"/>
                </a:highlight>
                <a:latin typeface="Georgia"/>
                <a:ea typeface="Georgia"/>
                <a:cs typeface="Georgia"/>
                <a:sym typeface="Georgia"/>
              </a:rPr>
              <a:t>In general, we calculate leverage using margin, which refers to the amount of collateral put up for a trade, and the </a:t>
            </a:r>
            <a:r>
              <a:rPr lang="en-GB" sz="1500" u="sng">
                <a:solidFill>
                  <a:schemeClr val="hlink"/>
                </a:solidFill>
                <a:highlight>
                  <a:srgbClr val="FFFFFF"/>
                </a:highlight>
                <a:latin typeface="Georgia"/>
                <a:ea typeface="Georgia"/>
                <a:cs typeface="Georgia"/>
                <a:sym typeface="Georgia"/>
                <a:hlinkClick r:id="rId3"/>
              </a:rPr>
              <a:t>position size</a:t>
            </a:r>
            <a:r>
              <a:rPr lang="en-GB"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ts val="1100"/>
              <a:buFont typeface="Arial"/>
              <a:buNone/>
            </a:pPr>
            <a:r>
              <a:rPr b="1" lang="en-GB" sz="1500">
                <a:solidFill>
                  <a:srgbClr val="292929"/>
                </a:solidFill>
                <a:highlight>
                  <a:srgbClr val="FFFFFF"/>
                </a:highlight>
                <a:latin typeface="Georgia"/>
                <a:ea typeface="Georgia"/>
                <a:cs typeface="Georgia"/>
                <a:sym typeface="Georgia"/>
              </a:rPr>
              <a:t>Leverage = Position Size / Margin</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Leverage calc example</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Note the inverse relationship between leverage and margin. For the same position size, the lower the margin, the greater the leverage utilized (and vice versa).</a:t>
            </a:r>
            <a:endParaRPr/>
          </a:p>
          <a:p>
            <a:pPr indent="-317182" lvl="0" marL="457200" rtl="0" algn="l">
              <a:spcBef>
                <a:spcPts val="0"/>
              </a:spcBef>
              <a:spcAft>
                <a:spcPts val="0"/>
              </a:spcAft>
              <a:buSzPct val="100000"/>
              <a:buChar char="●"/>
            </a:pPr>
            <a:r>
              <a:rPr lang="en-GB"/>
              <a:t>With perpetual swaps, larger positions can be built than would otherwise be possible thanks to the use of leverage. For example, a deposit of $100 USDC on Perp v2 multiplies your buying power by a factor of 10 and enables you to enter a position size of up to $1,000. To apply 3x leverage, 30% of your maximum buying power would be used to open a position valued at $300 instead.</a:t>
            </a:r>
            <a:endParaRPr/>
          </a:p>
          <a:p>
            <a:pPr indent="-317182" lvl="0" marL="457200" rtl="0" algn="l">
              <a:spcBef>
                <a:spcPts val="0"/>
              </a:spcBef>
              <a:spcAft>
                <a:spcPts val="0"/>
              </a:spcAft>
              <a:buSzPct val="100000"/>
              <a:buChar char="●"/>
            </a:pPr>
            <a:r>
              <a:rPr lang="en-GB"/>
              <a:t>If the price of ETH is $2,000, then with just $100 USDC, a trader can use 5x leverage to open a position of 0.25 ETH worth $500. Without leverage, the trader could only get exposure to 0.05 ETH through the spot markets.</a:t>
            </a:r>
            <a:endParaRPr/>
          </a:p>
          <a:p>
            <a:pPr indent="-317182" lvl="0" marL="457200" rtl="0" algn="l">
              <a:spcBef>
                <a:spcPts val="0"/>
              </a:spcBef>
              <a:spcAft>
                <a:spcPts val="0"/>
              </a:spcAft>
              <a:buSzPct val="100000"/>
              <a:buChar char="●"/>
            </a:pPr>
            <a:r>
              <a:rPr lang="en-GB"/>
              <a:t>Derivatives such as perpetual swaps give you the opportunity to multiply your profits. If the price of ETH rises to $2,500, the profit of a 5x leverage position equals $125 (=$500/4). Now compare to the case where $100 worth of ETH was bought in the spot market with no leverage. The profit would be five times smaller, at just $25.</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Benefits and Risks of Leverage</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292929"/>
                </a:solidFill>
                <a:highlight>
                  <a:srgbClr val="FFFFFF"/>
                </a:highlight>
                <a:latin typeface="Georgia"/>
                <a:ea typeface="Georgia"/>
                <a:cs typeface="Georgia"/>
                <a:sym typeface="Georgia"/>
              </a:rPr>
              <a:t>Whilst offering the advantage of magnifying a trader’s profits, it’s important to keep in mind that applying leverage can also lead to larger losses if the market moves against your position. The table below illustrates the benefits and risks, which compares two traders who both go long on ETH-USD at the same entry price: $2,000.</a:t>
            </a:r>
            <a:endParaRPr/>
          </a:p>
        </p:txBody>
      </p:sp>
      <p:pic>
        <p:nvPicPr>
          <p:cNvPr id="250" name="Google Shape;250;p44"/>
          <p:cNvPicPr preferRelativeResize="0"/>
          <p:nvPr/>
        </p:nvPicPr>
        <p:blipFill>
          <a:blip r:embed="rId3">
            <a:alphaModFix/>
          </a:blip>
          <a:stretch>
            <a:fillRect/>
          </a:stretch>
        </p:blipFill>
        <p:spPr>
          <a:xfrm>
            <a:off x="1945600" y="2383975"/>
            <a:ext cx="4927200" cy="2505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select Leverage?</a:t>
            </a:r>
            <a:endParaRPr/>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If you’re a scalp trader opening positions over very short durations, then higher leverage may be justified to magnify your profits using very large positions that capture many, tiny price movements. In contrast, swing traders who hold positions for hours or days at a time tend to use leverage at the lower end of the scale.</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Since a longer-term trader aims to capture bigger percentage moves, the position size they require does not need to be as large as it would be for a scalper. So applying greater leverage can be more suitable over short timeframes, where the trader aims to quickly enter the market and get out with some profits.</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 To fulfil this role, the likelihood of your trade idea going to plan is perhaps the most important factor in your decision making. So it is best to </a:t>
            </a:r>
            <a:r>
              <a:rPr b="1" lang="en-GB" sz="1500">
                <a:solidFill>
                  <a:srgbClr val="292929"/>
                </a:solidFill>
                <a:highlight>
                  <a:srgbClr val="FFFFFF"/>
                </a:highlight>
                <a:latin typeface="Georgia"/>
                <a:ea typeface="Georgia"/>
                <a:cs typeface="Georgia"/>
                <a:sym typeface="Georgia"/>
              </a:rPr>
              <a:t>avoid using leverage in high risk or high uncertainty situations</a:t>
            </a:r>
            <a:r>
              <a:rPr lang="en-GB"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TRADE</a:t>
            </a:r>
            <a:endParaRPr/>
          </a:p>
          <a:p>
            <a:pPr indent="-317500" lvl="1" marL="914400" rtl="0" algn="l">
              <a:spcBef>
                <a:spcPts val="0"/>
              </a:spcBef>
              <a:spcAft>
                <a:spcPts val="0"/>
              </a:spcAft>
              <a:buSzPts val="1400"/>
              <a:buChar char="○"/>
            </a:pPr>
            <a:r>
              <a:rPr lang="en-GB" sz="1050">
                <a:highlight>
                  <a:srgbClr val="FFFFFF"/>
                </a:highlight>
                <a:latin typeface="Courier New"/>
                <a:ea typeface="Courier New"/>
                <a:cs typeface="Courier New"/>
                <a:sym typeface="Courier New"/>
              </a:rPr>
              <a:t>Trade the most popular products in crypto in a permissionless way</a:t>
            </a:r>
            <a:endParaRPr/>
          </a:p>
          <a:p>
            <a:pPr indent="-342900" lvl="0" marL="457200" rtl="0" algn="l">
              <a:spcBef>
                <a:spcPts val="0"/>
              </a:spcBef>
              <a:spcAft>
                <a:spcPts val="0"/>
              </a:spcAft>
              <a:buSzPts val="1800"/>
              <a:buChar char="●"/>
            </a:pPr>
            <a:r>
              <a:rPr lang="en-GB"/>
              <a:t>CREATE</a:t>
            </a:r>
            <a:endParaRPr/>
          </a:p>
          <a:p>
            <a:pPr indent="-317500" lvl="1" marL="914400" rtl="0" algn="l">
              <a:spcBef>
                <a:spcPts val="0"/>
              </a:spcBef>
              <a:spcAft>
                <a:spcPts val="0"/>
              </a:spcAft>
              <a:buSzPts val="1400"/>
              <a:buChar char="○"/>
            </a:pPr>
            <a:r>
              <a:rPr lang="en-GB" sz="1050">
                <a:highlight>
                  <a:srgbClr val="FFFFFF"/>
                </a:highlight>
                <a:latin typeface="Courier New"/>
                <a:ea typeface="Courier New"/>
                <a:cs typeface="Courier New"/>
                <a:sym typeface="Courier New"/>
              </a:rPr>
              <a:t>Build new protocols and projects on top of Perpetual Protocol</a:t>
            </a:r>
            <a:endParaRPr/>
          </a:p>
          <a:p>
            <a:pPr indent="-342900" lvl="0" marL="457200" rtl="0" algn="l">
              <a:spcBef>
                <a:spcPts val="0"/>
              </a:spcBef>
              <a:spcAft>
                <a:spcPts val="0"/>
              </a:spcAft>
              <a:buSzPts val="1800"/>
              <a:buChar char="●"/>
            </a:pPr>
            <a:r>
              <a:rPr lang="en-GB"/>
              <a:t>MARKET MAKE</a:t>
            </a:r>
            <a:endParaRPr/>
          </a:p>
          <a:p>
            <a:pPr indent="-317500" lvl="1" marL="914400" rtl="0" algn="l">
              <a:spcBef>
                <a:spcPts val="0"/>
              </a:spcBef>
              <a:spcAft>
                <a:spcPts val="0"/>
              </a:spcAft>
              <a:buSzPts val="1400"/>
              <a:buChar char="○"/>
            </a:pPr>
            <a:r>
              <a:rPr lang="en-GB" sz="1050">
                <a:highlight>
                  <a:srgbClr val="FFFFFF"/>
                </a:highlight>
                <a:latin typeface="Courier New"/>
                <a:ea typeface="Courier New"/>
                <a:cs typeface="Courier New"/>
                <a:sym typeface="Courier New"/>
              </a:rPr>
              <a:t>Earn a yield on your capital by becoming a liquidity provider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Perpetual Protocol works?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Basic Concepts</a:t>
            </a:r>
            <a:endParaRPr/>
          </a:p>
          <a:p>
            <a:pPr indent="-317500" lvl="1" marL="914400" rtl="0" algn="l">
              <a:spcBef>
                <a:spcPts val="0"/>
              </a:spcBef>
              <a:spcAft>
                <a:spcPts val="0"/>
              </a:spcAft>
              <a:buSzPts val="1400"/>
              <a:buChar char="○"/>
            </a:pPr>
            <a:r>
              <a:rPr b="1" lang="en-GB"/>
              <a:t>Valut </a:t>
            </a:r>
            <a:r>
              <a:rPr lang="en-GB"/>
              <a:t>: </a:t>
            </a:r>
            <a:r>
              <a:rPr lang="en-GB" sz="1150">
                <a:solidFill>
                  <a:srgbClr val="55595A"/>
                </a:solidFill>
                <a:highlight>
                  <a:srgbClr val="FFFFFF"/>
                </a:highlight>
              </a:rPr>
              <a:t>when we refer to the vault in the future diagrams, we refer to the contract in which all collateral is stored. All funds are commingled in this vault (i.e. it contains all of the margin that is used to open positions).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Clearing House : </a:t>
            </a:r>
            <a:r>
              <a:rPr lang="en-GB" sz="1150">
                <a:solidFill>
                  <a:srgbClr val="55595A"/>
                </a:solidFill>
                <a:highlight>
                  <a:srgbClr val="FFFFFF"/>
                </a:highlight>
              </a:rPr>
              <a:t>the clearing house is the contract that handles all the trading, liquidations and leverage.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Virtual AMM : </a:t>
            </a:r>
            <a:r>
              <a:rPr lang="en-GB" sz="1150">
                <a:solidFill>
                  <a:srgbClr val="55595A"/>
                </a:solidFill>
                <a:highlight>
                  <a:srgbClr val="FFFFFF"/>
                </a:highlight>
              </a:rPr>
              <a:t> is the V1 design where we utilised the xyk model popularised by Uniswap’s V2 (see </a:t>
            </a:r>
            <a:r>
              <a:rPr lang="en-GB" sz="1150">
                <a:solidFill>
                  <a:srgbClr val="3A6BC5"/>
                </a:solidFill>
                <a:highlight>
                  <a:srgbClr val="FFFFFF"/>
                </a:highlight>
                <a:uFill>
                  <a:noFill/>
                </a:uFill>
                <a:hlinkClick r:id="rId3">
                  <a:extLst>
                    <a:ext uri="{A12FA001-AC4F-418D-AE19-62706E023703}">
                      <ahyp:hlinkClr val="tx"/>
                    </a:ext>
                  </a:extLst>
                </a:hlinkClick>
              </a:rPr>
              <a:t>https://uniswap.org/docs/v2/protocol-overview/how-uniswap-works/</a:t>
            </a:r>
            <a:r>
              <a:rPr lang="en-GB" sz="1150">
                <a:solidFill>
                  <a:srgbClr val="55595A"/>
                </a:solidFill>
                <a:highlight>
                  <a:srgbClr val="FFFFFF"/>
                </a:highlight>
              </a:rPr>
              <a:t> for more details). It’s best to think of this as a pricing engine where if you put in one token you’ll receive another. </a:t>
            </a:r>
            <a:endParaRPr b="1" sz="1150">
              <a:solidFill>
                <a:srgbClr val="55595A"/>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9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How Perpetual Protocol works?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Pervp V2 Architecture</a:t>
            </a:r>
            <a:endParaRPr/>
          </a:p>
          <a:p>
            <a:pPr indent="-317500" lvl="1" marL="914400" rtl="0" algn="l">
              <a:spcBef>
                <a:spcPts val="0"/>
              </a:spcBef>
              <a:spcAft>
                <a:spcPts val="0"/>
              </a:spcAft>
              <a:buSzPts val="1400"/>
              <a:buChar char="○"/>
            </a:pPr>
            <a:r>
              <a:rPr lang="en-GB" sz="1150">
                <a:solidFill>
                  <a:srgbClr val="55595A"/>
                </a:solidFill>
                <a:highlight>
                  <a:srgbClr val="FFFFFF"/>
                </a:highlight>
              </a:rPr>
              <a:t>A virtual token is simply a synthetic token with no intrinsic value</a:t>
            </a:r>
            <a:endParaRPr sz="1150">
              <a:solidFill>
                <a:srgbClr val="55595A"/>
              </a:solidFill>
              <a:highlight>
                <a:srgbClr val="FFFFFF"/>
              </a:highlight>
            </a:endParaRPr>
          </a:p>
          <a:p>
            <a:pPr indent="0" lvl="0" marL="914400" rtl="0" algn="l">
              <a:spcBef>
                <a:spcPts val="1200"/>
              </a:spcBef>
              <a:spcAft>
                <a:spcPts val="0"/>
              </a:spcAft>
              <a:buNone/>
            </a:pPr>
            <a:r>
              <a:rPr lang="en-GB" sz="1150">
                <a:solidFill>
                  <a:srgbClr val="55595A"/>
                </a:solidFill>
                <a:highlight>
                  <a:srgbClr val="FFFFFF"/>
                </a:highlight>
              </a:rPr>
              <a:t> and is used for accounting purposes. </a:t>
            </a:r>
            <a:endParaRPr sz="1150">
              <a:solidFill>
                <a:srgbClr val="55595A"/>
              </a:solidFill>
              <a:highlight>
                <a:srgbClr val="FFFFFF"/>
              </a:highlight>
            </a:endParaRPr>
          </a:p>
          <a:p>
            <a:pPr indent="0" lvl="0" marL="914400" rtl="0" algn="l">
              <a:spcBef>
                <a:spcPts val="1200"/>
              </a:spcBef>
              <a:spcAft>
                <a:spcPts val="0"/>
              </a:spcAft>
              <a:buNone/>
            </a:pPr>
            <a:r>
              <a:rPr lang="en-GB" sz="1150">
                <a:solidFill>
                  <a:srgbClr val="55595A"/>
                </a:solidFill>
                <a:highlight>
                  <a:srgbClr val="FFFFFF"/>
                </a:highlight>
              </a:rPr>
              <a:t>We prefix it with a v - for the following examples vETH will be </a:t>
            </a:r>
            <a:endParaRPr sz="1150">
              <a:solidFill>
                <a:srgbClr val="55595A"/>
              </a:solidFill>
              <a:highlight>
                <a:srgbClr val="FFFFFF"/>
              </a:highlight>
            </a:endParaRPr>
          </a:p>
          <a:p>
            <a:pPr indent="0" lvl="0" marL="914400" rtl="0" algn="l">
              <a:spcBef>
                <a:spcPts val="1200"/>
              </a:spcBef>
              <a:spcAft>
                <a:spcPts val="0"/>
              </a:spcAft>
              <a:buNone/>
            </a:pPr>
            <a:r>
              <a:rPr lang="en-GB" sz="1150">
                <a:solidFill>
                  <a:srgbClr val="55595A"/>
                </a:solidFill>
                <a:highlight>
                  <a:srgbClr val="FFFFFF"/>
                </a:highlight>
              </a:rPr>
              <a:t>virtual ETH and vUSDC will be virtual USDC.</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5531001" y="939650"/>
            <a:ext cx="3469875" cy="4048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120"/>
              <a:t>Open Long Position</a:t>
            </a:r>
            <a:endParaRPr sz="21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833347" y="0"/>
            <a:ext cx="631065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 Long Position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sz="1150">
                <a:solidFill>
                  <a:srgbClr val="55595A"/>
                </a:solidFill>
                <a:highlight>
                  <a:srgbClr val="FFFFFF"/>
                </a:highlight>
              </a:rPr>
              <a:t>The </a:t>
            </a:r>
            <a:r>
              <a:rPr b="1" lang="en-GB" sz="1150">
                <a:solidFill>
                  <a:srgbClr val="FF0000"/>
                </a:solidFill>
                <a:highlight>
                  <a:srgbClr val="FFFFFF"/>
                </a:highlight>
              </a:rPr>
              <a:t>clearing house</a:t>
            </a:r>
            <a:r>
              <a:rPr lang="en-GB" sz="1150">
                <a:solidFill>
                  <a:srgbClr val="55595A"/>
                </a:solidFill>
                <a:highlight>
                  <a:srgbClr val="FFFFFF"/>
                </a:highlight>
              </a:rPr>
              <a:t> does the following when opening a position:</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Mint virtual tokens</a:t>
            </a:r>
            <a:r>
              <a:rPr lang="en-GB" sz="1150">
                <a:solidFill>
                  <a:srgbClr val="55595A"/>
                </a:solidFill>
                <a:highlight>
                  <a:srgbClr val="FFFFFF"/>
                </a:highlight>
              </a:rPr>
              <a:t> - in our scenario Alice is going long and so we mint vUSDC, if she were to short then we would mint vETH.</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Store a cost basis</a:t>
            </a:r>
            <a:r>
              <a:rPr lang="en-GB" sz="1150">
                <a:solidFill>
                  <a:srgbClr val="55595A"/>
                </a:solidFill>
                <a:highlight>
                  <a:srgbClr val="FFFFFF"/>
                </a:highlight>
              </a:rPr>
              <a:t> - the cost basis is an important concept for calculating what Alice’s actual profit or loss is. We will illustrate this next.</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Swap tokens</a:t>
            </a:r>
            <a:r>
              <a:rPr lang="en-GB" sz="1150">
                <a:solidFill>
                  <a:srgbClr val="55595A"/>
                </a:solidFill>
                <a:highlight>
                  <a:srgbClr val="FFFFFF"/>
                </a:highlight>
              </a:rPr>
              <a:t> - the clearing house swaps the tokens with the tokens that currently sit in the active tick and receives the opposite token.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To summarise this step, Alice currently has: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1.96 vETH (managed by the Clearing House).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Cost basis of 200 vUSDC.</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100 USDC in the Vault. </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Let’s assume that some time has passed since Alice opened her long position and now she wants to close her position. We’ll also assume that the price of ETH has gone up.</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beginning of this scenario is the same as previously, she takes the vETH she holds and deposits it into the AMM and receives vUSDC back. We then derive what PnL that Alice should receive - this is calculated as the vUSDC she now holds </a:t>
            </a:r>
            <a:r>
              <a:rPr b="1" lang="en-GB" sz="1150">
                <a:solidFill>
                  <a:srgbClr val="55595A"/>
                </a:solidFill>
                <a:highlight>
                  <a:srgbClr val="FFFFFF"/>
                </a:highlight>
              </a:rPr>
              <a:t>less</a:t>
            </a:r>
            <a:r>
              <a:rPr lang="en-GB" sz="1150">
                <a:solidFill>
                  <a:srgbClr val="55595A"/>
                </a:solidFill>
                <a:highlight>
                  <a:srgbClr val="FFFFFF"/>
                </a:highlight>
              </a:rPr>
              <a:t> the cost basis that she had in vUSDC. Finally, the vault sends back to Alice her collateral plus her PnL:</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PnL = vUSDC - cost basis = 220 - 200 = 20.</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Alice receives = collateral + PnL = 100 + 20 = 120. </a:t>
            </a:r>
            <a:endParaRPr sz="1150">
              <a:solidFill>
                <a:srgbClr val="55595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Close Long Position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50">
                <a:solidFill>
                  <a:srgbClr val="55595A"/>
                </a:solidFill>
                <a:highlight>
                  <a:srgbClr val="FFFFFF"/>
                </a:highlight>
              </a:rPr>
              <a:t>Let’s assume that some time has passed since Alice opened her long position and now she wants to close her position. We’ll also assume that the price of ETH has gone 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220"/>
              <a:t>Close Long Position</a:t>
            </a:r>
            <a:endParaRPr sz="1220"/>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1861159" y="0"/>
            <a:ext cx="728283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