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0" r:id="rId4"/>
    <p:sldId id="259" r:id="rId5"/>
    <p:sldId id="256" r:id="rId6"/>
    <p:sldId id="258" r:id="rId7"/>
    <p:sldId id="257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nata" initials="p" lastIdx="2" clrIdx="0">
    <p:extLst>
      <p:ext uri="{19B8F6BF-5375-455C-9EA6-DF929625EA0E}">
        <p15:presenceInfo xmlns:p15="http://schemas.microsoft.com/office/powerpoint/2012/main" userId="perna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4FC5-001A-4C3B-9F97-D709FA2DB254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3461-E94E-4E99-804A-BFE3B38CF1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07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4FC5-001A-4C3B-9F97-D709FA2DB254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3461-E94E-4E99-804A-BFE3B38CF1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4FC5-001A-4C3B-9F97-D709FA2DB254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3461-E94E-4E99-804A-BFE3B38CF1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21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4FC5-001A-4C3B-9F97-D709FA2DB254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3461-E94E-4E99-804A-BFE3B38CF1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07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4FC5-001A-4C3B-9F97-D709FA2DB254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3461-E94E-4E99-804A-BFE3B38CF1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8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4FC5-001A-4C3B-9F97-D709FA2DB254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3461-E94E-4E99-804A-BFE3B38CF1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92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4FC5-001A-4C3B-9F97-D709FA2DB254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3461-E94E-4E99-804A-BFE3B38CF1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25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4FC5-001A-4C3B-9F97-D709FA2DB254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3461-E94E-4E99-804A-BFE3B38CF1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65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4FC5-001A-4C3B-9F97-D709FA2DB254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3461-E94E-4E99-804A-BFE3B38CF1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12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4FC5-001A-4C3B-9F97-D709FA2DB254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3461-E94E-4E99-804A-BFE3B38CF1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57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4FC5-001A-4C3B-9F97-D709FA2DB254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3461-E94E-4E99-804A-BFE3B38CF1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7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44FC5-001A-4C3B-9F97-D709FA2DB254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3461-E94E-4E99-804A-BFE3B38CF1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8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51920" y="404664"/>
            <a:ext cx="1501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page</a:t>
            </a:r>
            <a:endParaRPr lang="en-US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3449" y="4768106"/>
            <a:ext cx="8826378" cy="1458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99FF99"/>
                </a:solidFill>
              </a:rPr>
              <a:t> Date      </a:t>
            </a:r>
            <a:r>
              <a:rPr lang="ru-RU" b="1" dirty="0">
                <a:solidFill>
                  <a:srgbClr val="99FF99"/>
                </a:solidFill>
              </a:rPr>
              <a:t>  </a:t>
            </a:r>
            <a:r>
              <a:rPr lang="en-US" b="1" dirty="0">
                <a:solidFill>
                  <a:srgbClr val="99FF99"/>
                </a:solidFill>
              </a:rPr>
              <a:t> </a:t>
            </a:r>
            <a:r>
              <a:rPr lang="en-US" b="1" dirty="0" smtClean="0">
                <a:solidFill>
                  <a:srgbClr val="99FF99"/>
                </a:solidFill>
              </a:rPr>
              <a:t>Time    </a:t>
            </a:r>
            <a:r>
              <a:rPr lang="en-US" b="1" dirty="0">
                <a:solidFill>
                  <a:srgbClr val="99FF99"/>
                </a:solidFill>
              </a:rPr>
              <a:t>Log level  			Log </a:t>
            </a:r>
            <a:r>
              <a:rPr lang="en-US" b="1" dirty="0" smtClean="0">
                <a:solidFill>
                  <a:srgbClr val="99FF99"/>
                </a:solidFill>
              </a:rPr>
              <a:t>details</a:t>
            </a:r>
          </a:p>
          <a:p>
            <a:r>
              <a:rPr lang="en-US" sz="1500" dirty="0" smtClean="0">
                <a:solidFill>
                  <a:srgbClr val="FF0000"/>
                </a:solidFill>
              </a:rPr>
              <a:t>23.06.2023    </a:t>
            </a:r>
            <a:r>
              <a:rPr lang="en-US" sz="1500" dirty="0">
                <a:solidFill>
                  <a:srgbClr val="FF0000"/>
                </a:solidFill>
              </a:rPr>
              <a:t>6:15        error </a:t>
            </a:r>
            <a:r>
              <a:rPr lang="en-US" sz="1500" dirty="0">
                <a:solidFill>
                  <a:srgbClr val="99FF99"/>
                </a:solidFill>
              </a:rPr>
              <a:t>     </a:t>
            </a:r>
            <a:r>
              <a:rPr lang="en-US" sz="1500" dirty="0" smtClean="0">
                <a:solidFill>
                  <a:srgbClr val="99FF99"/>
                </a:solidFill>
              </a:rPr>
              <a:t>         </a:t>
            </a:r>
            <a:r>
              <a:rPr lang="en-US" sz="1500" dirty="0">
                <a:solidFill>
                  <a:srgbClr val="FF0000"/>
                </a:solidFill>
              </a:rPr>
              <a:t>A, sensor 3, solenoid 3, mode  real,      attempt</a:t>
            </a:r>
            <a:r>
              <a:rPr lang="ru-RU" sz="1500" dirty="0">
                <a:solidFill>
                  <a:srgbClr val="FF0000"/>
                </a:solidFill>
              </a:rPr>
              <a:t> </a:t>
            </a:r>
            <a:r>
              <a:rPr lang="en-US" sz="1500" dirty="0">
                <a:solidFill>
                  <a:srgbClr val="FF0000"/>
                </a:solidFill>
              </a:rPr>
              <a:t>2, 1% humidity,  2 category</a:t>
            </a:r>
          </a:p>
          <a:p>
            <a:r>
              <a:rPr lang="en-US" sz="1500" dirty="0">
                <a:solidFill>
                  <a:srgbClr val="FFC000"/>
                </a:solidFill>
              </a:rPr>
              <a:t>23.06.2023    6:16     warning   </a:t>
            </a:r>
            <a:r>
              <a:rPr lang="en-US" sz="1500" dirty="0" smtClean="0">
                <a:solidFill>
                  <a:srgbClr val="FFC000"/>
                </a:solidFill>
              </a:rPr>
              <a:t>         </a:t>
            </a:r>
            <a:r>
              <a:rPr lang="en-US" sz="1500" dirty="0">
                <a:solidFill>
                  <a:srgbClr val="FFC000"/>
                </a:solidFill>
              </a:rPr>
              <a:t>A, sensor 3, solenoid 3, switched to </a:t>
            </a:r>
            <a:r>
              <a:rPr lang="en-US" sz="1500" dirty="0" smtClean="0">
                <a:solidFill>
                  <a:srgbClr val="FFC000"/>
                </a:solidFill>
              </a:rPr>
              <a:t>model</a:t>
            </a:r>
          </a:p>
          <a:p>
            <a:r>
              <a:rPr lang="en-US" sz="1500" dirty="0">
                <a:solidFill>
                  <a:srgbClr val="FF0000"/>
                </a:solidFill>
              </a:rPr>
              <a:t>25.06.2023    6:00       </a:t>
            </a:r>
            <a:r>
              <a:rPr lang="en-US" sz="1500" dirty="0" smtClean="0">
                <a:solidFill>
                  <a:srgbClr val="FF0000"/>
                </a:solidFill>
              </a:rPr>
              <a:t> fatal                connection </a:t>
            </a:r>
            <a:r>
              <a:rPr lang="en-US" sz="1500" dirty="0">
                <a:solidFill>
                  <a:srgbClr val="FF0000"/>
                </a:solidFill>
              </a:rPr>
              <a:t>with device is failure </a:t>
            </a:r>
            <a:endParaRPr lang="en-US" sz="1500" dirty="0">
              <a:solidFill>
                <a:srgbClr val="99FF9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828" y="1774343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lants connected to the system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15385" y="2204386"/>
            <a:ext cx="8774442" cy="1872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 smtClean="0">
                <a:solidFill>
                  <a:srgbClr val="99FF99"/>
                </a:solidFill>
              </a:rPr>
              <a:t> </a:t>
            </a:r>
            <a:r>
              <a:rPr lang="en-US" b="1" dirty="0" smtClean="0">
                <a:solidFill>
                  <a:srgbClr val="99FF99"/>
                </a:solidFill>
              </a:rPr>
              <a:t> </a:t>
            </a:r>
            <a:r>
              <a:rPr lang="en-US" b="1" dirty="0">
                <a:solidFill>
                  <a:srgbClr val="99FF99"/>
                </a:solidFill>
              </a:rPr>
              <a:t> </a:t>
            </a:r>
            <a:r>
              <a:rPr lang="en-US" b="1" dirty="0" smtClean="0">
                <a:solidFill>
                  <a:srgbClr val="99FF99"/>
                </a:solidFill>
              </a:rPr>
              <a:t>  Plant	                     Sensor   Solenoid      </a:t>
            </a:r>
            <a:r>
              <a:rPr lang="ru-RU" b="1" dirty="0" smtClean="0">
                <a:solidFill>
                  <a:srgbClr val="99FF99"/>
                </a:solidFill>
              </a:rPr>
              <a:t> </a:t>
            </a:r>
            <a:r>
              <a:rPr lang="en-US" b="1" dirty="0" smtClean="0">
                <a:solidFill>
                  <a:srgbClr val="99FF99"/>
                </a:solidFill>
              </a:rPr>
              <a:t>Mode      Category      </a:t>
            </a:r>
            <a:r>
              <a:rPr lang="en-US" b="1" dirty="0">
                <a:solidFill>
                  <a:srgbClr val="99FF99"/>
                </a:solidFill>
              </a:rPr>
              <a:t>Included in </a:t>
            </a:r>
            <a:r>
              <a:rPr lang="en-US" b="1" dirty="0" smtClean="0">
                <a:solidFill>
                  <a:srgbClr val="99FF99"/>
                </a:solidFill>
              </a:rPr>
              <a:t>irrigation</a:t>
            </a:r>
            <a:endParaRPr lang="ru-RU" b="1" dirty="0">
              <a:solidFill>
                <a:srgbClr val="99FF99"/>
              </a:solidFill>
            </a:endParaRPr>
          </a:p>
          <a:p>
            <a:r>
              <a:rPr lang="en-US" dirty="0">
                <a:solidFill>
                  <a:srgbClr val="99FF99"/>
                </a:solidFill>
              </a:rPr>
              <a:t> </a:t>
            </a:r>
            <a:r>
              <a:rPr lang="en-US" dirty="0" smtClean="0">
                <a:solidFill>
                  <a:srgbClr val="99FF99"/>
                </a:solidFill>
              </a:rPr>
              <a:t> Petunia                            1              1</a:t>
            </a:r>
            <a:r>
              <a:rPr lang="en-US" dirty="0">
                <a:solidFill>
                  <a:srgbClr val="99FF99"/>
                </a:solidFill>
              </a:rPr>
              <a:t>	</a:t>
            </a:r>
            <a:r>
              <a:rPr lang="ru-RU" dirty="0" smtClean="0">
                <a:solidFill>
                  <a:srgbClr val="99FF99"/>
                </a:solidFill>
              </a:rPr>
              <a:t> </a:t>
            </a:r>
            <a:r>
              <a:rPr lang="en-US" dirty="0" smtClean="0">
                <a:solidFill>
                  <a:srgbClr val="99FF99"/>
                </a:solidFill>
              </a:rPr>
              <a:t>       real </a:t>
            </a:r>
            <a:r>
              <a:rPr lang="ru-RU" dirty="0" smtClean="0">
                <a:solidFill>
                  <a:srgbClr val="99FF99"/>
                </a:solidFill>
              </a:rPr>
              <a:t>           </a:t>
            </a:r>
            <a:r>
              <a:rPr lang="en-US" dirty="0" smtClean="0">
                <a:solidFill>
                  <a:srgbClr val="99FF99"/>
                </a:solidFill>
              </a:rPr>
              <a:t>   6                              Yes</a:t>
            </a:r>
          </a:p>
          <a:p>
            <a:r>
              <a:rPr lang="en-US" dirty="0" smtClean="0">
                <a:solidFill>
                  <a:srgbClr val="99FF99"/>
                </a:solidFill>
              </a:rPr>
              <a:t>  Rose                                 2              2</a:t>
            </a:r>
            <a:r>
              <a:rPr lang="en-US" dirty="0">
                <a:solidFill>
                  <a:srgbClr val="99FF99"/>
                </a:solidFill>
              </a:rPr>
              <a:t>	</a:t>
            </a:r>
            <a:r>
              <a:rPr lang="en-US" dirty="0" smtClean="0">
                <a:solidFill>
                  <a:srgbClr val="99FF99"/>
                </a:solidFill>
              </a:rPr>
              <a:t>    </a:t>
            </a:r>
            <a:r>
              <a:rPr lang="ru-RU" dirty="0" smtClean="0">
                <a:solidFill>
                  <a:srgbClr val="99FF99"/>
                </a:solidFill>
              </a:rPr>
              <a:t>    </a:t>
            </a:r>
            <a:r>
              <a:rPr lang="en-US" dirty="0" smtClean="0">
                <a:solidFill>
                  <a:srgbClr val="99FF99"/>
                </a:solidFill>
              </a:rPr>
              <a:t>real </a:t>
            </a:r>
            <a:r>
              <a:rPr lang="ru-RU" dirty="0" smtClean="0">
                <a:solidFill>
                  <a:srgbClr val="99FF99"/>
                </a:solidFill>
              </a:rPr>
              <a:t>           </a:t>
            </a:r>
            <a:r>
              <a:rPr lang="en-US" dirty="0" smtClean="0">
                <a:solidFill>
                  <a:srgbClr val="99FF99"/>
                </a:solidFill>
              </a:rPr>
              <a:t>   8                              </a:t>
            </a:r>
            <a:r>
              <a:rPr lang="en-US" dirty="0">
                <a:solidFill>
                  <a:srgbClr val="99FF99"/>
                </a:solidFill>
              </a:rPr>
              <a:t>Yes</a:t>
            </a:r>
          </a:p>
          <a:p>
            <a:r>
              <a:rPr lang="en-US" dirty="0" smtClean="0">
                <a:solidFill>
                  <a:srgbClr val="99FF99"/>
                </a:solidFill>
              </a:rPr>
              <a:t>  Lavender                         3              3</a:t>
            </a:r>
            <a:r>
              <a:rPr lang="en-US" dirty="0">
                <a:solidFill>
                  <a:srgbClr val="99FF99"/>
                </a:solidFill>
              </a:rPr>
              <a:t>	</a:t>
            </a:r>
            <a:r>
              <a:rPr lang="en-US" dirty="0" smtClean="0">
                <a:solidFill>
                  <a:srgbClr val="99FF99"/>
                </a:solidFill>
              </a:rPr>
              <a:t>    </a:t>
            </a:r>
            <a:r>
              <a:rPr lang="ru-RU" dirty="0" smtClean="0">
                <a:solidFill>
                  <a:srgbClr val="99FF99"/>
                </a:solidFill>
              </a:rPr>
              <a:t>  </a:t>
            </a:r>
            <a:r>
              <a:rPr lang="en-US" dirty="0" smtClean="0">
                <a:solidFill>
                  <a:srgbClr val="99FF99"/>
                </a:solidFill>
              </a:rPr>
              <a:t>model </a:t>
            </a:r>
            <a:r>
              <a:rPr lang="ru-RU" dirty="0" smtClean="0">
                <a:solidFill>
                  <a:srgbClr val="99FF99"/>
                </a:solidFill>
              </a:rPr>
              <a:t>           </a:t>
            </a:r>
            <a:r>
              <a:rPr lang="en-US" dirty="0" smtClean="0">
                <a:solidFill>
                  <a:srgbClr val="99FF99"/>
                </a:solidFill>
              </a:rPr>
              <a:t>2                              Yes</a:t>
            </a:r>
          </a:p>
          <a:p>
            <a:r>
              <a:rPr lang="en-US" dirty="0" smtClean="0">
                <a:solidFill>
                  <a:srgbClr val="99FF99"/>
                </a:solidFill>
              </a:rPr>
              <a:t>  Delphinium                     4              4	    </a:t>
            </a:r>
            <a:r>
              <a:rPr lang="ru-RU" dirty="0" smtClean="0">
                <a:solidFill>
                  <a:srgbClr val="99FF99"/>
                </a:solidFill>
              </a:rPr>
              <a:t>    </a:t>
            </a:r>
            <a:r>
              <a:rPr lang="en-US" dirty="0" smtClean="0">
                <a:solidFill>
                  <a:srgbClr val="99FF99"/>
                </a:solidFill>
              </a:rPr>
              <a:t>real </a:t>
            </a:r>
            <a:r>
              <a:rPr lang="ru-RU" dirty="0" smtClean="0">
                <a:solidFill>
                  <a:srgbClr val="99FF99"/>
                </a:solidFill>
              </a:rPr>
              <a:t>           </a:t>
            </a:r>
            <a:r>
              <a:rPr lang="en-US" dirty="0" smtClean="0">
                <a:solidFill>
                  <a:srgbClr val="99FF99"/>
                </a:solidFill>
              </a:rPr>
              <a:t>   6                             Yes</a:t>
            </a:r>
          </a:p>
          <a:p>
            <a:r>
              <a:rPr lang="en-US" dirty="0" smtClean="0">
                <a:solidFill>
                  <a:srgbClr val="99FF99"/>
                </a:solidFill>
              </a:rPr>
              <a:t>  Tulip                                 6              6</a:t>
            </a:r>
            <a:r>
              <a:rPr lang="en-US" dirty="0">
                <a:solidFill>
                  <a:srgbClr val="99FF99"/>
                </a:solidFill>
              </a:rPr>
              <a:t>	</a:t>
            </a:r>
            <a:r>
              <a:rPr lang="en-US" dirty="0" smtClean="0">
                <a:solidFill>
                  <a:srgbClr val="99FF99"/>
                </a:solidFill>
              </a:rPr>
              <a:t>    </a:t>
            </a:r>
            <a:r>
              <a:rPr lang="ru-RU" dirty="0" smtClean="0">
                <a:solidFill>
                  <a:srgbClr val="99FF99"/>
                </a:solidFill>
              </a:rPr>
              <a:t>    </a:t>
            </a:r>
            <a:r>
              <a:rPr lang="en-US" dirty="0" smtClean="0">
                <a:solidFill>
                  <a:srgbClr val="99FF99"/>
                </a:solidFill>
              </a:rPr>
              <a:t>real </a:t>
            </a:r>
            <a:r>
              <a:rPr lang="ru-RU" dirty="0" smtClean="0">
                <a:solidFill>
                  <a:srgbClr val="99FF99"/>
                </a:solidFill>
              </a:rPr>
              <a:t>           </a:t>
            </a:r>
            <a:r>
              <a:rPr lang="en-US" dirty="0" smtClean="0">
                <a:solidFill>
                  <a:srgbClr val="99FF99"/>
                </a:solidFill>
              </a:rPr>
              <a:t>   5                              No</a:t>
            </a:r>
            <a:endParaRPr lang="en-US" dirty="0">
              <a:solidFill>
                <a:srgbClr val="99FF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828" y="4293096"/>
            <a:ext cx="281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warnings &amp; errors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15385" y="1051189"/>
            <a:ext cx="8774441" cy="4616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solidFill>
                  <a:srgbClr val="99FF99"/>
                </a:solidFill>
              </a:rPr>
              <a:t> </a:t>
            </a:r>
            <a:r>
              <a:rPr lang="en-US" b="1" dirty="0" smtClean="0">
                <a:solidFill>
                  <a:srgbClr val="99FF99"/>
                </a:solidFill>
              </a:rPr>
              <a:t>  Automatic mode</a:t>
            </a:r>
            <a:endParaRPr lang="ru-RU" dirty="0" smtClean="0">
              <a:solidFill>
                <a:srgbClr val="99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404664"/>
            <a:ext cx="595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Connection/disconnection to/from </a:t>
            </a:r>
            <a:r>
              <a:rPr lang="en-US" sz="2400" dirty="0"/>
              <a:t>the system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5157192"/>
            <a:ext cx="7920880" cy="11914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solidFill>
                  <a:srgbClr val="99FF99"/>
                </a:solidFill>
              </a:rPr>
              <a:t> </a:t>
            </a:r>
            <a:r>
              <a:rPr lang="en-US" b="1" dirty="0" smtClean="0">
                <a:solidFill>
                  <a:srgbClr val="99FF99"/>
                </a:solidFill>
              </a:rPr>
              <a:t>  Date      </a:t>
            </a:r>
            <a:r>
              <a:rPr lang="ru-RU" b="1" dirty="0" smtClean="0">
                <a:solidFill>
                  <a:srgbClr val="99FF99"/>
                </a:solidFill>
              </a:rPr>
              <a:t>        </a:t>
            </a:r>
            <a:r>
              <a:rPr lang="en-US" b="1" dirty="0" smtClean="0">
                <a:solidFill>
                  <a:srgbClr val="99FF99"/>
                </a:solidFill>
              </a:rPr>
              <a:t>Time   </a:t>
            </a:r>
            <a:r>
              <a:rPr lang="ru-RU" b="1" dirty="0" smtClean="0">
                <a:solidFill>
                  <a:srgbClr val="99FF99"/>
                </a:solidFill>
              </a:rPr>
              <a:t> </a:t>
            </a:r>
            <a:r>
              <a:rPr lang="en-US" b="1" dirty="0" smtClean="0">
                <a:solidFill>
                  <a:srgbClr val="99FF99"/>
                </a:solidFill>
              </a:rPr>
              <a:t> </a:t>
            </a:r>
            <a:r>
              <a:rPr lang="en-US" b="1" dirty="0">
                <a:solidFill>
                  <a:srgbClr val="99FF99"/>
                </a:solidFill>
              </a:rPr>
              <a:t>Sensor   </a:t>
            </a:r>
            <a:r>
              <a:rPr lang="en-US" b="1" dirty="0" smtClean="0">
                <a:solidFill>
                  <a:srgbClr val="99FF99"/>
                </a:solidFill>
              </a:rPr>
              <a:t>Solenoid</a:t>
            </a:r>
            <a:r>
              <a:rPr lang="ru-RU" b="1" dirty="0" smtClean="0">
                <a:solidFill>
                  <a:srgbClr val="99FF99"/>
                </a:solidFill>
              </a:rPr>
              <a:t>   </a:t>
            </a:r>
            <a:r>
              <a:rPr lang="en-US" b="1" dirty="0" smtClean="0">
                <a:solidFill>
                  <a:srgbClr val="99FF99"/>
                </a:solidFill>
              </a:rPr>
              <a:t> </a:t>
            </a:r>
            <a:r>
              <a:rPr lang="ru-RU" b="1" dirty="0" smtClean="0">
                <a:solidFill>
                  <a:srgbClr val="99FF99"/>
                </a:solidFill>
              </a:rPr>
              <a:t> </a:t>
            </a:r>
            <a:r>
              <a:rPr lang="en-US" b="1" dirty="0" smtClean="0">
                <a:solidFill>
                  <a:srgbClr val="99FF99"/>
                </a:solidFill>
              </a:rPr>
              <a:t>Pin</a:t>
            </a:r>
            <a:r>
              <a:rPr lang="ru-RU" b="1" dirty="0" smtClean="0">
                <a:solidFill>
                  <a:srgbClr val="99FF99"/>
                </a:solidFill>
              </a:rPr>
              <a:t>       </a:t>
            </a:r>
            <a:r>
              <a:rPr lang="en-US" b="1" dirty="0" smtClean="0">
                <a:solidFill>
                  <a:srgbClr val="99FF99"/>
                </a:solidFill>
              </a:rPr>
              <a:t>Operation                      Report</a:t>
            </a:r>
            <a:endParaRPr lang="ru-RU" dirty="0" smtClean="0">
              <a:solidFill>
                <a:srgbClr val="99FF99"/>
              </a:solidFill>
            </a:endParaRPr>
          </a:p>
          <a:p>
            <a:r>
              <a:rPr lang="en-US" dirty="0">
                <a:solidFill>
                  <a:srgbClr val="99FF99"/>
                </a:solidFill>
              </a:rPr>
              <a:t> </a:t>
            </a:r>
            <a:r>
              <a:rPr lang="en-US" dirty="0" smtClean="0">
                <a:solidFill>
                  <a:srgbClr val="99FF99"/>
                </a:solidFill>
              </a:rPr>
              <a:t>23.06.2023    16:00          </a:t>
            </a:r>
            <a:r>
              <a:rPr lang="en-US" dirty="0">
                <a:solidFill>
                  <a:srgbClr val="99FF99"/>
                </a:solidFill>
              </a:rPr>
              <a:t>5	</a:t>
            </a:r>
            <a:r>
              <a:rPr lang="ru-RU" dirty="0" smtClean="0">
                <a:solidFill>
                  <a:srgbClr val="99FF99"/>
                </a:solidFill>
              </a:rPr>
              <a:t>      </a:t>
            </a:r>
            <a:r>
              <a:rPr lang="en-US" dirty="0" smtClean="0">
                <a:solidFill>
                  <a:srgbClr val="99FF99"/>
                </a:solidFill>
              </a:rPr>
              <a:t>  </a:t>
            </a:r>
            <a:r>
              <a:rPr lang="en-US" dirty="0">
                <a:solidFill>
                  <a:srgbClr val="99FF99"/>
                </a:solidFill>
              </a:rPr>
              <a:t>5</a:t>
            </a:r>
            <a:r>
              <a:rPr lang="ru-RU" dirty="0" smtClean="0">
                <a:solidFill>
                  <a:srgbClr val="99FF99"/>
                </a:solidFill>
              </a:rPr>
              <a:t>             </a:t>
            </a:r>
            <a:r>
              <a:rPr lang="en-US" dirty="0" smtClean="0">
                <a:solidFill>
                  <a:srgbClr val="99FF99"/>
                </a:solidFill>
              </a:rPr>
              <a:t> 27      Connection                    Success</a:t>
            </a:r>
          </a:p>
          <a:p>
            <a:r>
              <a:rPr lang="en-US" dirty="0" smtClean="0">
                <a:solidFill>
                  <a:srgbClr val="99FF99"/>
                </a:solidFill>
              </a:rPr>
              <a:t> 23.06.2023    16:12          </a:t>
            </a:r>
            <a:r>
              <a:rPr lang="en-US" dirty="0">
                <a:solidFill>
                  <a:srgbClr val="99FF99"/>
                </a:solidFill>
              </a:rPr>
              <a:t>1	</a:t>
            </a:r>
            <a:r>
              <a:rPr lang="ru-RU" dirty="0">
                <a:solidFill>
                  <a:srgbClr val="99FF99"/>
                </a:solidFill>
              </a:rPr>
              <a:t>      </a:t>
            </a:r>
            <a:r>
              <a:rPr lang="en-US" dirty="0">
                <a:solidFill>
                  <a:srgbClr val="99FF99"/>
                </a:solidFill>
              </a:rPr>
              <a:t>  1 </a:t>
            </a:r>
            <a:r>
              <a:rPr lang="en-US" dirty="0" smtClean="0">
                <a:solidFill>
                  <a:srgbClr val="99FF99"/>
                </a:solidFill>
              </a:rPr>
              <a:t>             17      </a:t>
            </a:r>
            <a:r>
              <a:rPr lang="en-US" dirty="0">
                <a:solidFill>
                  <a:srgbClr val="99FF99"/>
                </a:solidFill>
              </a:rPr>
              <a:t>Disconnection </a:t>
            </a:r>
            <a:r>
              <a:rPr lang="en-US" dirty="0" smtClean="0">
                <a:solidFill>
                  <a:srgbClr val="99FF99"/>
                </a:solidFill>
              </a:rPr>
              <a:t>              Success</a:t>
            </a:r>
          </a:p>
          <a:p>
            <a:endParaRPr lang="en-US" dirty="0">
              <a:solidFill>
                <a:srgbClr val="99FF99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6428" y="1000162"/>
            <a:ext cx="3603523" cy="386899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13409" y="4149080"/>
            <a:ext cx="2449560" cy="5040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Connect new plant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509021" y="4149080"/>
            <a:ext cx="2449560" cy="5040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Disconnect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932039" y="1000162"/>
            <a:ext cx="3603523" cy="386899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5240414" y="1994348"/>
            <a:ext cx="2986772" cy="292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# of flowerpot to disconnect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44803" y="1393602"/>
            <a:ext cx="2986772" cy="292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plant name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844803" y="2019589"/>
            <a:ext cx="2986772" cy="292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plant moisture category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863004" y="2645574"/>
            <a:ext cx="2986772" cy="292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choose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one from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available pins</a:t>
            </a:r>
          </a:p>
        </p:txBody>
      </p:sp>
      <p:sp>
        <p:nvSpPr>
          <p:cNvPr id="21" name="Управляющая кнопка: назад 20">
            <a:hlinkClick r:id="" action="ppaction://hlinkshowjump?jump=previousslide" highlightClick="1"/>
          </p:cNvPr>
          <p:cNvSpPr/>
          <p:nvPr/>
        </p:nvSpPr>
        <p:spPr>
          <a:xfrm rot="16200000">
            <a:off x="3586429" y="2660306"/>
            <a:ext cx="258416" cy="273223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Управляющая кнопка: назад 21">
            <a:hlinkClick r:id="" action="ppaction://hlinkshowjump?jump=previousslide" highlightClick="1"/>
          </p:cNvPr>
          <p:cNvSpPr/>
          <p:nvPr/>
        </p:nvSpPr>
        <p:spPr>
          <a:xfrm rot="16200000">
            <a:off x="3578482" y="2029316"/>
            <a:ext cx="242197" cy="273223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Прямоугольник 22"/>
          <p:cNvSpPr/>
          <p:nvPr/>
        </p:nvSpPr>
        <p:spPr>
          <a:xfrm>
            <a:off x="863004" y="3271559"/>
            <a:ext cx="2986772" cy="292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of solenoid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1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5652120" y="1075265"/>
            <a:ext cx="3096344" cy="142603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79912" y="332656"/>
            <a:ext cx="2091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Manual control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1484784"/>
            <a:ext cx="21602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042187" y="2143586"/>
            <a:ext cx="21602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042187" y="2694376"/>
            <a:ext cx="21602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042187" y="3245166"/>
            <a:ext cx="21602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042187" y="3795956"/>
            <a:ext cx="21602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63688" y="1356729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Check/uncheck all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16088" y="3719302"/>
            <a:ext cx="131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Flowerpot 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24077" y="3168512"/>
            <a:ext cx="131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Flowerpot 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16088" y="2614215"/>
            <a:ext cx="131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Flowerpot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16088" y="2066932"/>
            <a:ext cx="131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Flowerpot 1</a:t>
            </a:r>
            <a:endParaRPr lang="en-US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769883" y="2797611"/>
            <a:ext cx="2916968" cy="3221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 one manual </a:t>
            </a:r>
            <a:r>
              <a:rPr lang="en-US" dirty="0">
                <a:solidFill>
                  <a:schemeClr val="tx1"/>
                </a:solidFill>
              </a:rPr>
              <a:t>irrigation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975512" y="1262771"/>
            <a:ext cx="2449560" cy="3227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 humidity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5975512" y="1911449"/>
            <a:ext cx="2449560" cy="3351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Switch to real mode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975512" y="3638796"/>
            <a:ext cx="2449560" cy="314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xclude </a:t>
            </a:r>
            <a:r>
              <a:rPr lang="en-US" dirty="0">
                <a:solidFill>
                  <a:schemeClr val="tx1"/>
                </a:solidFill>
              </a:rPr>
              <a:t>from irrigation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683568" y="5050124"/>
            <a:ext cx="7920880" cy="1586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solidFill>
                  <a:srgbClr val="99FF99"/>
                </a:solidFill>
              </a:rPr>
              <a:t> </a:t>
            </a:r>
            <a:r>
              <a:rPr lang="en-US" b="1" dirty="0" smtClean="0">
                <a:solidFill>
                  <a:srgbClr val="99FF99"/>
                </a:solidFill>
              </a:rPr>
              <a:t>  Date      </a:t>
            </a:r>
            <a:r>
              <a:rPr lang="ru-RU" b="1" dirty="0" smtClean="0">
                <a:solidFill>
                  <a:srgbClr val="99FF99"/>
                </a:solidFill>
              </a:rPr>
              <a:t>        </a:t>
            </a:r>
            <a:r>
              <a:rPr lang="en-US" b="1" dirty="0" smtClean="0">
                <a:solidFill>
                  <a:srgbClr val="99FF99"/>
                </a:solidFill>
              </a:rPr>
              <a:t>Time   </a:t>
            </a:r>
            <a:r>
              <a:rPr lang="ru-RU" b="1" dirty="0" smtClean="0">
                <a:solidFill>
                  <a:srgbClr val="99FF99"/>
                </a:solidFill>
              </a:rPr>
              <a:t> </a:t>
            </a:r>
            <a:r>
              <a:rPr lang="en-US" b="1" dirty="0" smtClean="0">
                <a:solidFill>
                  <a:srgbClr val="99FF99"/>
                </a:solidFill>
              </a:rPr>
              <a:t> </a:t>
            </a:r>
            <a:r>
              <a:rPr lang="en-US" b="1" dirty="0">
                <a:solidFill>
                  <a:srgbClr val="99FF99"/>
                </a:solidFill>
              </a:rPr>
              <a:t>Sensor   </a:t>
            </a:r>
            <a:r>
              <a:rPr lang="en-US" b="1" dirty="0" smtClean="0">
                <a:solidFill>
                  <a:srgbClr val="99FF99"/>
                </a:solidFill>
              </a:rPr>
              <a:t>Solenoid</a:t>
            </a:r>
            <a:r>
              <a:rPr lang="ru-RU" b="1" dirty="0" smtClean="0">
                <a:solidFill>
                  <a:srgbClr val="99FF99"/>
                </a:solidFill>
              </a:rPr>
              <a:t>           </a:t>
            </a:r>
            <a:r>
              <a:rPr lang="en-US" b="1" dirty="0" smtClean="0">
                <a:solidFill>
                  <a:srgbClr val="99FF99"/>
                </a:solidFill>
              </a:rPr>
              <a:t>Operation                      Report</a:t>
            </a:r>
            <a:endParaRPr lang="ru-RU" dirty="0" smtClean="0">
              <a:solidFill>
                <a:srgbClr val="99FF99"/>
              </a:solidFill>
            </a:endParaRPr>
          </a:p>
          <a:p>
            <a:r>
              <a:rPr lang="en-US" dirty="0">
                <a:solidFill>
                  <a:srgbClr val="99FF99"/>
                </a:solidFill>
              </a:rPr>
              <a:t> </a:t>
            </a:r>
            <a:r>
              <a:rPr lang="en-US" dirty="0" smtClean="0">
                <a:solidFill>
                  <a:srgbClr val="99FF99"/>
                </a:solidFill>
              </a:rPr>
              <a:t>23.06.2023    16:00          </a:t>
            </a:r>
            <a:r>
              <a:rPr lang="en-US" dirty="0">
                <a:solidFill>
                  <a:srgbClr val="99FF99"/>
                </a:solidFill>
              </a:rPr>
              <a:t>1	</a:t>
            </a:r>
            <a:r>
              <a:rPr lang="ru-RU" dirty="0" smtClean="0">
                <a:solidFill>
                  <a:srgbClr val="99FF99"/>
                </a:solidFill>
              </a:rPr>
              <a:t>      </a:t>
            </a:r>
            <a:r>
              <a:rPr lang="en-US" dirty="0" smtClean="0">
                <a:solidFill>
                  <a:srgbClr val="99FF99"/>
                </a:solidFill>
              </a:rPr>
              <a:t>  1 </a:t>
            </a:r>
            <a:r>
              <a:rPr lang="ru-RU" dirty="0" smtClean="0">
                <a:solidFill>
                  <a:srgbClr val="99FF99"/>
                </a:solidFill>
              </a:rPr>
              <a:t>              </a:t>
            </a:r>
            <a:r>
              <a:rPr lang="en-US" dirty="0" smtClean="0">
                <a:solidFill>
                  <a:srgbClr val="99FF99"/>
                </a:solidFill>
              </a:rPr>
              <a:t>Check humidity                    34%</a:t>
            </a:r>
          </a:p>
          <a:p>
            <a:r>
              <a:rPr lang="en-US" dirty="0" smtClean="0">
                <a:solidFill>
                  <a:srgbClr val="99FF99"/>
                </a:solidFill>
              </a:rPr>
              <a:t> 23.06.2023    16:02          </a:t>
            </a:r>
            <a:r>
              <a:rPr lang="en-US" dirty="0">
                <a:solidFill>
                  <a:srgbClr val="99FF99"/>
                </a:solidFill>
              </a:rPr>
              <a:t>1	</a:t>
            </a:r>
            <a:r>
              <a:rPr lang="ru-RU" dirty="0">
                <a:solidFill>
                  <a:srgbClr val="99FF99"/>
                </a:solidFill>
              </a:rPr>
              <a:t>      </a:t>
            </a:r>
            <a:r>
              <a:rPr lang="en-US" dirty="0">
                <a:solidFill>
                  <a:srgbClr val="99FF99"/>
                </a:solidFill>
              </a:rPr>
              <a:t>  1 </a:t>
            </a:r>
            <a:r>
              <a:rPr lang="ru-RU" dirty="0">
                <a:solidFill>
                  <a:srgbClr val="99FF99"/>
                </a:solidFill>
              </a:rPr>
              <a:t>              </a:t>
            </a:r>
            <a:r>
              <a:rPr lang="en-US" dirty="0">
                <a:solidFill>
                  <a:srgbClr val="99FF99"/>
                </a:solidFill>
              </a:rPr>
              <a:t>Check humidity                    </a:t>
            </a:r>
            <a:r>
              <a:rPr lang="en-US" dirty="0" smtClean="0">
                <a:solidFill>
                  <a:srgbClr val="99FF99"/>
                </a:solidFill>
              </a:rPr>
              <a:t>100%</a:t>
            </a:r>
          </a:p>
          <a:p>
            <a:r>
              <a:rPr lang="en-US" dirty="0" smtClean="0">
                <a:solidFill>
                  <a:srgbClr val="99FF99"/>
                </a:solidFill>
              </a:rPr>
              <a:t> 23.06.2023    16:12          </a:t>
            </a:r>
            <a:r>
              <a:rPr lang="en-US" dirty="0">
                <a:solidFill>
                  <a:srgbClr val="99FF99"/>
                </a:solidFill>
              </a:rPr>
              <a:t>1	</a:t>
            </a:r>
            <a:r>
              <a:rPr lang="ru-RU" dirty="0">
                <a:solidFill>
                  <a:srgbClr val="99FF99"/>
                </a:solidFill>
              </a:rPr>
              <a:t>      </a:t>
            </a:r>
            <a:r>
              <a:rPr lang="en-US" dirty="0">
                <a:solidFill>
                  <a:srgbClr val="99FF99"/>
                </a:solidFill>
              </a:rPr>
              <a:t>  1 </a:t>
            </a:r>
            <a:r>
              <a:rPr lang="en-US" dirty="0" smtClean="0">
                <a:solidFill>
                  <a:srgbClr val="99FF99"/>
                </a:solidFill>
              </a:rPr>
              <a:t>              Switch to real mode          Success</a:t>
            </a:r>
          </a:p>
          <a:p>
            <a:r>
              <a:rPr lang="en-US" dirty="0" smtClean="0">
                <a:solidFill>
                  <a:srgbClr val="99FF99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23.06.2023    16:13          1	</a:t>
            </a:r>
            <a:r>
              <a:rPr lang="ru-RU" dirty="0">
                <a:solidFill>
                  <a:srgbClr val="FFC000"/>
                </a:solidFill>
              </a:rPr>
              <a:t>      </a:t>
            </a:r>
            <a:r>
              <a:rPr lang="en-US" dirty="0">
                <a:solidFill>
                  <a:srgbClr val="FFC000"/>
                </a:solidFill>
              </a:rPr>
              <a:t>  1               Switch to real mode       </a:t>
            </a:r>
            <a:r>
              <a:rPr lang="en-US" dirty="0" smtClean="0">
                <a:solidFill>
                  <a:srgbClr val="FFC000"/>
                </a:solidFill>
              </a:rPr>
              <a:t>Already </a:t>
            </a:r>
            <a:r>
              <a:rPr lang="en-US" dirty="0">
                <a:solidFill>
                  <a:srgbClr val="FFC000"/>
                </a:solidFill>
              </a:rPr>
              <a:t>done</a:t>
            </a:r>
          </a:p>
        </p:txBody>
      </p:sp>
      <p:sp>
        <p:nvSpPr>
          <p:cNvPr id="3" name="Выноска 1 2"/>
          <p:cNvSpPr/>
          <p:nvPr/>
        </p:nvSpPr>
        <p:spPr>
          <a:xfrm>
            <a:off x="3803821" y="934649"/>
            <a:ext cx="2163923" cy="473703"/>
          </a:xfrm>
          <a:prstGeom prst="borderCallout1">
            <a:avLst>
              <a:gd name="adj1" fmla="val 99774"/>
              <a:gd name="adj2" fmla="val 77790"/>
              <a:gd name="adj3" fmla="val 155220"/>
              <a:gd name="adj4" fmla="val 10027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possible to check manually if sensor is alive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Выноска 1 32"/>
          <p:cNvSpPr/>
          <p:nvPr/>
        </p:nvSpPr>
        <p:spPr>
          <a:xfrm>
            <a:off x="3660009" y="1676109"/>
            <a:ext cx="2163923" cy="495819"/>
          </a:xfrm>
          <a:prstGeom prst="borderCallout1">
            <a:avLst>
              <a:gd name="adj1" fmla="val 40057"/>
              <a:gd name="adj2" fmla="val 99522"/>
              <a:gd name="adj3" fmla="val 98441"/>
              <a:gd name="adj4" fmla="val 106307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to real mode if it is </a:t>
            </a:r>
          </a:p>
        </p:txBody>
      </p:sp>
      <p:sp>
        <p:nvSpPr>
          <p:cNvPr id="35" name="Выноска 1 34"/>
          <p:cNvSpPr/>
          <p:nvPr/>
        </p:nvSpPr>
        <p:spPr>
          <a:xfrm>
            <a:off x="3612473" y="2442507"/>
            <a:ext cx="2163923" cy="713405"/>
          </a:xfrm>
          <a:prstGeom prst="borderCallout1">
            <a:avLst>
              <a:gd name="adj1" fmla="val 28974"/>
              <a:gd name="adj2" fmla="val 99522"/>
              <a:gd name="adj3" fmla="val 64463"/>
              <a:gd name="adj4" fmla="val 107113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Manual sprinkling one and only time, auto control will be kept for the next times</a:t>
            </a:r>
          </a:p>
        </p:txBody>
      </p:sp>
      <p:sp>
        <p:nvSpPr>
          <p:cNvPr id="36" name="Выноска 1 35"/>
          <p:cNvSpPr/>
          <p:nvPr/>
        </p:nvSpPr>
        <p:spPr>
          <a:xfrm>
            <a:off x="3343486" y="3592815"/>
            <a:ext cx="2466691" cy="495819"/>
          </a:xfrm>
          <a:prstGeom prst="borderCallout1">
            <a:avLst>
              <a:gd name="adj1" fmla="val 78697"/>
              <a:gd name="adj2" fmla="val 100385"/>
              <a:gd name="adj3" fmla="val 61556"/>
              <a:gd name="adj4" fmla="val 106872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Next times selected flowerpots will not be irrigated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975512" y="4239869"/>
            <a:ext cx="2449560" cy="3295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Include </a:t>
            </a:r>
            <a:r>
              <a:rPr lang="en-US" dirty="0">
                <a:solidFill>
                  <a:schemeClr val="tx1"/>
                </a:solidFill>
              </a:rPr>
              <a:t>to irrigation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5644843" y="3381150"/>
            <a:ext cx="3096344" cy="142603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2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030714"/>
            <a:ext cx="8928992" cy="5616624"/>
          </a:xfrm>
          <a:prstGeom prst="rect">
            <a:avLst/>
          </a:prstGeom>
          <a:solidFill>
            <a:srgbClr val="050F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99FF99"/>
                </a:solidFill>
              </a:rPr>
              <a:t>     Date      </a:t>
            </a:r>
            <a:r>
              <a:rPr lang="ru-RU" sz="1400" b="1" dirty="0" smtClean="0">
                <a:solidFill>
                  <a:srgbClr val="99FF99"/>
                </a:solidFill>
              </a:rPr>
              <a:t>  </a:t>
            </a:r>
            <a:r>
              <a:rPr lang="en-US" sz="1400" b="1" dirty="0" smtClean="0">
                <a:solidFill>
                  <a:srgbClr val="99FF99"/>
                </a:solidFill>
              </a:rPr>
              <a:t> </a:t>
            </a:r>
            <a:r>
              <a:rPr lang="ru-RU" sz="1400" b="1" dirty="0" smtClean="0">
                <a:solidFill>
                  <a:srgbClr val="99FF99"/>
                </a:solidFill>
              </a:rPr>
              <a:t> </a:t>
            </a:r>
            <a:r>
              <a:rPr lang="en-US" sz="1400" b="1" dirty="0" smtClean="0">
                <a:solidFill>
                  <a:srgbClr val="99FF99"/>
                </a:solidFill>
              </a:rPr>
              <a:t>Time    Log </a:t>
            </a:r>
            <a:r>
              <a:rPr lang="en-US" sz="1400" b="1" dirty="0">
                <a:solidFill>
                  <a:srgbClr val="99FF99"/>
                </a:solidFill>
              </a:rPr>
              <a:t>level </a:t>
            </a:r>
            <a:r>
              <a:rPr lang="en-US" sz="1400" b="1" dirty="0" smtClean="0">
                <a:solidFill>
                  <a:srgbClr val="99FF99"/>
                </a:solidFill>
              </a:rPr>
              <a:t> 			Log details</a:t>
            </a:r>
          </a:p>
          <a:p>
            <a:r>
              <a:rPr lang="en-US" sz="1400" dirty="0" smtClean="0">
                <a:solidFill>
                  <a:srgbClr val="99FF99"/>
                </a:solidFill>
              </a:rPr>
              <a:t>23.06.2023    6:00        info         A, sensor 1, solenoid 1, mode  real,      attempt</a:t>
            </a:r>
            <a:r>
              <a:rPr lang="ru-RU" sz="1400" dirty="0" smtClean="0">
                <a:solidFill>
                  <a:srgbClr val="99FF99"/>
                </a:solidFill>
              </a:rPr>
              <a:t> 1</a:t>
            </a:r>
            <a:r>
              <a:rPr lang="en-US" sz="1400" dirty="0" smtClean="0">
                <a:solidFill>
                  <a:srgbClr val="99FF99"/>
                </a:solidFill>
              </a:rPr>
              <a:t>,  5% humidity,  6 category, duration 20s</a:t>
            </a:r>
          </a:p>
          <a:p>
            <a:r>
              <a:rPr lang="en-US" sz="1400" dirty="0" smtClean="0">
                <a:solidFill>
                  <a:srgbClr val="99FF99"/>
                </a:solidFill>
              </a:rPr>
              <a:t>23.06.2023    6:00        </a:t>
            </a:r>
            <a:r>
              <a:rPr lang="en-US" sz="1400" dirty="0">
                <a:solidFill>
                  <a:srgbClr val="99FF99"/>
                </a:solidFill>
              </a:rPr>
              <a:t>info </a:t>
            </a:r>
            <a:r>
              <a:rPr lang="en-US" sz="1400" dirty="0" smtClean="0">
                <a:solidFill>
                  <a:srgbClr val="99FF99"/>
                </a:solidFill>
              </a:rPr>
              <a:t>        </a:t>
            </a:r>
            <a:r>
              <a:rPr lang="en-US" sz="1400" dirty="0">
                <a:solidFill>
                  <a:srgbClr val="99FF99"/>
                </a:solidFill>
              </a:rPr>
              <a:t>A, sensor </a:t>
            </a:r>
            <a:r>
              <a:rPr lang="en-US" sz="1400" dirty="0" smtClean="0">
                <a:solidFill>
                  <a:srgbClr val="99FF99"/>
                </a:solidFill>
              </a:rPr>
              <a:t>2, </a:t>
            </a:r>
            <a:r>
              <a:rPr lang="en-US" sz="1400" dirty="0">
                <a:solidFill>
                  <a:srgbClr val="99FF99"/>
                </a:solidFill>
              </a:rPr>
              <a:t>solenoid </a:t>
            </a:r>
            <a:r>
              <a:rPr lang="en-US" sz="1400" dirty="0" smtClean="0">
                <a:solidFill>
                  <a:srgbClr val="99FF99"/>
                </a:solidFill>
              </a:rPr>
              <a:t>2, </a:t>
            </a:r>
            <a:r>
              <a:rPr lang="en-US" sz="1400" dirty="0">
                <a:solidFill>
                  <a:srgbClr val="99FF99"/>
                </a:solidFill>
              </a:rPr>
              <a:t>mode  real, </a:t>
            </a:r>
            <a:r>
              <a:rPr lang="en-US" sz="1400" dirty="0" smtClean="0">
                <a:solidFill>
                  <a:srgbClr val="99FF99"/>
                </a:solidFill>
              </a:rPr>
              <a:t>     attempt</a:t>
            </a:r>
            <a:r>
              <a:rPr lang="ru-RU" sz="1400" dirty="0" smtClean="0">
                <a:solidFill>
                  <a:srgbClr val="99FF99"/>
                </a:solidFill>
              </a:rPr>
              <a:t> </a:t>
            </a:r>
            <a:r>
              <a:rPr lang="ru-RU" sz="1400" dirty="0">
                <a:solidFill>
                  <a:srgbClr val="99FF99"/>
                </a:solidFill>
              </a:rPr>
              <a:t>1</a:t>
            </a:r>
            <a:r>
              <a:rPr lang="en-US" sz="1400" dirty="0">
                <a:solidFill>
                  <a:srgbClr val="99FF99"/>
                </a:solidFill>
              </a:rPr>
              <a:t>, </a:t>
            </a:r>
            <a:r>
              <a:rPr lang="en-US" sz="1400" dirty="0" smtClean="0">
                <a:solidFill>
                  <a:srgbClr val="99FF99"/>
                </a:solidFill>
              </a:rPr>
              <a:t> 5</a:t>
            </a:r>
            <a:r>
              <a:rPr lang="en-US" sz="1400" dirty="0">
                <a:solidFill>
                  <a:srgbClr val="99FF99"/>
                </a:solidFill>
              </a:rPr>
              <a:t>% humidity</a:t>
            </a:r>
            <a:r>
              <a:rPr lang="en-US" sz="1400" dirty="0" smtClean="0">
                <a:solidFill>
                  <a:srgbClr val="99FF99"/>
                </a:solidFill>
              </a:rPr>
              <a:t>,  8 </a:t>
            </a:r>
            <a:r>
              <a:rPr lang="en-US" sz="1400" dirty="0">
                <a:solidFill>
                  <a:srgbClr val="99FF99"/>
                </a:solidFill>
              </a:rPr>
              <a:t>category, duration 20s</a:t>
            </a:r>
          </a:p>
          <a:p>
            <a:r>
              <a:rPr lang="en-US" sz="1400" dirty="0" smtClean="0">
                <a:solidFill>
                  <a:srgbClr val="99FF99"/>
                </a:solidFill>
              </a:rPr>
              <a:t>23.06.2023    6:00        info         A</a:t>
            </a:r>
            <a:r>
              <a:rPr lang="en-US" sz="1400" dirty="0">
                <a:solidFill>
                  <a:srgbClr val="99FF99"/>
                </a:solidFill>
              </a:rPr>
              <a:t>, sensor </a:t>
            </a:r>
            <a:r>
              <a:rPr lang="en-US" sz="1400" dirty="0" smtClean="0">
                <a:solidFill>
                  <a:srgbClr val="99FF99"/>
                </a:solidFill>
              </a:rPr>
              <a:t>3, </a:t>
            </a:r>
            <a:r>
              <a:rPr lang="en-US" sz="1400" dirty="0">
                <a:solidFill>
                  <a:srgbClr val="99FF99"/>
                </a:solidFill>
              </a:rPr>
              <a:t>solenoid </a:t>
            </a:r>
            <a:r>
              <a:rPr lang="en-US" sz="1400" dirty="0" smtClean="0">
                <a:solidFill>
                  <a:srgbClr val="99FF99"/>
                </a:solidFill>
              </a:rPr>
              <a:t>3, </a:t>
            </a:r>
            <a:r>
              <a:rPr lang="en-US" sz="1400" dirty="0">
                <a:solidFill>
                  <a:srgbClr val="99FF99"/>
                </a:solidFill>
              </a:rPr>
              <a:t>mode  real, </a:t>
            </a:r>
            <a:r>
              <a:rPr lang="en-US" sz="1400" dirty="0" smtClean="0">
                <a:solidFill>
                  <a:srgbClr val="99FF99"/>
                </a:solidFill>
              </a:rPr>
              <a:t>     attempt</a:t>
            </a:r>
            <a:r>
              <a:rPr lang="ru-RU" sz="1400" dirty="0" smtClean="0">
                <a:solidFill>
                  <a:srgbClr val="99FF99"/>
                </a:solidFill>
              </a:rPr>
              <a:t> </a:t>
            </a:r>
            <a:r>
              <a:rPr lang="ru-RU" sz="1400" dirty="0">
                <a:solidFill>
                  <a:srgbClr val="99FF99"/>
                </a:solidFill>
              </a:rPr>
              <a:t>1</a:t>
            </a:r>
            <a:r>
              <a:rPr lang="en-US" sz="1400" dirty="0">
                <a:solidFill>
                  <a:srgbClr val="99FF99"/>
                </a:solidFill>
              </a:rPr>
              <a:t>, </a:t>
            </a:r>
            <a:r>
              <a:rPr lang="en-US" sz="1400" dirty="0" smtClean="0">
                <a:solidFill>
                  <a:srgbClr val="99FF99"/>
                </a:solidFill>
              </a:rPr>
              <a:t>10% </a:t>
            </a:r>
            <a:r>
              <a:rPr lang="en-US" sz="1400" dirty="0">
                <a:solidFill>
                  <a:srgbClr val="99FF99"/>
                </a:solidFill>
              </a:rPr>
              <a:t>humidity, </a:t>
            </a:r>
            <a:r>
              <a:rPr lang="en-US" sz="1400" dirty="0" smtClean="0">
                <a:solidFill>
                  <a:srgbClr val="99FF99"/>
                </a:solidFill>
              </a:rPr>
              <a:t>2 </a:t>
            </a:r>
            <a:r>
              <a:rPr lang="en-US" sz="1400" dirty="0">
                <a:solidFill>
                  <a:srgbClr val="99FF99"/>
                </a:solidFill>
              </a:rPr>
              <a:t>category, duration 20s</a:t>
            </a:r>
          </a:p>
          <a:p>
            <a:r>
              <a:rPr lang="en-US" sz="1400" dirty="0" smtClean="0">
                <a:solidFill>
                  <a:srgbClr val="99FF99"/>
                </a:solidFill>
              </a:rPr>
              <a:t>23.06.2023    6:00        </a:t>
            </a:r>
            <a:r>
              <a:rPr lang="en-US" sz="1400" dirty="0">
                <a:solidFill>
                  <a:srgbClr val="99FF99"/>
                </a:solidFill>
              </a:rPr>
              <a:t>info         A, sensor </a:t>
            </a:r>
            <a:r>
              <a:rPr lang="en-US" sz="1400" dirty="0" smtClean="0">
                <a:solidFill>
                  <a:srgbClr val="99FF99"/>
                </a:solidFill>
              </a:rPr>
              <a:t>4, </a:t>
            </a:r>
            <a:r>
              <a:rPr lang="en-US" sz="1400" dirty="0">
                <a:solidFill>
                  <a:srgbClr val="99FF99"/>
                </a:solidFill>
              </a:rPr>
              <a:t>solenoid </a:t>
            </a:r>
            <a:r>
              <a:rPr lang="en-US" sz="1400" dirty="0" smtClean="0">
                <a:solidFill>
                  <a:srgbClr val="99FF99"/>
                </a:solidFill>
              </a:rPr>
              <a:t>4, </a:t>
            </a:r>
            <a:r>
              <a:rPr lang="en-US" sz="1400" dirty="0">
                <a:solidFill>
                  <a:srgbClr val="99FF99"/>
                </a:solidFill>
              </a:rPr>
              <a:t>mode  </a:t>
            </a:r>
            <a:r>
              <a:rPr lang="en-US" sz="1400" dirty="0" smtClean="0">
                <a:solidFill>
                  <a:srgbClr val="99FF99"/>
                </a:solidFill>
              </a:rPr>
              <a:t>model, </a:t>
            </a:r>
            <a:r>
              <a:rPr lang="en-US" sz="1400" dirty="0">
                <a:solidFill>
                  <a:srgbClr val="99FF99"/>
                </a:solidFill>
              </a:rPr>
              <a:t>attempt</a:t>
            </a:r>
            <a:r>
              <a:rPr lang="ru-RU" sz="1400" dirty="0">
                <a:solidFill>
                  <a:srgbClr val="99FF99"/>
                </a:solidFill>
              </a:rPr>
              <a:t> 1</a:t>
            </a:r>
            <a:r>
              <a:rPr lang="en-US" sz="1400" dirty="0">
                <a:solidFill>
                  <a:srgbClr val="99FF99"/>
                </a:solidFill>
              </a:rPr>
              <a:t>, </a:t>
            </a:r>
            <a:r>
              <a:rPr lang="en-US" sz="1400" dirty="0" smtClean="0">
                <a:solidFill>
                  <a:srgbClr val="99FF99"/>
                </a:solidFill>
              </a:rPr>
              <a:t>__% </a:t>
            </a:r>
            <a:r>
              <a:rPr lang="en-US" sz="1400" dirty="0">
                <a:solidFill>
                  <a:srgbClr val="99FF99"/>
                </a:solidFill>
              </a:rPr>
              <a:t>humidity, 6 category, duration </a:t>
            </a:r>
            <a:r>
              <a:rPr lang="en-US" sz="1400" dirty="0" smtClean="0">
                <a:solidFill>
                  <a:srgbClr val="99FF99"/>
                </a:solidFill>
              </a:rPr>
              <a:t>20s</a:t>
            </a:r>
          </a:p>
          <a:p>
            <a:endParaRPr lang="en-US" sz="1400" dirty="0" smtClean="0">
              <a:solidFill>
                <a:srgbClr val="99FF99"/>
              </a:solidFill>
            </a:endParaRPr>
          </a:p>
          <a:p>
            <a:r>
              <a:rPr lang="en-US" sz="1400" dirty="0" smtClean="0">
                <a:solidFill>
                  <a:srgbClr val="99FF99"/>
                </a:solidFill>
              </a:rPr>
              <a:t>23.06.2023    </a:t>
            </a:r>
            <a:r>
              <a:rPr lang="en-US" sz="1400" dirty="0" smtClean="0">
                <a:solidFill>
                  <a:srgbClr val="99FF99"/>
                </a:solidFill>
              </a:rPr>
              <a:t>6:15        info         </a:t>
            </a:r>
            <a:r>
              <a:rPr lang="en-US" sz="1400" dirty="0">
                <a:solidFill>
                  <a:srgbClr val="99FF99"/>
                </a:solidFill>
              </a:rPr>
              <a:t>A, sensor 1, solenoid 1, mode  real, </a:t>
            </a:r>
            <a:r>
              <a:rPr lang="en-US" sz="1400" dirty="0" smtClean="0">
                <a:solidFill>
                  <a:srgbClr val="99FF99"/>
                </a:solidFill>
              </a:rPr>
              <a:t>     attempt</a:t>
            </a:r>
            <a:r>
              <a:rPr lang="ru-RU" sz="1400" dirty="0" smtClean="0">
                <a:solidFill>
                  <a:srgbClr val="99FF99"/>
                </a:solidFill>
              </a:rPr>
              <a:t> </a:t>
            </a:r>
            <a:r>
              <a:rPr lang="en-US" sz="1400" dirty="0" smtClean="0">
                <a:solidFill>
                  <a:srgbClr val="99FF99"/>
                </a:solidFill>
              </a:rPr>
              <a:t>2, 60% </a:t>
            </a:r>
            <a:r>
              <a:rPr lang="en-US" sz="1400" dirty="0">
                <a:solidFill>
                  <a:srgbClr val="99FF99"/>
                </a:solidFill>
              </a:rPr>
              <a:t>humidity, 6 category, duration </a:t>
            </a:r>
            <a:r>
              <a:rPr lang="en-US" sz="1400" dirty="0" smtClean="0">
                <a:solidFill>
                  <a:srgbClr val="99FF99"/>
                </a:solidFill>
              </a:rPr>
              <a:t>15s</a:t>
            </a:r>
            <a:endParaRPr lang="en-US" sz="1400" dirty="0">
              <a:solidFill>
                <a:srgbClr val="99FF99"/>
              </a:solidFill>
            </a:endParaRPr>
          </a:p>
          <a:p>
            <a:r>
              <a:rPr lang="en-US" sz="1400" dirty="0" smtClean="0">
                <a:solidFill>
                  <a:srgbClr val="99FF99"/>
                </a:solidFill>
              </a:rPr>
              <a:t>23.06.2023    6:15        </a:t>
            </a:r>
            <a:r>
              <a:rPr lang="en-US" sz="1400" dirty="0">
                <a:solidFill>
                  <a:srgbClr val="99FF99"/>
                </a:solidFill>
              </a:rPr>
              <a:t>info </a:t>
            </a:r>
            <a:r>
              <a:rPr lang="en-US" sz="1400" dirty="0" smtClean="0">
                <a:solidFill>
                  <a:srgbClr val="99FF99"/>
                </a:solidFill>
              </a:rPr>
              <a:t>        A</a:t>
            </a:r>
            <a:r>
              <a:rPr lang="en-US" sz="1400" dirty="0">
                <a:solidFill>
                  <a:srgbClr val="99FF99"/>
                </a:solidFill>
              </a:rPr>
              <a:t>, sensor </a:t>
            </a:r>
            <a:r>
              <a:rPr lang="en-US" sz="1400" dirty="0" smtClean="0">
                <a:solidFill>
                  <a:srgbClr val="99FF99"/>
                </a:solidFill>
              </a:rPr>
              <a:t>2, </a:t>
            </a:r>
            <a:r>
              <a:rPr lang="en-US" sz="1400" dirty="0">
                <a:solidFill>
                  <a:srgbClr val="99FF99"/>
                </a:solidFill>
              </a:rPr>
              <a:t>solenoid </a:t>
            </a:r>
            <a:r>
              <a:rPr lang="en-US" sz="1400" dirty="0" smtClean="0">
                <a:solidFill>
                  <a:srgbClr val="99FF99"/>
                </a:solidFill>
              </a:rPr>
              <a:t>2, </a:t>
            </a:r>
            <a:r>
              <a:rPr lang="en-US" sz="1400" dirty="0">
                <a:solidFill>
                  <a:srgbClr val="99FF99"/>
                </a:solidFill>
              </a:rPr>
              <a:t>mode  real, </a:t>
            </a:r>
            <a:r>
              <a:rPr lang="en-US" sz="1400" dirty="0" smtClean="0">
                <a:solidFill>
                  <a:srgbClr val="99FF99"/>
                </a:solidFill>
              </a:rPr>
              <a:t>     attempt</a:t>
            </a:r>
            <a:r>
              <a:rPr lang="ru-RU" sz="1400" dirty="0" smtClean="0">
                <a:solidFill>
                  <a:srgbClr val="99FF99"/>
                </a:solidFill>
              </a:rPr>
              <a:t> </a:t>
            </a:r>
            <a:r>
              <a:rPr lang="en-US" sz="1400" dirty="0">
                <a:solidFill>
                  <a:srgbClr val="99FF99"/>
                </a:solidFill>
              </a:rPr>
              <a:t>2, </a:t>
            </a:r>
            <a:r>
              <a:rPr lang="en-US" sz="1400" dirty="0" smtClean="0">
                <a:solidFill>
                  <a:srgbClr val="99FF99"/>
                </a:solidFill>
              </a:rPr>
              <a:t>75% </a:t>
            </a:r>
            <a:r>
              <a:rPr lang="en-US" sz="1400" dirty="0">
                <a:solidFill>
                  <a:srgbClr val="99FF99"/>
                </a:solidFill>
              </a:rPr>
              <a:t>humidity, </a:t>
            </a:r>
            <a:r>
              <a:rPr lang="en-US" sz="1400" dirty="0" smtClean="0">
                <a:solidFill>
                  <a:srgbClr val="99FF99"/>
                </a:solidFill>
              </a:rPr>
              <a:t>8 </a:t>
            </a:r>
            <a:r>
              <a:rPr lang="en-US" sz="1400" dirty="0">
                <a:solidFill>
                  <a:srgbClr val="99FF99"/>
                </a:solidFill>
              </a:rPr>
              <a:t>category, duration 15s </a:t>
            </a:r>
            <a:r>
              <a:rPr lang="en-US" sz="1400" dirty="0" smtClean="0">
                <a:solidFill>
                  <a:srgbClr val="FF0000"/>
                </a:solidFill>
              </a:rPr>
              <a:t>23.06.2023    6:15        error </a:t>
            </a:r>
            <a:r>
              <a:rPr lang="en-US" sz="1400" dirty="0" smtClean="0">
                <a:solidFill>
                  <a:srgbClr val="99FF99"/>
                </a:solidFill>
              </a:rPr>
              <a:t>      </a:t>
            </a:r>
            <a:r>
              <a:rPr lang="en-US" sz="1400" dirty="0">
                <a:solidFill>
                  <a:srgbClr val="FF0000"/>
                </a:solidFill>
              </a:rPr>
              <a:t>A, sensor </a:t>
            </a:r>
            <a:r>
              <a:rPr lang="en-US" sz="1400" dirty="0" smtClean="0">
                <a:solidFill>
                  <a:srgbClr val="FF0000"/>
                </a:solidFill>
              </a:rPr>
              <a:t>3, solenoid 3, mode  real,      attempt</a:t>
            </a:r>
            <a:r>
              <a:rPr lang="ru-RU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2, 1% humidity,  2 category</a:t>
            </a:r>
          </a:p>
          <a:p>
            <a:r>
              <a:rPr lang="en-US" sz="1400" dirty="0" smtClean="0">
                <a:solidFill>
                  <a:srgbClr val="FFC000"/>
                </a:solidFill>
              </a:rPr>
              <a:t>23.06.2023    6:16     </a:t>
            </a:r>
            <a:r>
              <a:rPr lang="en-US" sz="1400" dirty="0">
                <a:solidFill>
                  <a:srgbClr val="FFC000"/>
                </a:solidFill>
              </a:rPr>
              <a:t>warning </a:t>
            </a:r>
            <a:r>
              <a:rPr lang="en-US" sz="1400" dirty="0" smtClean="0">
                <a:solidFill>
                  <a:srgbClr val="FFC000"/>
                </a:solidFill>
              </a:rPr>
              <a:t>   A, sensor </a:t>
            </a:r>
            <a:r>
              <a:rPr lang="en-US" sz="1400" dirty="0">
                <a:solidFill>
                  <a:srgbClr val="FFC000"/>
                </a:solidFill>
              </a:rPr>
              <a:t>3, solenoid 3, switched to model </a:t>
            </a:r>
          </a:p>
          <a:p>
            <a:r>
              <a:rPr lang="en-US" sz="1400" dirty="0">
                <a:solidFill>
                  <a:srgbClr val="99FF99"/>
                </a:solidFill>
              </a:rPr>
              <a:t>23.06.2023    </a:t>
            </a:r>
            <a:r>
              <a:rPr lang="en-US" sz="1400" dirty="0" smtClean="0">
                <a:solidFill>
                  <a:srgbClr val="99FF99"/>
                </a:solidFill>
              </a:rPr>
              <a:t>6:16        </a:t>
            </a:r>
            <a:r>
              <a:rPr lang="en-US" sz="1400" dirty="0">
                <a:solidFill>
                  <a:srgbClr val="99FF99"/>
                </a:solidFill>
              </a:rPr>
              <a:t>info         A, sensor </a:t>
            </a:r>
            <a:r>
              <a:rPr lang="en-US" sz="1400" dirty="0" smtClean="0">
                <a:solidFill>
                  <a:srgbClr val="99FF99"/>
                </a:solidFill>
              </a:rPr>
              <a:t>3, </a:t>
            </a:r>
            <a:r>
              <a:rPr lang="en-US" sz="1400" dirty="0">
                <a:solidFill>
                  <a:srgbClr val="99FF99"/>
                </a:solidFill>
              </a:rPr>
              <a:t>solenoid </a:t>
            </a:r>
            <a:r>
              <a:rPr lang="en-US" sz="1400" dirty="0" smtClean="0">
                <a:solidFill>
                  <a:srgbClr val="99FF99"/>
                </a:solidFill>
              </a:rPr>
              <a:t>3, </a:t>
            </a:r>
            <a:r>
              <a:rPr lang="en-US" sz="1400" dirty="0">
                <a:solidFill>
                  <a:srgbClr val="99FF99"/>
                </a:solidFill>
              </a:rPr>
              <a:t>mode </a:t>
            </a:r>
            <a:r>
              <a:rPr lang="en-US" sz="1400" dirty="0" smtClean="0">
                <a:solidFill>
                  <a:srgbClr val="99FF99"/>
                </a:solidFill>
              </a:rPr>
              <a:t> model,  attempt</a:t>
            </a:r>
            <a:r>
              <a:rPr lang="ru-RU" sz="1400" dirty="0" smtClean="0">
                <a:solidFill>
                  <a:srgbClr val="99FF99"/>
                </a:solidFill>
              </a:rPr>
              <a:t> </a:t>
            </a:r>
            <a:r>
              <a:rPr lang="en-US" sz="1400" dirty="0" smtClean="0">
                <a:solidFill>
                  <a:srgbClr val="99FF99"/>
                </a:solidFill>
              </a:rPr>
              <a:t>3, __% </a:t>
            </a:r>
            <a:r>
              <a:rPr lang="en-US" sz="1400" dirty="0">
                <a:solidFill>
                  <a:srgbClr val="99FF99"/>
                </a:solidFill>
              </a:rPr>
              <a:t>humidity, </a:t>
            </a:r>
            <a:r>
              <a:rPr lang="en-US" sz="1400" dirty="0" smtClean="0">
                <a:solidFill>
                  <a:srgbClr val="99FF99"/>
                </a:solidFill>
              </a:rPr>
              <a:t> 6 </a:t>
            </a:r>
            <a:r>
              <a:rPr lang="en-US" sz="1400" dirty="0">
                <a:solidFill>
                  <a:srgbClr val="99FF99"/>
                </a:solidFill>
              </a:rPr>
              <a:t>category, </a:t>
            </a:r>
            <a:r>
              <a:rPr lang="en-US" sz="1400" dirty="0" smtClean="0">
                <a:solidFill>
                  <a:srgbClr val="99FF99"/>
                </a:solidFill>
              </a:rPr>
              <a:t>duration 10s</a:t>
            </a:r>
            <a:endParaRPr lang="en-US" sz="1400" dirty="0">
              <a:solidFill>
                <a:srgbClr val="99FF99"/>
              </a:solidFill>
            </a:endParaRPr>
          </a:p>
          <a:p>
            <a:r>
              <a:rPr lang="en-US" sz="1400" dirty="0">
                <a:solidFill>
                  <a:srgbClr val="99FF99"/>
                </a:solidFill>
              </a:rPr>
              <a:t>23.06.2023    </a:t>
            </a:r>
            <a:r>
              <a:rPr lang="en-US" sz="1400" dirty="0" smtClean="0">
                <a:solidFill>
                  <a:srgbClr val="99FF99"/>
                </a:solidFill>
              </a:rPr>
              <a:t>6:20        </a:t>
            </a:r>
            <a:r>
              <a:rPr lang="en-US" sz="1400" dirty="0">
                <a:solidFill>
                  <a:srgbClr val="99FF99"/>
                </a:solidFill>
              </a:rPr>
              <a:t>info         A, sensor </a:t>
            </a:r>
            <a:r>
              <a:rPr lang="en-US" sz="1400" dirty="0" smtClean="0">
                <a:solidFill>
                  <a:srgbClr val="99FF99"/>
                </a:solidFill>
              </a:rPr>
              <a:t>1, </a:t>
            </a:r>
            <a:r>
              <a:rPr lang="en-US" sz="1400" dirty="0">
                <a:solidFill>
                  <a:srgbClr val="99FF99"/>
                </a:solidFill>
              </a:rPr>
              <a:t>solenoid </a:t>
            </a:r>
            <a:r>
              <a:rPr lang="en-US" sz="1400" dirty="0" smtClean="0">
                <a:solidFill>
                  <a:srgbClr val="99FF99"/>
                </a:solidFill>
              </a:rPr>
              <a:t>1, </a:t>
            </a:r>
            <a:r>
              <a:rPr lang="en-US" sz="1400" dirty="0">
                <a:solidFill>
                  <a:srgbClr val="99FF99"/>
                </a:solidFill>
              </a:rPr>
              <a:t>mode  </a:t>
            </a:r>
            <a:r>
              <a:rPr lang="en-US" sz="1400" dirty="0" smtClean="0">
                <a:solidFill>
                  <a:srgbClr val="99FF99"/>
                </a:solidFill>
              </a:rPr>
              <a:t>real,       attempt</a:t>
            </a:r>
            <a:r>
              <a:rPr lang="ru-RU" sz="1400" dirty="0" smtClean="0">
                <a:solidFill>
                  <a:srgbClr val="99FF99"/>
                </a:solidFill>
              </a:rPr>
              <a:t> </a:t>
            </a:r>
            <a:r>
              <a:rPr lang="en-US" sz="1400" dirty="0" smtClean="0">
                <a:solidFill>
                  <a:srgbClr val="99FF99"/>
                </a:solidFill>
              </a:rPr>
              <a:t>4, 100% </a:t>
            </a:r>
            <a:r>
              <a:rPr lang="en-US" sz="1400" dirty="0">
                <a:solidFill>
                  <a:srgbClr val="99FF99"/>
                </a:solidFill>
              </a:rPr>
              <a:t>humidity, 6 category, </a:t>
            </a:r>
            <a:r>
              <a:rPr lang="en-US" sz="1400" dirty="0" smtClean="0">
                <a:solidFill>
                  <a:srgbClr val="99FF99"/>
                </a:solidFill>
              </a:rPr>
              <a:t>     -</a:t>
            </a:r>
            <a:endParaRPr lang="en-US" sz="1400" dirty="0">
              <a:solidFill>
                <a:srgbClr val="99FF99"/>
              </a:solidFill>
            </a:endParaRPr>
          </a:p>
          <a:p>
            <a:r>
              <a:rPr lang="en-US" sz="1400" dirty="0">
                <a:solidFill>
                  <a:srgbClr val="99FF99"/>
                </a:solidFill>
              </a:rPr>
              <a:t>23.06.2023    </a:t>
            </a:r>
            <a:r>
              <a:rPr lang="en-US" sz="1400" dirty="0" smtClean="0">
                <a:solidFill>
                  <a:srgbClr val="99FF99"/>
                </a:solidFill>
              </a:rPr>
              <a:t>6:20        </a:t>
            </a:r>
            <a:r>
              <a:rPr lang="en-US" sz="1400" dirty="0">
                <a:solidFill>
                  <a:srgbClr val="99FF99"/>
                </a:solidFill>
              </a:rPr>
              <a:t>info         A, sensor </a:t>
            </a:r>
            <a:r>
              <a:rPr lang="en-US" sz="1400" dirty="0" smtClean="0">
                <a:solidFill>
                  <a:srgbClr val="99FF99"/>
                </a:solidFill>
              </a:rPr>
              <a:t>2, </a:t>
            </a:r>
            <a:r>
              <a:rPr lang="en-US" sz="1400" dirty="0">
                <a:solidFill>
                  <a:srgbClr val="99FF99"/>
                </a:solidFill>
              </a:rPr>
              <a:t>solenoid </a:t>
            </a:r>
            <a:r>
              <a:rPr lang="en-US" sz="1400" dirty="0" smtClean="0">
                <a:solidFill>
                  <a:srgbClr val="99FF99"/>
                </a:solidFill>
              </a:rPr>
              <a:t>2, </a:t>
            </a:r>
            <a:r>
              <a:rPr lang="en-US" sz="1400" dirty="0">
                <a:solidFill>
                  <a:srgbClr val="99FF99"/>
                </a:solidFill>
              </a:rPr>
              <a:t>mode  real,       attempt</a:t>
            </a:r>
            <a:r>
              <a:rPr lang="ru-RU" sz="1400" dirty="0">
                <a:solidFill>
                  <a:srgbClr val="99FF99"/>
                </a:solidFill>
              </a:rPr>
              <a:t> </a:t>
            </a:r>
            <a:r>
              <a:rPr lang="en-US" sz="1400" dirty="0">
                <a:solidFill>
                  <a:srgbClr val="99FF99"/>
                </a:solidFill>
              </a:rPr>
              <a:t>4, 100% humidity, </a:t>
            </a:r>
            <a:r>
              <a:rPr lang="en-US" sz="1400" dirty="0" smtClean="0">
                <a:solidFill>
                  <a:srgbClr val="99FF99"/>
                </a:solidFill>
              </a:rPr>
              <a:t>8 </a:t>
            </a:r>
            <a:r>
              <a:rPr lang="en-US" sz="1400" dirty="0">
                <a:solidFill>
                  <a:srgbClr val="99FF99"/>
                </a:solidFill>
              </a:rPr>
              <a:t>category,      </a:t>
            </a:r>
            <a:r>
              <a:rPr lang="en-US" sz="1400" dirty="0" smtClean="0">
                <a:solidFill>
                  <a:srgbClr val="99FF99"/>
                </a:solidFill>
              </a:rPr>
              <a:t>-    </a:t>
            </a:r>
          </a:p>
          <a:p>
            <a:r>
              <a:rPr lang="en-US" sz="1400" dirty="0">
                <a:solidFill>
                  <a:srgbClr val="99FF99"/>
                </a:solidFill>
              </a:rPr>
              <a:t>23.06.2023    6:20        info         A, sensor </a:t>
            </a:r>
            <a:r>
              <a:rPr lang="en-US" sz="1400" dirty="0" smtClean="0">
                <a:solidFill>
                  <a:srgbClr val="99FF99"/>
                </a:solidFill>
              </a:rPr>
              <a:t>3, </a:t>
            </a:r>
            <a:r>
              <a:rPr lang="en-US" sz="1400" dirty="0">
                <a:solidFill>
                  <a:srgbClr val="99FF99"/>
                </a:solidFill>
              </a:rPr>
              <a:t>solenoid </a:t>
            </a:r>
            <a:r>
              <a:rPr lang="en-US" sz="1400" dirty="0" smtClean="0">
                <a:solidFill>
                  <a:srgbClr val="99FF99"/>
                </a:solidFill>
              </a:rPr>
              <a:t>3, </a:t>
            </a:r>
            <a:r>
              <a:rPr lang="en-US" sz="1400" dirty="0">
                <a:solidFill>
                  <a:srgbClr val="99FF99"/>
                </a:solidFill>
              </a:rPr>
              <a:t>mode model</a:t>
            </a:r>
            <a:r>
              <a:rPr lang="en-US" sz="1400" dirty="0" smtClean="0">
                <a:solidFill>
                  <a:srgbClr val="99FF99"/>
                </a:solidFill>
              </a:rPr>
              <a:t>,   attempt</a:t>
            </a:r>
            <a:r>
              <a:rPr lang="ru-RU" sz="1400" dirty="0" smtClean="0">
                <a:solidFill>
                  <a:srgbClr val="99FF99"/>
                </a:solidFill>
              </a:rPr>
              <a:t> </a:t>
            </a:r>
            <a:r>
              <a:rPr lang="en-US" sz="1400" dirty="0">
                <a:solidFill>
                  <a:srgbClr val="99FF99"/>
                </a:solidFill>
              </a:rPr>
              <a:t>4, </a:t>
            </a:r>
            <a:r>
              <a:rPr lang="en-US" sz="1400" dirty="0" smtClean="0">
                <a:solidFill>
                  <a:srgbClr val="99FF99"/>
                </a:solidFill>
              </a:rPr>
              <a:t>__% </a:t>
            </a:r>
            <a:r>
              <a:rPr lang="en-US" sz="1400" dirty="0">
                <a:solidFill>
                  <a:srgbClr val="99FF99"/>
                </a:solidFill>
              </a:rPr>
              <a:t>humidity, </a:t>
            </a:r>
            <a:r>
              <a:rPr lang="en-US" sz="1400" dirty="0" smtClean="0">
                <a:solidFill>
                  <a:srgbClr val="99FF99"/>
                </a:solidFill>
              </a:rPr>
              <a:t>  2 </a:t>
            </a:r>
            <a:r>
              <a:rPr lang="en-US" sz="1400" dirty="0">
                <a:solidFill>
                  <a:srgbClr val="99FF99"/>
                </a:solidFill>
              </a:rPr>
              <a:t>category, </a:t>
            </a:r>
            <a:r>
              <a:rPr lang="en-US" sz="1400" dirty="0" smtClean="0">
                <a:solidFill>
                  <a:srgbClr val="99FF99"/>
                </a:solidFill>
              </a:rPr>
              <a:t> duration 2s</a:t>
            </a:r>
            <a:endParaRPr lang="en-US" sz="1400" dirty="0">
              <a:solidFill>
                <a:srgbClr val="99FF99"/>
              </a:solidFill>
            </a:endParaRPr>
          </a:p>
          <a:p>
            <a:r>
              <a:rPr lang="en-US" sz="1400" dirty="0">
                <a:solidFill>
                  <a:srgbClr val="99FF99"/>
                </a:solidFill>
              </a:rPr>
              <a:t>23.06.2023    6:20        info         A, sensor </a:t>
            </a:r>
            <a:r>
              <a:rPr lang="en-US" sz="1400" dirty="0" smtClean="0">
                <a:solidFill>
                  <a:srgbClr val="99FF99"/>
                </a:solidFill>
              </a:rPr>
              <a:t>4, </a:t>
            </a:r>
            <a:r>
              <a:rPr lang="en-US" sz="1400" dirty="0">
                <a:solidFill>
                  <a:srgbClr val="99FF99"/>
                </a:solidFill>
              </a:rPr>
              <a:t>solenoid </a:t>
            </a:r>
            <a:r>
              <a:rPr lang="en-US" sz="1400" dirty="0" smtClean="0">
                <a:solidFill>
                  <a:srgbClr val="99FF99"/>
                </a:solidFill>
              </a:rPr>
              <a:t>4, </a:t>
            </a:r>
            <a:r>
              <a:rPr lang="en-US" sz="1400" dirty="0">
                <a:solidFill>
                  <a:srgbClr val="99FF99"/>
                </a:solidFill>
              </a:rPr>
              <a:t>mode model,   attempt</a:t>
            </a:r>
            <a:r>
              <a:rPr lang="ru-RU" sz="1400" dirty="0">
                <a:solidFill>
                  <a:srgbClr val="99FF99"/>
                </a:solidFill>
              </a:rPr>
              <a:t> </a:t>
            </a:r>
            <a:r>
              <a:rPr lang="en-US" sz="1400" dirty="0">
                <a:solidFill>
                  <a:srgbClr val="99FF99"/>
                </a:solidFill>
              </a:rPr>
              <a:t>4, __% humidity,   </a:t>
            </a:r>
            <a:r>
              <a:rPr lang="en-US" sz="1400" dirty="0" smtClean="0">
                <a:solidFill>
                  <a:srgbClr val="99FF99"/>
                </a:solidFill>
              </a:rPr>
              <a:t>6 </a:t>
            </a:r>
            <a:r>
              <a:rPr lang="en-US" sz="1400" dirty="0">
                <a:solidFill>
                  <a:srgbClr val="99FF99"/>
                </a:solidFill>
              </a:rPr>
              <a:t>category,   </a:t>
            </a:r>
            <a:r>
              <a:rPr lang="en-US" sz="1400" dirty="0" smtClean="0">
                <a:solidFill>
                  <a:srgbClr val="99FF99"/>
                </a:solidFill>
              </a:rPr>
              <a:t>duration </a:t>
            </a:r>
            <a:r>
              <a:rPr lang="en-US" sz="1400" dirty="0" smtClean="0">
                <a:solidFill>
                  <a:srgbClr val="99FF99"/>
                </a:solidFill>
              </a:rPr>
              <a:t>8s</a:t>
            </a:r>
            <a:endParaRPr lang="en-US" sz="1400" dirty="0">
              <a:solidFill>
                <a:srgbClr val="99FF99"/>
              </a:solidFill>
            </a:endParaRPr>
          </a:p>
          <a:p>
            <a:r>
              <a:rPr lang="ru-RU" sz="1400" dirty="0" smtClean="0">
                <a:solidFill>
                  <a:srgbClr val="99FF99"/>
                </a:solidFill>
              </a:rPr>
              <a:t>--------------------------------------------------------------------------------------------------------------------------------------</a:t>
            </a:r>
            <a:r>
              <a:rPr lang="en-US" sz="1400" dirty="0" smtClean="0">
                <a:solidFill>
                  <a:srgbClr val="99FF99"/>
                </a:solidFill>
              </a:rPr>
              <a:t>----------------------------</a:t>
            </a:r>
            <a:endParaRPr lang="ru-RU" sz="1400" dirty="0" smtClean="0">
              <a:solidFill>
                <a:srgbClr val="99FF99"/>
              </a:solidFill>
            </a:endParaRPr>
          </a:p>
          <a:p>
            <a:r>
              <a:rPr lang="en-US" sz="1400" dirty="0" smtClean="0">
                <a:solidFill>
                  <a:srgbClr val="99FF99"/>
                </a:solidFill>
              </a:rPr>
              <a:t>2</a:t>
            </a:r>
            <a:r>
              <a:rPr lang="ru-RU" sz="1400" dirty="0" smtClean="0">
                <a:solidFill>
                  <a:srgbClr val="99FF99"/>
                </a:solidFill>
              </a:rPr>
              <a:t>4</a:t>
            </a:r>
            <a:r>
              <a:rPr lang="en-US" sz="1400" dirty="0" smtClean="0">
                <a:solidFill>
                  <a:srgbClr val="99FF99"/>
                </a:solidFill>
              </a:rPr>
              <a:t>.06.2023    </a:t>
            </a:r>
            <a:r>
              <a:rPr lang="en-US" sz="1400" dirty="0">
                <a:solidFill>
                  <a:srgbClr val="99FF99"/>
                </a:solidFill>
              </a:rPr>
              <a:t>6:00        info         A, sensor 1, solenoid 1, mode  real,      attempt</a:t>
            </a:r>
            <a:r>
              <a:rPr lang="ru-RU" sz="1400" dirty="0">
                <a:solidFill>
                  <a:srgbClr val="99FF99"/>
                </a:solidFill>
              </a:rPr>
              <a:t> 1</a:t>
            </a:r>
            <a:r>
              <a:rPr lang="en-US" sz="1400" dirty="0">
                <a:solidFill>
                  <a:srgbClr val="99FF99"/>
                </a:solidFill>
              </a:rPr>
              <a:t>,  </a:t>
            </a:r>
            <a:r>
              <a:rPr lang="en-US" sz="1400" dirty="0" smtClean="0">
                <a:solidFill>
                  <a:srgbClr val="99FF99"/>
                </a:solidFill>
              </a:rPr>
              <a:t>35</a:t>
            </a:r>
            <a:r>
              <a:rPr lang="en-US" sz="1400" dirty="0">
                <a:solidFill>
                  <a:srgbClr val="99FF99"/>
                </a:solidFill>
              </a:rPr>
              <a:t>% humidity,  6 category, duration 20s</a:t>
            </a:r>
          </a:p>
          <a:p>
            <a:r>
              <a:rPr lang="en-US" sz="1400" dirty="0">
                <a:solidFill>
                  <a:srgbClr val="99FF99"/>
                </a:solidFill>
              </a:rPr>
              <a:t>24.06.2023    6:00        info         A, sensor </a:t>
            </a:r>
            <a:r>
              <a:rPr lang="en-US" sz="1400" dirty="0" smtClean="0">
                <a:solidFill>
                  <a:srgbClr val="99FF99"/>
                </a:solidFill>
              </a:rPr>
              <a:t>2, </a:t>
            </a:r>
            <a:r>
              <a:rPr lang="en-US" sz="1400" dirty="0">
                <a:solidFill>
                  <a:srgbClr val="99FF99"/>
                </a:solidFill>
              </a:rPr>
              <a:t>solenoid </a:t>
            </a:r>
            <a:r>
              <a:rPr lang="en-US" sz="1400" dirty="0" smtClean="0">
                <a:solidFill>
                  <a:srgbClr val="99FF99"/>
                </a:solidFill>
              </a:rPr>
              <a:t>2, </a:t>
            </a:r>
            <a:r>
              <a:rPr lang="en-US" sz="1400" dirty="0">
                <a:solidFill>
                  <a:srgbClr val="99FF99"/>
                </a:solidFill>
              </a:rPr>
              <a:t>mode  real,      attempt</a:t>
            </a:r>
            <a:r>
              <a:rPr lang="ru-RU" sz="1400" dirty="0">
                <a:solidFill>
                  <a:srgbClr val="99FF99"/>
                </a:solidFill>
              </a:rPr>
              <a:t> 1</a:t>
            </a:r>
            <a:r>
              <a:rPr lang="en-US" sz="1400" dirty="0">
                <a:solidFill>
                  <a:srgbClr val="99FF99"/>
                </a:solidFill>
              </a:rPr>
              <a:t>,  </a:t>
            </a:r>
            <a:r>
              <a:rPr lang="en-US" sz="1400" dirty="0" smtClean="0">
                <a:solidFill>
                  <a:srgbClr val="99FF99"/>
                </a:solidFill>
              </a:rPr>
              <a:t>45</a:t>
            </a:r>
            <a:r>
              <a:rPr lang="en-US" sz="1400" dirty="0">
                <a:solidFill>
                  <a:srgbClr val="99FF99"/>
                </a:solidFill>
              </a:rPr>
              <a:t>% humidity,  </a:t>
            </a:r>
            <a:r>
              <a:rPr lang="en-US" sz="1400" dirty="0" smtClean="0">
                <a:solidFill>
                  <a:srgbClr val="99FF99"/>
                </a:solidFill>
              </a:rPr>
              <a:t>8 </a:t>
            </a:r>
            <a:r>
              <a:rPr lang="en-US" sz="1400" dirty="0">
                <a:solidFill>
                  <a:srgbClr val="99FF99"/>
                </a:solidFill>
              </a:rPr>
              <a:t>category, duration 20s</a:t>
            </a:r>
          </a:p>
          <a:p>
            <a:r>
              <a:rPr lang="en-US" sz="1400" dirty="0">
                <a:solidFill>
                  <a:srgbClr val="99FF99"/>
                </a:solidFill>
              </a:rPr>
              <a:t>24.06.2023    6:00        info         A, sensor </a:t>
            </a:r>
            <a:r>
              <a:rPr lang="en-US" sz="1400" dirty="0" smtClean="0">
                <a:solidFill>
                  <a:srgbClr val="99FF99"/>
                </a:solidFill>
              </a:rPr>
              <a:t>3, </a:t>
            </a:r>
            <a:r>
              <a:rPr lang="en-US" sz="1400" dirty="0">
                <a:solidFill>
                  <a:srgbClr val="99FF99"/>
                </a:solidFill>
              </a:rPr>
              <a:t>solenoid </a:t>
            </a:r>
            <a:r>
              <a:rPr lang="en-US" sz="1400" dirty="0" smtClean="0">
                <a:solidFill>
                  <a:srgbClr val="99FF99"/>
                </a:solidFill>
              </a:rPr>
              <a:t>3, </a:t>
            </a:r>
            <a:r>
              <a:rPr lang="en-US" sz="1400" dirty="0">
                <a:solidFill>
                  <a:srgbClr val="99FF99"/>
                </a:solidFill>
              </a:rPr>
              <a:t>mode  </a:t>
            </a:r>
            <a:r>
              <a:rPr lang="en-US" sz="1400" dirty="0" smtClean="0">
                <a:solidFill>
                  <a:srgbClr val="99FF99"/>
                </a:solidFill>
              </a:rPr>
              <a:t>model,  attempt</a:t>
            </a:r>
            <a:r>
              <a:rPr lang="ru-RU" sz="1400" dirty="0" smtClean="0">
                <a:solidFill>
                  <a:srgbClr val="99FF99"/>
                </a:solidFill>
              </a:rPr>
              <a:t> </a:t>
            </a:r>
            <a:r>
              <a:rPr lang="ru-RU" sz="1400" dirty="0">
                <a:solidFill>
                  <a:srgbClr val="99FF99"/>
                </a:solidFill>
              </a:rPr>
              <a:t>1</a:t>
            </a:r>
            <a:r>
              <a:rPr lang="en-US" sz="1400" dirty="0">
                <a:solidFill>
                  <a:srgbClr val="99FF99"/>
                </a:solidFill>
              </a:rPr>
              <a:t>,  </a:t>
            </a:r>
            <a:r>
              <a:rPr lang="en-US" sz="1400" dirty="0" smtClean="0">
                <a:solidFill>
                  <a:srgbClr val="99FF99"/>
                </a:solidFill>
              </a:rPr>
              <a:t>__% </a:t>
            </a:r>
            <a:r>
              <a:rPr lang="en-US" sz="1400" dirty="0">
                <a:solidFill>
                  <a:srgbClr val="99FF99"/>
                </a:solidFill>
              </a:rPr>
              <a:t>humidity,  </a:t>
            </a:r>
            <a:r>
              <a:rPr lang="en-US" sz="1400" dirty="0" smtClean="0">
                <a:solidFill>
                  <a:srgbClr val="99FF99"/>
                </a:solidFill>
              </a:rPr>
              <a:t>2 </a:t>
            </a:r>
            <a:r>
              <a:rPr lang="en-US" sz="1400" dirty="0">
                <a:solidFill>
                  <a:srgbClr val="99FF99"/>
                </a:solidFill>
              </a:rPr>
              <a:t>category, duration 2</a:t>
            </a:r>
            <a:r>
              <a:rPr lang="en-US" sz="1400" dirty="0" smtClean="0">
                <a:solidFill>
                  <a:srgbClr val="99FF99"/>
                </a:solidFill>
              </a:rPr>
              <a:t>s</a:t>
            </a:r>
            <a:endParaRPr lang="en-US" sz="1400" dirty="0">
              <a:solidFill>
                <a:srgbClr val="99FF99"/>
              </a:solidFill>
            </a:endParaRPr>
          </a:p>
          <a:p>
            <a:r>
              <a:rPr lang="en-US" sz="1400" dirty="0">
                <a:solidFill>
                  <a:srgbClr val="99FF99"/>
                </a:solidFill>
              </a:rPr>
              <a:t>24.06.2023    6:00        info         A, sensor </a:t>
            </a:r>
            <a:r>
              <a:rPr lang="en-US" sz="1400" dirty="0" smtClean="0">
                <a:solidFill>
                  <a:srgbClr val="99FF99"/>
                </a:solidFill>
              </a:rPr>
              <a:t>4, </a:t>
            </a:r>
            <a:r>
              <a:rPr lang="en-US" sz="1400" dirty="0">
                <a:solidFill>
                  <a:srgbClr val="99FF99"/>
                </a:solidFill>
              </a:rPr>
              <a:t>solenoid </a:t>
            </a:r>
            <a:r>
              <a:rPr lang="en-US" sz="1400" dirty="0" smtClean="0">
                <a:solidFill>
                  <a:srgbClr val="99FF99"/>
                </a:solidFill>
              </a:rPr>
              <a:t>4, </a:t>
            </a:r>
            <a:r>
              <a:rPr lang="en-US" sz="1400" dirty="0">
                <a:solidFill>
                  <a:srgbClr val="99FF99"/>
                </a:solidFill>
              </a:rPr>
              <a:t>mode  </a:t>
            </a:r>
            <a:r>
              <a:rPr lang="en-US" sz="1400" dirty="0" smtClean="0">
                <a:solidFill>
                  <a:srgbClr val="99FF99"/>
                </a:solidFill>
              </a:rPr>
              <a:t>model,  </a:t>
            </a:r>
            <a:r>
              <a:rPr lang="en-US" sz="1400" dirty="0">
                <a:solidFill>
                  <a:srgbClr val="99FF99"/>
                </a:solidFill>
              </a:rPr>
              <a:t>attempt</a:t>
            </a:r>
            <a:r>
              <a:rPr lang="ru-RU" sz="1400" dirty="0">
                <a:solidFill>
                  <a:srgbClr val="99FF99"/>
                </a:solidFill>
              </a:rPr>
              <a:t> 1</a:t>
            </a:r>
            <a:r>
              <a:rPr lang="en-US" sz="1400" dirty="0">
                <a:solidFill>
                  <a:srgbClr val="99FF99"/>
                </a:solidFill>
              </a:rPr>
              <a:t>,  </a:t>
            </a:r>
            <a:r>
              <a:rPr lang="en-US" sz="1400" dirty="0" smtClean="0">
                <a:solidFill>
                  <a:srgbClr val="99FF99"/>
                </a:solidFill>
              </a:rPr>
              <a:t>__% </a:t>
            </a:r>
            <a:r>
              <a:rPr lang="en-US" sz="1400" dirty="0">
                <a:solidFill>
                  <a:srgbClr val="99FF99"/>
                </a:solidFill>
              </a:rPr>
              <a:t>humidity,  6 category, duration 20s</a:t>
            </a:r>
          </a:p>
          <a:p>
            <a:r>
              <a:rPr lang="en-US" sz="1400" dirty="0" smtClean="0">
                <a:solidFill>
                  <a:srgbClr val="99FF99"/>
                </a:solidFill>
              </a:rPr>
              <a:t>2</a:t>
            </a:r>
            <a:r>
              <a:rPr lang="ru-RU" sz="1400" dirty="0" smtClean="0">
                <a:solidFill>
                  <a:srgbClr val="99FF99"/>
                </a:solidFill>
              </a:rPr>
              <a:t>4</a:t>
            </a:r>
            <a:r>
              <a:rPr lang="en-US" sz="1400" dirty="0" smtClean="0">
                <a:solidFill>
                  <a:srgbClr val="99FF99"/>
                </a:solidFill>
              </a:rPr>
              <a:t>.06.2023    6:15        </a:t>
            </a:r>
            <a:r>
              <a:rPr lang="en-US" sz="1400" dirty="0">
                <a:solidFill>
                  <a:srgbClr val="99FF99"/>
                </a:solidFill>
              </a:rPr>
              <a:t>info         A, sensor 1, solenoid 1, mode  real,      attempt</a:t>
            </a:r>
            <a:r>
              <a:rPr lang="ru-RU" sz="1400" dirty="0">
                <a:solidFill>
                  <a:srgbClr val="99FF99"/>
                </a:solidFill>
              </a:rPr>
              <a:t> </a:t>
            </a:r>
            <a:r>
              <a:rPr lang="en-US" sz="1400" dirty="0" smtClean="0">
                <a:solidFill>
                  <a:srgbClr val="99FF99"/>
                </a:solidFill>
              </a:rPr>
              <a:t>2,  100% </a:t>
            </a:r>
            <a:r>
              <a:rPr lang="en-US" sz="1400" dirty="0">
                <a:solidFill>
                  <a:srgbClr val="99FF99"/>
                </a:solidFill>
              </a:rPr>
              <a:t>humidity,  6 category, </a:t>
            </a:r>
            <a:r>
              <a:rPr lang="en-US" sz="1400" dirty="0" smtClean="0">
                <a:solidFill>
                  <a:srgbClr val="99FF99"/>
                </a:solidFill>
              </a:rPr>
              <a:t>     -</a:t>
            </a:r>
            <a:endParaRPr lang="en-US" sz="1400" dirty="0">
              <a:solidFill>
                <a:srgbClr val="99FF99"/>
              </a:solidFill>
            </a:endParaRPr>
          </a:p>
          <a:p>
            <a:r>
              <a:rPr lang="en-US" sz="1400" dirty="0">
                <a:solidFill>
                  <a:srgbClr val="99FF99"/>
                </a:solidFill>
              </a:rPr>
              <a:t>24.06.2023    </a:t>
            </a:r>
            <a:r>
              <a:rPr lang="en-US" sz="1400" dirty="0" smtClean="0">
                <a:solidFill>
                  <a:srgbClr val="99FF99"/>
                </a:solidFill>
              </a:rPr>
              <a:t>6:15        </a:t>
            </a:r>
            <a:r>
              <a:rPr lang="en-US" sz="1400" dirty="0">
                <a:solidFill>
                  <a:srgbClr val="99FF99"/>
                </a:solidFill>
              </a:rPr>
              <a:t>info         A, sensor 2</a:t>
            </a:r>
            <a:r>
              <a:rPr lang="en-US" sz="1400" dirty="0" smtClean="0">
                <a:solidFill>
                  <a:srgbClr val="99FF99"/>
                </a:solidFill>
              </a:rPr>
              <a:t>, </a:t>
            </a:r>
            <a:r>
              <a:rPr lang="en-US" sz="1400" dirty="0">
                <a:solidFill>
                  <a:srgbClr val="99FF99"/>
                </a:solidFill>
              </a:rPr>
              <a:t>solenoid </a:t>
            </a:r>
            <a:r>
              <a:rPr lang="en-US" sz="1400" dirty="0" smtClean="0">
                <a:solidFill>
                  <a:srgbClr val="99FF99"/>
                </a:solidFill>
              </a:rPr>
              <a:t>2, </a:t>
            </a:r>
            <a:r>
              <a:rPr lang="en-US" sz="1400" dirty="0">
                <a:solidFill>
                  <a:srgbClr val="99FF99"/>
                </a:solidFill>
              </a:rPr>
              <a:t>mode  real,      attempt</a:t>
            </a:r>
            <a:r>
              <a:rPr lang="ru-RU" sz="1400" dirty="0">
                <a:solidFill>
                  <a:srgbClr val="99FF99"/>
                </a:solidFill>
              </a:rPr>
              <a:t> </a:t>
            </a:r>
            <a:r>
              <a:rPr lang="en-US" sz="1400" dirty="0" smtClean="0">
                <a:solidFill>
                  <a:srgbClr val="99FF99"/>
                </a:solidFill>
              </a:rPr>
              <a:t>2,  100% </a:t>
            </a:r>
            <a:r>
              <a:rPr lang="en-US" sz="1400" dirty="0">
                <a:solidFill>
                  <a:srgbClr val="99FF99"/>
                </a:solidFill>
              </a:rPr>
              <a:t>humidity,  8</a:t>
            </a:r>
            <a:r>
              <a:rPr lang="en-US" sz="1400" dirty="0" smtClean="0">
                <a:solidFill>
                  <a:srgbClr val="99FF99"/>
                </a:solidFill>
              </a:rPr>
              <a:t> </a:t>
            </a:r>
            <a:r>
              <a:rPr lang="en-US" sz="1400" dirty="0">
                <a:solidFill>
                  <a:srgbClr val="99FF99"/>
                </a:solidFill>
              </a:rPr>
              <a:t>category, </a:t>
            </a:r>
            <a:r>
              <a:rPr lang="en-US" sz="1400" dirty="0" smtClean="0">
                <a:solidFill>
                  <a:srgbClr val="99FF99"/>
                </a:solidFill>
              </a:rPr>
              <a:t>     -</a:t>
            </a:r>
            <a:endParaRPr lang="en-US" sz="1400" dirty="0">
              <a:solidFill>
                <a:srgbClr val="99FF99"/>
              </a:solidFill>
            </a:endParaRPr>
          </a:p>
          <a:p>
            <a:r>
              <a:rPr lang="en-US" sz="1400" dirty="0">
                <a:solidFill>
                  <a:srgbClr val="99FF99"/>
                </a:solidFill>
              </a:rPr>
              <a:t>24.06.2023    </a:t>
            </a:r>
            <a:r>
              <a:rPr lang="en-US" sz="1400" dirty="0" smtClean="0">
                <a:solidFill>
                  <a:srgbClr val="99FF99"/>
                </a:solidFill>
              </a:rPr>
              <a:t>6:15        </a:t>
            </a:r>
            <a:r>
              <a:rPr lang="en-US" sz="1400" dirty="0">
                <a:solidFill>
                  <a:srgbClr val="99FF99"/>
                </a:solidFill>
              </a:rPr>
              <a:t>info         A, sensor </a:t>
            </a:r>
            <a:r>
              <a:rPr lang="en-US" sz="1400" dirty="0" smtClean="0">
                <a:solidFill>
                  <a:srgbClr val="99FF99"/>
                </a:solidFill>
              </a:rPr>
              <a:t>3, </a:t>
            </a:r>
            <a:r>
              <a:rPr lang="en-US" sz="1400" dirty="0">
                <a:solidFill>
                  <a:srgbClr val="99FF99"/>
                </a:solidFill>
              </a:rPr>
              <a:t>solenoid </a:t>
            </a:r>
            <a:r>
              <a:rPr lang="en-US" sz="1400" dirty="0" smtClean="0">
                <a:solidFill>
                  <a:srgbClr val="99FF99"/>
                </a:solidFill>
              </a:rPr>
              <a:t>3, </a:t>
            </a:r>
            <a:r>
              <a:rPr lang="en-US" sz="1400" dirty="0">
                <a:solidFill>
                  <a:srgbClr val="99FF99"/>
                </a:solidFill>
              </a:rPr>
              <a:t>mode  </a:t>
            </a:r>
            <a:r>
              <a:rPr lang="en-US" sz="1400" dirty="0" smtClean="0">
                <a:solidFill>
                  <a:srgbClr val="99FF99"/>
                </a:solidFill>
              </a:rPr>
              <a:t>model, attempt</a:t>
            </a:r>
            <a:r>
              <a:rPr lang="ru-RU" sz="1400" dirty="0" smtClean="0">
                <a:solidFill>
                  <a:srgbClr val="99FF99"/>
                </a:solidFill>
              </a:rPr>
              <a:t> </a:t>
            </a:r>
            <a:r>
              <a:rPr lang="en-US" sz="1400" dirty="0">
                <a:solidFill>
                  <a:srgbClr val="99FF99"/>
                </a:solidFill>
              </a:rPr>
              <a:t>2</a:t>
            </a:r>
            <a:r>
              <a:rPr lang="en-US" sz="1400" dirty="0" smtClean="0">
                <a:solidFill>
                  <a:srgbClr val="99FF99"/>
                </a:solidFill>
              </a:rPr>
              <a:t>,  __% </a:t>
            </a:r>
            <a:r>
              <a:rPr lang="en-US" sz="1400" dirty="0">
                <a:solidFill>
                  <a:srgbClr val="99FF99"/>
                </a:solidFill>
              </a:rPr>
              <a:t>humidity,  </a:t>
            </a:r>
            <a:r>
              <a:rPr lang="en-US" sz="1400" dirty="0" smtClean="0">
                <a:solidFill>
                  <a:srgbClr val="99FF99"/>
                </a:solidFill>
              </a:rPr>
              <a:t>2 </a:t>
            </a:r>
            <a:r>
              <a:rPr lang="en-US" sz="1400" dirty="0">
                <a:solidFill>
                  <a:srgbClr val="99FF99"/>
                </a:solidFill>
              </a:rPr>
              <a:t>category, </a:t>
            </a:r>
            <a:r>
              <a:rPr lang="en-US" sz="1400" dirty="0" smtClean="0">
                <a:solidFill>
                  <a:srgbClr val="99FF99"/>
                </a:solidFill>
              </a:rPr>
              <a:t>        -</a:t>
            </a:r>
          </a:p>
          <a:p>
            <a:r>
              <a:rPr lang="en-US" sz="1400" dirty="0">
                <a:solidFill>
                  <a:srgbClr val="99FF99"/>
                </a:solidFill>
              </a:rPr>
              <a:t>24.06.2023    </a:t>
            </a:r>
            <a:r>
              <a:rPr lang="en-US" sz="1400" dirty="0" smtClean="0">
                <a:solidFill>
                  <a:srgbClr val="99FF99"/>
                </a:solidFill>
              </a:rPr>
              <a:t>6:15        </a:t>
            </a:r>
            <a:r>
              <a:rPr lang="en-US" sz="1400" dirty="0">
                <a:solidFill>
                  <a:srgbClr val="99FF99"/>
                </a:solidFill>
              </a:rPr>
              <a:t>info         A, sensor </a:t>
            </a:r>
            <a:r>
              <a:rPr lang="en-US" sz="1400" dirty="0" smtClean="0">
                <a:solidFill>
                  <a:srgbClr val="99FF99"/>
                </a:solidFill>
              </a:rPr>
              <a:t>4, </a:t>
            </a:r>
            <a:r>
              <a:rPr lang="en-US" sz="1400" dirty="0">
                <a:solidFill>
                  <a:srgbClr val="99FF99"/>
                </a:solidFill>
              </a:rPr>
              <a:t>solenoid </a:t>
            </a:r>
            <a:r>
              <a:rPr lang="en-US" sz="1400" dirty="0" smtClean="0">
                <a:solidFill>
                  <a:srgbClr val="99FF99"/>
                </a:solidFill>
              </a:rPr>
              <a:t>4, </a:t>
            </a:r>
            <a:r>
              <a:rPr lang="en-US" sz="1400" dirty="0">
                <a:solidFill>
                  <a:srgbClr val="99FF99"/>
                </a:solidFill>
              </a:rPr>
              <a:t>mode  </a:t>
            </a:r>
            <a:r>
              <a:rPr lang="en-US" sz="1400" dirty="0" smtClean="0">
                <a:solidFill>
                  <a:srgbClr val="99FF99"/>
                </a:solidFill>
              </a:rPr>
              <a:t>model, attempt</a:t>
            </a:r>
            <a:r>
              <a:rPr lang="ru-RU" sz="1400" dirty="0" smtClean="0">
                <a:solidFill>
                  <a:srgbClr val="99FF99"/>
                </a:solidFill>
              </a:rPr>
              <a:t> </a:t>
            </a:r>
            <a:r>
              <a:rPr lang="en-US" sz="1400" dirty="0" smtClean="0">
                <a:solidFill>
                  <a:srgbClr val="99FF99"/>
                </a:solidFill>
              </a:rPr>
              <a:t>2,  __% </a:t>
            </a:r>
            <a:r>
              <a:rPr lang="en-US" sz="1400" dirty="0">
                <a:solidFill>
                  <a:srgbClr val="99FF99"/>
                </a:solidFill>
              </a:rPr>
              <a:t>humidity,  6 category, duration </a:t>
            </a:r>
            <a:r>
              <a:rPr lang="en-US" sz="1400" dirty="0" smtClean="0">
                <a:solidFill>
                  <a:srgbClr val="99FF99"/>
                </a:solidFill>
              </a:rPr>
              <a:t>5s</a:t>
            </a:r>
            <a:endParaRPr lang="en-US" sz="1400" dirty="0">
              <a:solidFill>
                <a:srgbClr val="99FF99"/>
              </a:solidFill>
            </a:endParaRPr>
          </a:p>
          <a:p>
            <a:r>
              <a:rPr lang="ru-RU" sz="1400" dirty="0" smtClean="0">
                <a:solidFill>
                  <a:srgbClr val="99FF99"/>
                </a:solidFill>
              </a:rPr>
              <a:t>--------------------------------------------------------------------------------------------------------------------------------------</a:t>
            </a:r>
            <a:r>
              <a:rPr lang="en-US" sz="1400" dirty="0" smtClean="0">
                <a:solidFill>
                  <a:srgbClr val="99FF99"/>
                </a:solidFill>
              </a:rPr>
              <a:t>----------------------------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25.06.2023    6:00       fatal         connection </a:t>
            </a:r>
            <a:r>
              <a:rPr lang="en-US" sz="1400" dirty="0">
                <a:solidFill>
                  <a:srgbClr val="FF0000"/>
                </a:solidFill>
              </a:rPr>
              <a:t>with </a:t>
            </a:r>
            <a:r>
              <a:rPr lang="en-US" sz="1400" dirty="0" smtClean="0">
                <a:solidFill>
                  <a:srgbClr val="FF0000"/>
                </a:solidFill>
              </a:rPr>
              <a:t>device is failure </a:t>
            </a:r>
            <a:endParaRPr lang="en-US" sz="1400" dirty="0" smtClean="0">
              <a:solidFill>
                <a:srgbClr val="99FF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5976" y="116632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Logs</a:t>
            </a:r>
            <a:endParaRPr lang="en-US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578297"/>
            <a:ext cx="2088232" cy="258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From …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Управляющая кнопка: назад 2">
            <a:hlinkClick r:id="" action="ppaction://hlinkshowjump?jump=previousslide" highlightClick="1"/>
          </p:cNvPr>
          <p:cNvSpPr/>
          <p:nvPr/>
        </p:nvSpPr>
        <p:spPr>
          <a:xfrm rot="16200000">
            <a:off x="2059125" y="570892"/>
            <a:ext cx="258416" cy="273223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36296" y="573498"/>
            <a:ext cx="1516965" cy="28727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92389" y="581612"/>
            <a:ext cx="2088232" cy="258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… till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</p:cNvPr>
          <p:cNvSpPr/>
          <p:nvPr/>
        </p:nvSpPr>
        <p:spPr>
          <a:xfrm rot="16200000">
            <a:off x="4499994" y="574207"/>
            <a:ext cx="258416" cy="273223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5096884" y="581613"/>
            <a:ext cx="1876970" cy="258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Log level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Управляющая кнопка: назад 10">
            <a:hlinkClick r:id="" action="ppaction://hlinkshowjump?jump=previousslide" highlightClick="1"/>
          </p:cNvPr>
          <p:cNvSpPr/>
          <p:nvPr/>
        </p:nvSpPr>
        <p:spPr>
          <a:xfrm rot="16200000">
            <a:off x="6707049" y="588030"/>
            <a:ext cx="258416" cy="245580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1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be 18"/>
          <p:cNvSpPr/>
          <p:nvPr/>
        </p:nvSpPr>
        <p:spPr>
          <a:xfrm>
            <a:off x="683568" y="3117721"/>
            <a:ext cx="1080120" cy="252028"/>
          </a:xfrm>
          <a:prstGeom prst="cube">
            <a:avLst>
              <a:gd name="adj" fmla="val 836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GPIO</a:t>
            </a:r>
            <a:endParaRPr lang="fr-FR" sz="1100" dirty="0"/>
          </a:p>
        </p:txBody>
      </p:sp>
      <p:sp>
        <p:nvSpPr>
          <p:cNvPr id="5" name="Cube 4"/>
          <p:cNvSpPr/>
          <p:nvPr/>
        </p:nvSpPr>
        <p:spPr>
          <a:xfrm>
            <a:off x="683568" y="2852936"/>
            <a:ext cx="1080120" cy="288032"/>
          </a:xfrm>
          <a:prstGeom prst="cube">
            <a:avLst>
              <a:gd name="adj" fmla="val 83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Raspberry Pi4</a:t>
            </a:r>
            <a:endParaRPr lang="fr-FR" sz="1100" dirty="0"/>
          </a:p>
        </p:txBody>
      </p:sp>
      <p:sp>
        <p:nvSpPr>
          <p:cNvPr id="7" name="Cube 6"/>
          <p:cNvSpPr/>
          <p:nvPr/>
        </p:nvSpPr>
        <p:spPr>
          <a:xfrm>
            <a:off x="683568" y="2109609"/>
            <a:ext cx="1080120" cy="252028"/>
          </a:xfrm>
          <a:prstGeom prst="cube">
            <a:avLst>
              <a:gd name="adj" fmla="val 83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NAT</a:t>
            </a:r>
            <a:endParaRPr lang="fr-FR" sz="1100" dirty="0"/>
          </a:p>
        </p:txBody>
      </p:sp>
      <p:sp>
        <p:nvSpPr>
          <p:cNvPr id="6" name="Cube 5"/>
          <p:cNvSpPr/>
          <p:nvPr/>
        </p:nvSpPr>
        <p:spPr>
          <a:xfrm>
            <a:off x="683568" y="1808830"/>
            <a:ext cx="1080120" cy="324025"/>
          </a:xfrm>
          <a:prstGeom prst="cube">
            <a:avLst>
              <a:gd name="adj" fmla="val 83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FreeBox</a:t>
            </a:r>
            <a:endParaRPr lang="fr-FR" sz="1100" dirty="0"/>
          </a:p>
        </p:txBody>
      </p:sp>
      <p:sp>
        <p:nvSpPr>
          <p:cNvPr id="8" name="Lightning Bolt 7"/>
          <p:cNvSpPr/>
          <p:nvPr/>
        </p:nvSpPr>
        <p:spPr>
          <a:xfrm>
            <a:off x="1004553" y="2420888"/>
            <a:ext cx="360040" cy="36004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57181" y="2492677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WiFi</a:t>
            </a:r>
            <a:r>
              <a:rPr lang="en-US" sz="1000" dirty="0" smtClean="0"/>
              <a:t> (LAN)</a:t>
            </a:r>
            <a:endParaRPr lang="fr-FR" sz="1000" dirty="0"/>
          </a:p>
        </p:txBody>
      </p:sp>
      <p:sp>
        <p:nvSpPr>
          <p:cNvPr id="10" name="Smiley Face 9"/>
          <p:cNvSpPr/>
          <p:nvPr/>
        </p:nvSpPr>
        <p:spPr>
          <a:xfrm>
            <a:off x="1004553" y="620688"/>
            <a:ext cx="471103" cy="432048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owchart: Predefined Process 10"/>
          <p:cNvSpPr/>
          <p:nvPr/>
        </p:nvSpPr>
        <p:spPr>
          <a:xfrm>
            <a:off x="700044" y="1145890"/>
            <a:ext cx="1080120" cy="288032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Browser</a:t>
            </a:r>
            <a:endParaRPr lang="fr-FR" sz="1100" dirty="0"/>
          </a:p>
        </p:txBody>
      </p:sp>
      <p:cxnSp>
        <p:nvCxnSpPr>
          <p:cNvPr id="13" name="Straight Arrow Connector 12"/>
          <p:cNvCxnSpPr>
            <a:stCxn id="11" idx="2"/>
            <a:endCxn id="6" idx="0"/>
          </p:cNvCxnSpPr>
          <p:nvPr/>
        </p:nvCxnSpPr>
        <p:spPr>
          <a:xfrm flipH="1">
            <a:off x="1237187" y="1433922"/>
            <a:ext cx="2917" cy="374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3845" y="1492533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(WAN)</a:t>
            </a:r>
            <a:endParaRPr lang="fr-FR" sz="1000" dirty="0"/>
          </a:p>
        </p:txBody>
      </p:sp>
      <p:cxnSp>
        <p:nvCxnSpPr>
          <p:cNvPr id="16" name="Elbow Connector 15"/>
          <p:cNvCxnSpPr>
            <a:stCxn id="11" idx="1"/>
            <a:endCxn id="9" idx="1"/>
          </p:cNvCxnSpPr>
          <p:nvPr/>
        </p:nvCxnSpPr>
        <p:spPr>
          <a:xfrm rot="10800000" flipH="1" flipV="1">
            <a:off x="700043" y="1289906"/>
            <a:ext cx="157137" cy="1325882"/>
          </a:xfrm>
          <a:prstGeom prst="bentConnector3">
            <a:avLst>
              <a:gd name="adj1" fmla="val -14547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n 19"/>
          <p:cNvSpPr/>
          <p:nvPr/>
        </p:nvSpPr>
        <p:spPr>
          <a:xfrm>
            <a:off x="1963984" y="2284296"/>
            <a:ext cx="735808" cy="712656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2229082" y="2263931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Eau</a:t>
            </a:r>
            <a:endParaRPr lang="fr-FR" sz="10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96133" y="2597840"/>
            <a:ext cx="703659" cy="296754"/>
            <a:chOff x="1996133" y="2597840"/>
            <a:chExt cx="615851" cy="296754"/>
          </a:xfrm>
        </p:grpSpPr>
        <p:sp>
          <p:nvSpPr>
            <p:cNvPr id="24" name="Up Arrow Callout 23"/>
            <p:cNvSpPr/>
            <p:nvPr/>
          </p:nvSpPr>
          <p:spPr>
            <a:xfrm>
              <a:off x="2046826" y="2597840"/>
              <a:ext cx="360040" cy="250568"/>
            </a:xfrm>
            <a:prstGeom prst="upArrowCallou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96133" y="2648373"/>
              <a:ext cx="6158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Pompe</a:t>
              </a:r>
              <a:endParaRPr lang="fr-FR" sz="1000" dirty="0"/>
            </a:p>
          </p:txBody>
        </p:sp>
      </p:grpSp>
      <p:cxnSp>
        <p:nvCxnSpPr>
          <p:cNvPr id="27" name="Elbow Connector 26"/>
          <p:cNvCxnSpPr>
            <a:stCxn id="33" idx="5"/>
            <a:endCxn id="25" idx="1"/>
          </p:cNvCxnSpPr>
          <p:nvPr/>
        </p:nvCxnSpPr>
        <p:spPr>
          <a:xfrm flipV="1">
            <a:off x="1763687" y="2771484"/>
            <a:ext cx="232446" cy="7137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be 32"/>
          <p:cNvSpPr/>
          <p:nvPr/>
        </p:nvSpPr>
        <p:spPr>
          <a:xfrm>
            <a:off x="683567" y="3369749"/>
            <a:ext cx="1080120" cy="252028"/>
          </a:xfrm>
          <a:prstGeom prst="cube">
            <a:avLst>
              <a:gd name="adj" fmla="val 836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interrupteurs </a:t>
            </a:r>
            <a:r>
              <a:rPr lang="fr-FR" sz="800" dirty="0" err="1"/>
              <a:t>reed</a:t>
            </a:r>
            <a:endParaRPr lang="fr-FR" sz="8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3227095" y="1289906"/>
            <a:ext cx="864096" cy="1104330"/>
            <a:chOff x="3227095" y="1289906"/>
            <a:chExt cx="864096" cy="1104330"/>
          </a:xfrm>
        </p:grpSpPr>
        <p:grpSp>
          <p:nvGrpSpPr>
            <p:cNvPr id="42" name="Group 41"/>
            <p:cNvGrpSpPr/>
            <p:nvPr/>
          </p:nvGrpSpPr>
          <p:grpSpPr>
            <a:xfrm>
              <a:off x="3557206" y="1289906"/>
              <a:ext cx="216024" cy="680223"/>
              <a:chOff x="5004048" y="759927"/>
              <a:chExt cx="216024" cy="46275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004048" y="759928"/>
                <a:ext cx="216024" cy="462749"/>
              </a:xfrm>
              <a:custGeom>
                <a:avLst/>
                <a:gdLst/>
                <a:ahLst/>
                <a:cxnLst/>
                <a:rect l="l" t="t" r="r" b="b"/>
                <a:pathLst>
                  <a:path w="216024" h="462749">
                    <a:moveTo>
                      <a:pt x="108012" y="0"/>
                    </a:moveTo>
                    <a:cubicBezTo>
                      <a:pt x="174226" y="53716"/>
                      <a:pt x="216024" y="137485"/>
                      <a:pt x="216024" y="231374"/>
                    </a:cubicBezTo>
                    <a:cubicBezTo>
                      <a:pt x="216024" y="325263"/>
                      <a:pt x="174226" y="409032"/>
                      <a:pt x="108012" y="462749"/>
                    </a:cubicBezTo>
                    <a:cubicBezTo>
                      <a:pt x="41798" y="409032"/>
                      <a:pt x="0" y="325263"/>
                      <a:pt x="0" y="231374"/>
                    </a:cubicBezTo>
                    <a:cubicBezTo>
                      <a:pt x="0" y="137485"/>
                      <a:pt x="41798" y="53716"/>
                      <a:pt x="108012" y="0"/>
                    </a:cubicBezTo>
                    <a:close/>
                  </a:path>
                </a:pathLst>
              </a:cu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Oval 36"/>
              <p:cNvSpPr/>
              <p:nvPr/>
            </p:nvSpPr>
            <p:spPr>
              <a:xfrm>
                <a:off x="5111116" y="759927"/>
                <a:ext cx="108012" cy="462749"/>
              </a:xfrm>
              <a:custGeom>
                <a:avLst/>
                <a:gdLst/>
                <a:ahLst/>
                <a:cxnLst/>
                <a:rect l="l" t="t" r="r" b="b"/>
                <a:pathLst>
                  <a:path w="108012" h="462749">
                    <a:moveTo>
                      <a:pt x="0" y="0"/>
                    </a:moveTo>
                    <a:cubicBezTo>
                      <a:pt x="66214" y="53716"/>
                      <a:pt x="108012" y="137485"/>
                      <a:pt x="108012" y="231374"/>
                    </a:cubicBezTo>
                    <a:cubicBezTo>
                      <a:pt x="108012" y="325263"/>
                      <a:pt x="66214" y="409032"/>
                      <a:pt x="0" y="46274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1759933">
              <a:off x="3759336" y="1373922"/>
              <a:ext cx="216024" cy="680224"/>
              <a:chOff x="5004048" y="759927"/>
              <a:chExt cx="216024" cy="462750"/>
            </a:xfrm>
          </p:grpSpPr>
          <p:sp>
            <p:nvSpPr>
              <p:cNvPr id="44" name="Oval 36"/>
              <p:cNvSpPr/>
              <p:nvPr/>
            </p:nvSpPr>
            <p:spPr>
              <a:xfrm>
                <a:off x="5004048" y="759928"/>
                <a:ext cx="216024" cy="462749"/>
              </a:xfrm>
              <a:custGeom>
                <a:avLst/>
                <a:gdLst/>
                <a:ahLst/>
                <a:cxnLst/>
                <a:rect l="l" t="t" r="r" b="b"/>
                <a:pathLst>
                  <a:path w="216024" h="462749">
                    <a:moveTo>
                      <a:pt x="108012" y="0"/>
                    </a:moveTo>
                    <a:cubicBezTo>
                      <a:pt x="174226" y="53716"/>
                      <a:pt x="216024" y="137485"/>
                      <a:pt x="216024" y="231374"/>
                    </a:cubicBezTo>
                    <a:cubicBezTo>
                      <a:pt x="216024" y="325263"/>
                      <a:pt x="174226" y="409032"/>
                      <a:pt x="108012" y="462749"/>
                    </a:cubicBezTo>
                    <a:cubicBezTo>
                      <a:pt x="41798" y="409032"/>
                      <a:pt x="0" y="325263"/>
                      <a:pt x="0" y="231374"/>
                    </a:cubicBezTo>
                    <a:cubicBezTo>
                      <a:pt x="0" y="137485"/>
                      <a:pt x="41798" y="53716"/>
                      <a:pt x="108012" y="0"/>
                    </a:cubicBezTo>
                    <a:close/>
                  </a:path>
                </a:pathLst>
              </a:cu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Oval 36"/>
              <p:cNvSpPr/>
              <p:nvPr/>
            </p:nvSpPr>
            <p:spPr>
              <a:xfrm>
                <a:off x="5111116" y="759927"/>
                <a:ext cx="108012" cy="462749"/>
              </a:xfrm>
              <a:custGeom>
                <a:avLst/>
                <a:gdLst/>
                <a:ahLst/>
                <a:cxnLst/>
                <a:rect l="l" t="t" r="r" b="b"/>
                <a:pathLst>
                  <a:path w="108012" h="462749">
                    <a:moveTo>
                      <a:pt x="0" y="0"/>
                    </a:moveTo>
                    <a:cubicBezTo>
                      <a:pt x="66214" y="53716"/>
                      <a:pt x="108012" y="137485"/>
                      <a:pt x="108012" y="231374"/>
                    </a:cubicBezTo>
                    <a:cubicBezTo>
                      <a:pt x="108012" y="325263"/>
                      <a:pt x="66214" y="409032"/>
                      <a:pt x="0" y="46274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19307120">
              <a:off x="3366430" y="1404225"/>
              <a:ext cx="216024" cy="680223"/>
              <a:chOff x="5004048" y="759927"/>
              <a:chExt cx="216024" cy="462750"/>
            </a:xfrm>
          </p:grpSpPr>
          <p:sp>
            <p:nvSpPr>
              <p:cNvPr id="47" name="Oval 36"/>
              <p:cNvSpPr/>
              <p:nvPr/>
            </p:nvSpPr>
            <p:spPr>
              <a:xfrm>
                <a:off x="5004048" y="759928"/>
                <a:ext cx="216024" cy="462749"/>
              </a:xfrm>
              <a:custGeom>
                <a:avLst/>
                <a:gdLst/>
                <a:ahLst/>
                <a:cxnLst/>
                <a:rect l="l" t="t" r="r" b="b"/>
                <a:pathLst>
                  <a:path w="216024" h="462749">
                    <a:moveTo>
                      <a:pt x="108012" y="0"/>
                    </a:moveTo>
                    <a:cubicBezTo>
                      <a:pt x="174226" y="53716"/>
                      <a:pt x="216024" y="137485"/>
                      <a:pt x="216024" y="231374"/>
                    </a:cubicBezTo>
                    <a:cubicBezTo>
                      <a:pt x="216024" y="325263"/>
                      <a:pt x="174226" y="409032"/>
                      <a:pt x="108012" y="462749"/>
                    </a:cubicBezTo>
                    <a:cubicBezTo>
                      <a:pt x="41798" y="409032"/>
                      <a:pt x="0" y="325263"/>
                      <a:pt x="0" y="231374"/>
                    </a:cubicBezTo>
                    <a:cubicBezTo>
                      <a:pt x="0" y="137485"/>
                      <a:pt x="41798" y="53716"/>
                      <a:pt x="108012" y="0"/>
                    </a:cubicBezTo>
                    <a:close/>
                  </a:path>
                </a:pathLst>
              </a:cu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Oval 36"/>
              <p:cNvSpPr/>
              <p:nvPr/>
            </p:nvSpPr>
            <p:spPr>
              <a:xfrm>
                <a:off x="5111116" y="759927"/>
                <a:ext cx="108012" cy="462749"/>
              </a:xfrm>
              <a:custGeom>
                <a:avLst/>
                <a:gdLst/>
                <a:ahLst/>
                <a:cxnLst/>
                <a:rect l="l" t="t" r="r" b="b"/>
                <a:pathLst>
                  <a:path w="108012" h="462749">
                    <a:moveTo>
                      <a:pt x="0" y="0"/>
                    </a:moveTo>
                    <a:cubicBezTo>
                      <a:pt x="66214" y="53716"/>
                      <a:pt x="108012" y="137485"/>
                      <a:pt x="108012" y="231374"/>
                    </a:cubicBezTo>
                    <a:cubicBezTo>
                      <a:pt x="108012" y="325263"/>
                      <a:pt x="66214" y="409032"/>
                      <a:pt x="0" y="46274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5" name="Flowchart: Manual Operation 34"/>
            <p:cNvSpPr/>
            <p:nvPr/>
          </p:nvSpPr>
          <p:spPr>
            <a:xfrm>
              <a:off x="3305178" y="2019328"/>
              <a:ext cx="720080" cy="374908"/>
            </a:xfrm>
            <a:prstGeom prst="flowChartManualOperatio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Flowchart: Extract 49"/>
            <p:cNvSpPr/>
            <p:nvPr/>
          </p:nvSpPr>
          <p:spPr>
            <a:xfrm>
              <a:off x="3232307" y="1775333"/>
              <a:ext cx="137130" cy="208510"/>
            </a:xfrm>
            <a:prstGeom prst="flowChartExtra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227095" y="1916832"/>
              <a:ext cx="864096" cy="12574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239405" y="1289906"/>
            <a:ext cx="864096" cy="1104330"/>
            <a:chOff x="4535067" y="1316558"/>
            <a:chExt cx="864096" cy="1104330"/>
          </a:xfrm>
        </p:grpSpPr>
        <p:grpSp>
          <p:nvGrpSpPr>
            <p:cNvPr id="51" name="Group 50"/>
            <p:cNvGrpSpPr/>
            <p:nvPr/>
          </p:nvGrpSpPr>
          <p:grpSpPr>
            <a:xfrm>
              <a:off x="4865178" y="1316558"/>
              <a:ext cx="216024" cy="680223"/>
              <a:chOff x="5004048" y="759927"/>
              <a:chExt cx="216024" cy="462750"/>
            </a:xfrm>
          </p:grpSpPr>
          <p:sp>
            <p:nvSpPr>
              <p:cNvPr id="52" name="Oval 36"/>
              <p:cNvSpPr/>
              <p:nvPr/>
            </p:nvSpPr>
            <p:spPr>
              <a:xfrm>
                <a:off x="5004048" y="759928"/>
                <a:ext cx="216024" cy="462749"/>
              </a:xfrm>
              <a:custGeom>
                <a:avLst/>
                <a:gdLst/>
                <a:ahLst/>
                <a:cxnLst/>
                <a:rect l="l" t="t" r="r" b="b"/>
                <a:pathLst>
                  <a:path w="216024" h="462749">
                    <a:moveTo>
                      <a:pt x="108012" y="0"/>
                    </a:moveTo>
                    <a:cubicBezTo>
                      <a:pt x="174226" y="53716"/>
                      <a:pt x="216024" y="137485"/>
                      <a:pt x="216024" y="231374"/>
                    </a:cubicBezTo>
                    <a:cubicBezTo>
                      <a:pt x="216024" y="325263"/>
                      <a:pt x="174226" y="409032"/>
                      <a:pt x="108012" y="462749"/>
                    </a:cubicBezTo>
                    <a:cubicBezTo>
                      <a:pt x="41798" y="409032"/>
                      <a:pt x="0" y="325263"/>
                      <a:pt x="0" y="231374"/>
                    </a:cubicBezTo>
                    <a:cubicBezTo>
                      <a:pt x="0" y="137485"/>
                      <a:pt x="41798" y="53716"/>
                      <a:pt x="108012" y="0"/>
                    </a:cubicBezTo>
                    <a:close/>
                  </a:path>
                </a:pathLst>
              </a:cu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Oval 36"/>
              <p:cNvSpPr/>
              <p:nvPr/>
            </p:nvSpPr>
            <p:spPr>
              <a:xfrm>
                <a:off x="5111116" y="759927"/>
                <a:ext cx="108012" cy="462749"/>
              </a:xfrm>
              <a:custGeom>
                <a:avLst/>
                <a:gdLst/>
                <a:ahLst/>
                <a:cxnLst/>
                <a:rect l="l" t="t" r="r" b="b"/>
                <a:pathLst>
                  <a:path w="108012" h="462749">
                    <a:moveTo>
                      <a:pt x="0" y="0"/>
                    </a:moveTo>
                    <a:cubicBezTo>
                      <a:pt x="66214" y="53716"/>
                      <a:pt x="108012" y="137485"/>
                      <a:pt x="108012" y="231374"/>
                    </a:cubicBezTo>
                    <a:cubicBezTo>
                      <a:pt x="108012" y="325263"/>
                      <a:pt x="66214" y="409032"/>
                      <a:pt x="0" y="46274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rot="1759933">
              <a:off x="5067308" y="1400574"/>
              <a:ext cx="216024" cy="680224"/>
              <a:chOff x="5004048" y="759927"/>
              <a:chExt cx="216024" cy="462750"/>
            </a:xfrm>
          </p:grpSpPr>
          <p:sp>
            <p:nvSpPr>
              <p:cNvPr id="55" name="Oval 36"/>
              <p:cNvSpPr/>
              <p:nvPr/>
            </p:nvSpPr>
            <p:spPr>
              <a:xfrm>
                <a:off x="5004048" y="759928"/>
                <a:ext cx="216024" cy="462749"/>
              </a:xfrm>
              <a:custGeom>
                <a:avLst/>
                <a:gdLst/>
                <a:ahLst/>
                <a:cxnLst/>
                <a:rect l="l" t="t" r="r" b="b"/>
                <a:pathLst>
                  <a:path w="216024" h="462749">
                    <a:moveTo>
                      <a:pt x="108012" y="0"/>
                    </a:moveTo>
                    <a:cubicBezTo>
                      <a:pt x="174226" y="53716"/>
                      <a:pt x="216024" y="137485"/>
                      <a:pt x="216024" y="231374"/>
                    </a:cubicBezTo>
                    <a:cubicBezTo>
                      <a:pt x="216024" y="325263"/>
                      <a:pt x="174226" y="409032"/>
                      <a:pt x="108012" y="462749"/>
                    </a:cubicBezTo>
                    <a:cubicBezTo>
                      <a:pt x="41798" y="409032"/>
                      <a:pt x="0" y="325263"/>
                      <a:pt x="0" y="231374"/>
                    </a:cubicBezTo>
                    <a:cubicBezTo>
                      <a:pt x="0" y="137485"/>
                      <a:pt x="41798" y="53716"/>
                      <a:pt x="108012" y="0"/>
                    </a:cubicBezTo>
                    <a:close/>
                  </a:path>
                </a:pathLst>
              </a:cu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Oval 36"/>
              <p:cNvSpPr/>
              <p:nvPr/>
            </p:nvSpPr>
            <p:spPr>
              <a:xfrm>
                <a:off x="5111116" y="759927"/>
                <a:ext cx="108012" cy="462749"/>
              </a:xfrm>
              <a:custGeom>
                <a:avLst/>
                <a:gdLst/>
                <a:ahLst/>
                <a:cxnLst/>
                <a:rect l="l" t="t" r="r" b="b"/>
                <a:pathLst>
                  <a:path w="108012" h="462749">
                    <a:moveTo>
                      <a:pt x="0" y="0"/>
                    </a:moveTo>
                    <a:cubicBezTo>
                      <a:pt x="66214" y="53716"/>
                      <a:pt x="108012" y="137485"/>
                      <a:pt x="108012" y="231374"/>
                    </a:cubicBezTo>
                    <a:cubicBezTo>
                      <a:pt x="108012" y="325263"/>
                      <a:pt x="66214" y="409032"/>
                      <a:pt x="0" y="46274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19307120">
              <a:off x="4674402" y="1430877"/>
              <a:ext cx="216024" cy="680223"/>
              <a:chOff x="5004048" y="759927"/>
              <a:chExt cx="216024" cy="462750"/>
            </a:xfrm>
          </p:grpSpPr>
          <p:sp>
            <p:nvSpPr>
              <p:cNvPr id="58" name="Oval 36"/>
              <p:cNvSpPr/>
              <p:nvPr/>
            </p:nvSpPr>
            <p:spPr>
              <a:xfrm>
                <a:off x="5004048" y="759928"/>
                <a:ext cx="216024" cy="462749"/>
              </a:xfrm>
              <a:custGeom>
                <a:avLst/>
                <a:gdLst/>
                <a:ahLst/>
                <a:cxnLst/>
                <a:rect l="l" t="t" r="r" b="b"/>
                <a:pathLst>
                  <a:path w="216024" h="462749">
                    <a:moveTo>
                      <a:pt x="108012" y="0"/>
                    </a:moveTo>
                    <a:cubicBezTo>
                      <a:pt x="174226" y="53716"/>
                      <a:pt x="216024" y="137485"/>
                      <a:pt x="216024" y="231374"/>
                    </a:cubicBezTo>
                    <a:cubicBezTo>
                      <a:pt x="216024" y="325263"/>
                      <a:pt x="174226" y="409032"/>
                      <a:pt x="108012" y="462749"/>
                    </a:cubicBezTo>
                    <a:cubicBezTo>
                      <a:pt x="41798" y="409032"/>
                      <a:pt x="0" y="325263"/>
                      <a:pt x="0" y="231374"/>
                    </a:cubicBezTo>
                    <a:cubicBezTo>
                      <a:pt x="0" y="137485"/>
                      <a:pt x="41798" y="53716"/>
                      <a:pt x="108012" y="0"/>
                    </a:cubicBezTo>
                    <a:close/>
                  </a:path>
                </a:pathLst>
              </a:cu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Oval 36"/>
              <p:cNvSpPr/>
              <p:nvPr/>
            </p:nvSpPr>
            <p:spPr>
              <a:xfrm>
                <a:off x="5111116" y="759927"/>
                <a:ext cx="108012" cy="462749"/>
              </a:xfrm>
              <a:custGeom>
                <a:avLst/>
                <a:gdLst/>
                <a:ahLst/>
                <a:cxnLst/>
                <a:rect l="l" t="t" r="r" b="b"/>
                <a:pathLst>
                  <a:path w="108012" h="462749">
                    <a:moveTo>
                      <a:pt x="0" y="0"/>
                    </a:moveTo>
                    <a:cubicBezTo>
                      <a:pt x="66214" y="53716"/>
                      <a:pt x="108012" y="137485"/>
                      <a:pt x="108012" y="231374"/>
                    </a:cubicBezTo>
                    <a:cubicBezTo>
                      <a:pt x="108012" y="325263"/>
                      <a:pt x="66214" y="409032"/>
                      <a:pt x="0" y="46274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Flowchart: Manual Operation 59"/>
            <p:cNvSpPr/>
            <p:nvPr/>
          </p:nvSpPr>
          <p:spPr>
            <a:xfrm>
              <a:off x="4613150" y="2045980"/>
              <a:ext cx="720080" cy="374908"/>
            </a:xfrm>
            <a:prstGeom prst="flowChartManualOperatio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Flowchart: Extract 60"/>
            <p:cNvSpPr/>
            <p:nvPr/>
          </p:nvSpPr>
          <p:spPr>
            <a:xfrm>
              <a:off x="4540279" y="1801985"/>
              <a:ext cx="137130" cy="208510"/>
            </a:xfrm>
            <a:prstGeom prst="flowChartExtra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535067" y="1943484"/>
              <a:ext cx="864096" cy="12574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248152" y="1289906"/>
            <a:ext cx="864096" cy="1104330"/>
            <a:chOff x="4535067" y="1316558"/>
            <a:chExt cx="864096" cy="1104330"/>
          </a:xfrm>
        </p:grpSpPr>
        <p:grpSp>
          <p:nvGrpSpPr>
            <p:cNvPr id="66" name="Group 65"/>
            <p:cNvGrpSpPr/>
            <p:nvPr/>
          </p:nvGrpSpPr>
          <p:grpSpPr>
            <a:xfrm>
              <a:off x="4865178" y="1316558"/>
              <a:ext cx="216024" cy="680223"/>
              <a:chOff x="5004048" y="759927"/>
              <a:chExt cx="216024" cy="462750"/>
            </a:xfrm>
          </p:grpSpPr>
          <p:sp>
            <p:nvSpPr>
              <p:cNvPr id="76" name="Oval 36"/>
              <p:cNvSpPr/>
              <p:nvPr/>
            </p:nvSpPr>
            <p:spPr>
              <a:xfrm>
                <a:off x="5004048" y="759928"/>
                <a:ext cx="216024" cy="462749"/>
              </a:xfrm>
              <a:custGeom>
                <a:avLst/>
                <a:gdLst/>
                <a:ahLst/>
                <a:cxnLst/>
                <a:rect l="l" t="t" r="r" b="b"/>
                <a:pathLst>
                  <a:path w="216024" h="462749">
                    <a:moveTo>
                      <a:pt x="108012" y="0"/>
                    </a:moveTo>
                    <a:cubicBezTo>
                      <a:pt x="174226" y="53716"/>
                      <a:pt x="216024" y="137485"/>
                      <a:pt x="216024" y="231374"/>
                    </a:cubicBezTo>
                    <a:cubicBezTo>
                      <a:pt x="216024" y="325263"/>
                      <a:pt x="174226" y="409032"/>
                      <a:pt x="108012" y="462749"/>
                    </a:cubicBezTo>
                    <a:cubicBezTo>
                      <a:pt x="41798" y="409032"/>
                      <a:pt x="0" y="325263"/>
                      <a:pt x="0" y="231374"/>
                    </a:cubicBezTo>
                    <a:cubicBezTo>
                      <a:pt x="0" y="137485"/>
                      <a:pt x="41798" y="53716"/>
                      <a:pt x="108012" y="0"/>
                    </a:cubicBezTo>
                    <a:close/>
                  </a:path>
                </a:pathLst>
              </a:cu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36"/>
              <p:cNvSpPr/>
              <p:nvPr/>
            </p:nvSpPr>
            <p:spPr>
              <a:xfrm>
                <a:off x="5111116" y="759927"/>
                <a:ext cx="108012" cy="462749"/>
              </a:xfrm>
              <a:custGeom>
                <a:avLst/>
                <a:gdLst/>
                <a:ahLst/>
                <a:cxnLst/>
                <a:rect l="l" t="t" r="r" b="b"/>
                <a:pathLst>
                  <a:path w="108012" h="462749">
                    <a:moveTo>
                      <a:pt x="0" y="0"/>
                    </a:moveTo>
                    <a:cubicBezTo>
                      <a:pt x="66214" y="53716"/>
                      <a:pt x="108012" y="137485"/>
                      <a:pt x="108012" y="231374"/>
                    </a:cubicBezTo>
                    <a:cubicBezTo>
                      <a:pt x="108012" y="325263"/>
                      <a:pt x="66214" y="409032"/>
                      <a:pt x="0" y="46274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1759933">
              <a:off x="5067308" y="1400574"/>
              <a:ext cx="216024" cy="680224"/>
              <a:chOff x="5004048" y="759927"/>
              <a:chExt cx="216024" cy="462750"/>
            </a:xfrm>
          </p:grpSpPr>
          <p:sp>
            <p:nvSpPr>
              <p:cNvPr id="74" name="Oval 36"/>
              <p:cNvSpPr/>
              <p:nvPr/>
            </p:nvSpPr>
            <p:spPr>
              <a:xfrm>
                <a:off x="5004048" y="759928"/>
                <a:ext cx="216024" cy="462749"/>
              </a:xfrm>
              <a:custGeom>
                <a:avLst/>
                <a:gdLst/>
                <a:ahLst/>
                <a:cxnLst/>
                <a:rect l="l" t="t" r="r" b="b"/>
                <a:pathLst>
                  <a:path w="216024" h="462749">
                    <a:moveTo>
                      <a:pt x="108012" y="0"/>
                    </a:moveTo>
                    <a:cubicBezTo>
                      <a:pt x="174226" y="53716"/>
                      <a:pt x="216024" y="137485"/>
                      <a:pt x="216024" y="231374"/>
                    </a:cubicBezTo>
                    <a:cubicBezTo>
                      <a:pt x="216024" y="325263"/>
                      <a:pt x="174226" y="409032"/>
                      <a:pt x="108012" y="462749"/>
                    </a:cubicBezTo>
                    <a:cubicBezTo>
                      <a:pt x="41798" y="409032"/>
                      <a:pt x="0" y="325263"/>
                      <a:pt x="0" y="231374"/>
                    </a:cubicBezTo>
                    <a:cubicBezTo>
                      <a:pt x="0" y="137485"/>
                      <a:pt x="41798" y="53716"/>
                      <a:pt x="108012" y="0"/>
                    </a:cubicBezTo>
                    <a:close/>
                  </a:path>
                </a:pathLst>
              </a:cu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Oval 36"/>
              <p:cNvSpPr/>
              <p:nvPr/>
            </p:nvSpPr>
            <p:spPr>
              <a:xfrm>
                <a:off x="5111116" y="759927"/>
                <a:ext cx="108012" cy="462749"/>
              </a:xfrm>
              <a:custGeom>
                <a:avLst/>
                <a:gdLst/>
                <a:ahLst/>
                <a:cxnLst/>
                <a:rect l="l" t="t" r="r" b="b"/>
                <a:pathLst>
                  <a:path w="108012" h="462749">
                    <a:moveTo>
                      <a:pt x="0" y="0"/>
                    </a:moveTo>
                    <a:cubicBezTo>
                      <a:pt x="66214" y="53716"/>
                      <a:pt x="108012" y="137485"/>
                      <a:pt x="108012" y="231374"/>
                    </a:cubicBezTo>
                    <a:cubicBezTo>
                      <a:pt x="108012" y="325263"/>
                      <a:pt x="66214" y="409032"/>
                      <a:pt x="0" y="46274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 rot="19307120">
              <a:off x="4674402" y="1430877"/>
              <a:ext cx="216024" cy="680223"/>
              <a:chOff x="5004048" y="759927"/>
              <a:chExt cx="216024" cy="462750"/>
            </a:xfrm>
          </p:grpSpPr>
          <p:sp>
            <p:nvSpPr>
              <p:cNvPr id="72" name="Oval 36"/>
              <p:cNvSpPr/>
              <p:nvPr/>
            </p:nvSpPr>
            <p:spPr>
              <a:xfrm>
                <a:off x="5004048" y="759928"/>
                <a:ext cx="216024" cy="462749"/>
              </a:xfrm>
              <a:custGeom>
                <a:avLst/>
                <a:gdLst/>
                <a:ahLst/>
                <a:cxnLst/>
                <a:rect l="l" t="t" r="r" b="b"/>
                <a:pathLst>
                  <a:path w="216024" h="462749">
                    <a:moveTo>
                      <a:pt x="108012" y="0"/>
                    </a:moveTo>
                    <a:cubicBezTo>
                      <a:pt x="174226" y="53716"/>
                      <a:pt x="216024" y="137485"/>
                      <a:pt x="216024" y="231374"/>
                    </a:cubicBezTo>
                    <a:cubicBezTo>
                      <a:pt x="216024" y="325263"/>
                      <a:pt x="174226" y="409032"/>
                      <a:pt x="108012" y="462749"/>
                    </a:cubicBezTo>
                    <a:cubicBezTo>
                      <a:pt x="41798" y="409032"/>
                      <a:pt x="0" y="325263"/>
                      <a:pt x="0" y="231374"/>
                    </a:cubicBezTo>
                    <a:cubicBezTo>
                      <a:pt x="0" y="137485"/>
                      <a:pt x="41798" y="53716"/>
                      <a:pt x="108012" y="0"/>
                    </a:cubicBezTo>
                    <a:close/>
                  </a:path>
                </a:pathLst>
              </a:cu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Oval 36"/>
              <p:cNvSpPr/>
              <p:nvPr/>
            </p:nvSpPr>
            <p:spPr>
              <a:xfrm>
                <a:off x="5111116" y="759927"/>
                <a:ext cx="108012" cy="462749"/>
              </a:xfrm>
              <a:custGeom>
                <a:avLst/>
                <a:gdLst/>
                <a:ahLst/>
                <a:cxnLst/>
                <a:rect l="l" t="t" r="r" b="b"/>
                <a:pathLst>
                  <a:path w="108012" h="462749">
                    <a:moveTo>
                      <a:pt x="0" y="0"/>
                    </a:moveTo>
                    <a:cubicBezTo>
                      <a:pt x="66214" y="53716"/>
                      <a:pt x="108012" y="137485"/>
                      <a:pt x="108012" y="231374"/>
                    </a:cubicBezTo>
                    <a:cubicBezTo>
                      <a:pt x="108012" y="325263"/>
                      <a:pt x="66214" y="409032"/>
                      <a:pt x="0" y="46274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9" name="Flowchart: Manual Operation 68"/>
            <p:cNvSpPr/>
            <p:nvPr/>
          </p:nvSpPr>
          <p:spPr>
            <a:xfrm>
              <a:off x="4613150" y="2045980"/>
              <a:ext cx="720080" cy="374908"/>
            </a:xfrm>
            <a:prstGeom prst="flowChartManualOperatio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Flowchart: Extract 69"/>
            <p:cNvSpPr/>
            <p:nvPr/>
          </p:nvSpPr>
          <p:spPr>
            <a:xfrm>
              <a:off x="4540279" y="1801985"/>
              <a:ext cx="137130" cy="208510"/>
            </a:xfrm>
            <a:prstGeom prst="flowChartExtra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4535067" y="1943484"/>
              <a:ext cx="864096" cy="12574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Straight Connector 92"/>
          <p:cNvCxnSpPr/>
          <p:nvPr/>
        </p:nvCxnSpPr>
        <p:spPr>
          <a:xfrm>
            <a:off x="546666" y="3243735"/>
            <a:ext cx="136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46666" y="3243735"/>
            <a:ext cx="0" cy="617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46666" y="3861048"/>
            <a:ext cx="4657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0" idx="0"/>
          </p:cNvCxnSpPr>
          <p:nvPr/>
        </p:nvCxnSpPr>
        <p:spPr>
          <a:xfrm flipH="1">
            <a:off x="3179181" y="1775333"/>
            <a:ext cx="121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4191491" y="1775333"/>
            <a:ext cx="121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5204544" y="1775333"/>
            <a:ext cx="121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179181" y="1775333"/>
            <a:ext cx="0" cy="208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191491" y="1776197"/>
            <a:ext cx="0" cy="208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203801" y="1777061"/>
            <a:ext cx="0" cy="208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 rot="16200000">
            <a:off x="2510586" y="2917530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Capteur d'humidité</a:t>
            </a:r>
            <a:endParaRPr lang="fr-FR" sz="1000" dirty="0"/>
          </a:p>
        </p:txBody>
      </p:sp>
      <p:sp>
        <p:nvSpPr>
          <p:cNvPr id="113" name="Rectangle 112"/>
          <p:cNvSpPr/>
          <p:nvPr/>
        </p:nvSpPr>
        <p:spPr>
          <a:xfrm>
            <a:off x="2168734" y="836711"/>
            <a:ext cx="3719671" cy="1843962"/>
          </a:xfrm>
          <a:custGeom>
            <a:avLst/>
            <a:gdLst/>
            <a:ahLst/>
            <a:cxnLst/>
            <a:rect l="l" t="t" r="r" b="b"/>
            <a:pathLst>
              <a:path w="3719671" h="1843962">
                <a:moveTo>
                  <a:pt x="1" y="0"/>
                </a:moveTo>
                <a:lnTo>
                  <a:pt x="3719671" y="0"/>
                </a:lnTo>
                <a:lnTo>
                  <a:pt x="3719671" y="115772"/>
                </a:lnTo>
                <a:lnTo>
                  <a:pt x="116223" y="115772"/>
                </a:lnTo>
                <a:lnTo>
                  <a:pt x="116223" y="1843962"/>
                </a:lnTo>
                <a:lnTo>
                  <a:pt x="0" y="1843962"/>
                </a:lnTo>
                <a:lnTo>
                  <a:pt x="0" y="115771"/>
                </a:lnTo>
                <a:lnTo>
                  <a:pt x="1" y="115771"/>
                </a:lnTo>
                <a:close/>
              </a:path>
            </a:pathLst>
          </a:cu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Up Arrow 114"/>
          <p:cNvSpPr/>
          <p:nvPr/>
        </p:nvSpPr>
        <p:spPr>
          <a:xfrm>
            <a:off x="2331888" y="1495810"/>
            <a:ext cx="169815" cy="58584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Flowchart: Summing Junction 115"/>
          <p:cNvSpPr/>
          <p:nvPr/>
        </p:nvSpPr>
        <p:spPr>
          <a:xfrm>
            <a:off x="3581889" y="908719"/>
            <a:ext cx="166658" cy="144017"/>
          </a:xfrm>
          <a:prstGeom prst="flowChartSummingJunc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Flowchart: Summing Junction 116"/>
          <p:cNvSpPr/>
          <p:nvPr/>
        </p:nvSpPr>
        <p:spPr>
          <a:xfrm>
            <a:off x="4588124" y="917102"/>
            <a:ext cx="166658" cy="144017"/>
          </a:xfrm>
          <a:prstGeom prst="flowChartSummingJunc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Flowchart: Summing Junction 117"/>
          <p:cNvSpPr/>
          <p:nvPr/>
        </p:nvSpPr>
        <p:spPr>
          <a:xfrm>
            <a:off x="5615004" y="917101"/>
            <a:ext cx="166658" cy="144017"/>
          </a:xfrm>
          <a:prstGeom prst="flowChartSummingJunc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1842156" y="612939"/>
            <a:ext cx="0" cy="2875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842156" y="612939"/>
            <a:ext cx="3856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16" idx="0"/>
          </p:cNvCxnSpPr>
          <p:nvPr/>
        </p:nvCxnSpPr>
        <p:spPr>
          <a:xfrm>
            <a:off x="3665218" y="612939"/>
            <a:ext cx="0" cy="295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671453" y="612939"/>
            <a:ext cx="0" cy="295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5698333" y="612939"/>
            <a:ext cx="0" cy="295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581890" y="364881"/>
            <a:ext cx="2267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&lt;                    </a:t>
            </a:r>
            <a:r>
              <a:rPr lang="fr-FR" sz="1000" dirty="0"/>
              <a:t>S</a:t>
            </a:r>
            <a:r>
              <a:rPr lang="fr-FR" sz="1000" dirty="0" smtClean="0"/>
              <a:t>olénoïdes	</a:t>
            </a:r>
            <a:r>
              <a:rPr lang="en-US" sz="1000" dirty="0" smtClean="0"/>
              <a:t>&gt;</a:t>
            </a:r>
            <a:endParaRPr lang="fr-FR" sz="1000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3564127" y="1094588"/>
            <a:ext cx="199118" cy="159886"/>
            <a:chOff x="3992373" y="4544111"/>
            <a:chExt cx="199118" cy="181033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4091191" y="4544111"/>
              <a:ext cx="0" cy="178845"/>
            </a:xfrm>
            <a:prstGeom prst="line">
              <a:avLst/>
            </a:prstGeom>
            <a:ln w="25400">
              <a:solidFill>
                <a:srgbClr val="00B0F0"/>
              </a:solidFill>
              <a:prstDash val="sysDash"/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4115483" y="4544111"/>
              <a:ext cx="76008" cy="181033"/>
            </a:xfrm>
            <a:prstGeom prst="line">
              <a:avLst/>
            </a:prstGeom>
            <a:ln w="25400">
              <a:solidFill>
                <a:srgbClr val="00B0F0"/>
              </a:solidFill>
              <a:prstDash val="sysDash"/>
              <a:round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3992373" y="4544111"/>
              <a:ext cx="75571" cy="178845"/>
            </a:xfrm>
            <a:prstGeom prst="line">
              <a:avLst/>
            </a:prstGeom>
            <a:ln w="25400">
              <a:solidFill>
                <a:srgbClr val="00B0F0"/>
              </a:solidFill>
              <a:prstDash val="sysDash"/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4574155" y="1108143"/>
            <a:ext cx="199118" cy="159886"/>
            <a:chOff x="3992373" y="4544111"/>
            <a:chExt cx="199118" cy="181033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4091191" y="4544111"/>
              <a:ext cx="0" cy="178845"/>
            </a:xfrm>
            <a:prstGeom prst="line">
              <a:avLst/>
            </a:prstGeom>
            <a:ln w="25400">
              <a:solidFill>
                <a:srgbClr val="00B0F0"/>
              </a:solidFill>
              <a:prstDash val="sysDash"/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115483" y="4544111"/>
              <a:ext cx="76008" cy="181033"/>
            </a:xfrm>
            <a:prstGeom prst="line">
              <a:avLst/>
            </a:prstGeom>
            <a:ln w="25400">
              <a:solidFill>
                <a:srgbClr val="00B0F0"/>
              </a:solidFill>
              <a:prstDash val="sysDash"/>
              <a:round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3992373" y="4544111"/>
              <a:ext cx="75571" cy="178845"/>
            </a:xfrm>
            <a:prstGeom prst="line">
              <a:avLst/>
            </a:prstGeom>
            <a:ln w="25400">
              <a:solidFill>
                <a:srgbClr val="00B0F0"/>
              </a:solidFill>
              <a:prstDash val="sysDash"/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595169" y="1108143"/>
            <a:ext cx="199118" cy="159886"/>
            <a:chOff x="3992373" y="4544111"/>
            <a:chExt cx="199118" cy="181033"/>
          </a:xfrm>
        </p:grpSpPr>
        <p:cxnSp>
          <p:nvCxnSpPr>
            <p:cNvPr id="142" name="Straight Connector 141"/>
            <p:cNvCxnSpPr/>
            <p:nvPr/>
          </p:nvCxnSpPr>
          <p:spPr>
            <a:xfrm>
              <a:off x="4091191" y="4544111"/>
              <a:ext cx="0" cy="178845"/>
            </a:xfrm>
            <a:prstGeom prst="line">
              <a:avLst/>
            </a:prstGeom>
            <a:ln w="25400">
              <a:solidFill>
                <a:srgbClr val="00B0F0"/>
              </a:solidFill>
              <a:prstDash val="sysDash"/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4115483" y="4544111"/>
              <a:ext cx="76008" cy="181033"/>
            </a:xfrm>
            <a:prstGeom prst="line">
              <a:avLst/>
            </a:prstGeom>
            <a:ln w="25400">
              <a:solidFill>
                <a:srgbClr val="00B0F0"/>
              </a:solidFill>
              <a:prstDash val="sysDash"/>
              <a:round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3992373" y="4544111"/>
              <a:ext cx="75571" cy="178845"/>
            </a:xfrm>
            <a:prstGeom prst="line">
              <a:avLst/>
            </a:prstGeom>
            <a:ln w="25400">
              <a:solidFill>
                <a:srgbClr val="00B0F0"/>
              </a:solidFill>
              <a:prstDash val="sysDash"/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 rot="16200000">
            <a:off x="3502950" y="2930596"/>
            <a:ext cx="1225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Capteur </a:t>
            </a:r>
            <a:r>
              <a:rPr lang="fr-FR" sz="1000" dirty="0"/>
              <a:t>d'humidité</a:t>
            </a:r>
          </a:p>
        </p:txBody>
      </p:sp>
      <p:sp>
        <p:nvSpPr>
          <p:cNvPr id="98" name="TextBox 97"/>
          <p:cNvSpPr txBox="1"/>
          <p:nvPr/>
        </p:nvSpPr>
        <p:spPr>
          <a:xfrm rot="16200000">
            <a:off x="4524785" y="2928628"/>
            <a:ext cx="1225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Capteur </a:t>
            </a:r>
            <a:r>
              <a:rPr lang="fr-FR" sz="1000" dirty="0"/>
              <a:t>d'humidité</a:t>
            </a:r>
          </a:p>
        </p:txBody>
      </p:sp>
    </p:spTree>
    <p:extLst>
      <p:ext uri="{BB962C8B-B14F-4D97-AF65-F5344CB8AC3E}">
        <p14:creationId xmlns:p14="http://schemas.microsoft.com/office/powerpoint/2010/main" val="257239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38387" y="2605234"/>
            <a:ext cx="4914899" cy="440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 control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23152" y="1988841"/>
            <a:ext cx="1753281" cy="440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WebServer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Цилиндр 5"/>
          <p:cNvSpPr/>
          <p:nvPr/>
        </p:nvSpPr>
        <p:spPr>
          <a:xfrm>
            <a:off x="6555378" y="2348058"/>
            <a:ext cx="1298122" cy="95522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de </a:t>
            </a:r>
            <a:r>
              <a:rPr lang="en-US" dirty="0" err="1" smtClean="0"/>
              <a:t>données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38387" y="3235258"/>
            <a:ext cx="1265464" cy="5442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Driver de  la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pompe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99793" y="3235258"/>
            <a:ext cx="1632858" cy="5442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Driver de </a:t>
            </a:r>
            <a:r>
              <a:rPr lang="fr-FR" dirty="0"/>
              <a:t>capteurs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20429" y="3235258"/>
            <a:ext cx="1632858" cy="5442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Driver de </a:t>
            </a:r>
            <a:r>
              <a:rPr lang="fr-FR" dirty="0"/>
              <a:t>solénoïdes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69340" y="1995644"/>
            <a:ext cx="1677761" cy="4408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AppServer</a:t>
            </a:r>
            <a:endParaRPr lang="en-US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Соединительная линия уступом 10"/>
          <p:cNvCxnSpPr>
            <a:stCxn id="10" idx="0"/>
            <a:endCxn id="6" idx="1"/>
          </p:cNvCxnSpPr>
          <p:nvPr/>
        </p:nvCxnSpPr>
        <p:spPr>
          <a:xfrm rot="16200000" flipH="1">
            <a:off x="5830123" y="973742"/>
            <a:ext cx="352414" cy="2396218"/>
          </a:xfrm>
          <a:prstGeom prst="bentConnector3">
            <a:avLst>
              <a:gd name="adj1" fmla="val -64867"/>
            </a:avLst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5" idx="0"/>
            <a:endCxn id="6" idx="1"/>
          </p:cNvCxnSpPr>
          <p:nvPr/>
        </p:nvCxnSpPr>
        <p:spPr>
          <a:xfrm rot="16200000" flipH="1">
            <a:off x="4772507" y="-83874"/>
            <a:ext cx="359217" cy="4504646"/>
          </a:xfrm>
          <a:prstGeom prst="bentConnector3">
            <a:avLst>
              <a:gd name="adj1" fmla="val -6363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4" idx="3"/>
            <a:endCxn id="6" idx="2"/>
          </p:cNvCxnSpPr>
          <p:nvPr/>
        </p:nvCxnSpPr>
        <p:spPr>
          <a:xfrm flipV="1">
            <a:off x="6153286" y="2825669"/>
            <a:ext cx="402092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238388" y="3978210"/>
            <a:ext cx="4914900" cy="3673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- GPIO</a:t>
            </a:r>
            <a:endParaRPr lang="en-US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858872" y="3046105"/>
            <a:ext cx="0" cy="189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3489008" y="3046105"/>
            <a:ext cx="0" cy="189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5266101" y="3046105"/>
            <a:ext cx="0" cy="189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858872" y="3779544"/>
            <a:ext cx="0" cy="189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3489008" y="3779544"/>
            <a:ext cx="0" cy="189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5266101" y="3779544"/>
            <a:ext cx="0" cy="189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607265" y="2416081"/>
            <a:ext cx="0" cy="189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4808220" y="2416080"/>
            <a:ext cx="0" cy="189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2627784" y="1398507"/>
            <a:ext cx="1080120" cy="252028"/>
          </a:xfrm>
          <a:prstGeom prst="cube">
            <a:avLst>
              <a:gd name="adj" fmla="val 836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GPIO</a:t>
            </a:r>
            <a:endParaRPr lang="fr-FR" sz="1100" dirty="0"/>
          </a:p>
        </p:txBody>
      </p:sp>
      <p:sp>
        <p:nvSpPr>
          <p:cNvPr id="5" name="Cube 4"/>
          <p:cNvSpPr/>
          <p:nvPr/>
        </p:nvSpPr>
        <p:spPr>
          <a:xfrm>
            <a:off x="2627784" y="116632"/>
            <a:ext cx="1080120" cy="1305122"/>
          </a:xfrm>
          <a:prstGeom prst="cube">
            <a:avLst>
              <a:gd name="adj" fmla="val 20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/>
              <a:t>Raspberry Pi4</a:t>
            </a:r>
            <a:endParaRPr lang="fr-FR" sz="1100" dirty="0"/>
          </a:p>
        </p:txBody>
      </p:sp>
      <p:sp>
        <p:nvSpPr>
          <p:cNvPr id="6" name="Cube 5"/>
          <p:cNvSpPr/>
          <p:nvPr/>
        </p:nvSpPr>
        <p:spPr>
          <a:xfrm>
            <a:off x="683568" y="2109609"/>
            <a:ext cx="1080120" cy="252028"/>
          </a:xfrm>
          <a:prstGeom prst="cube">
            <a:avLst>
              <a:gd name="adj" fmla="val 83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NAT</a:t>
            </a:r>
            <a:endParaRPr lang="fr-FR" sz="1100" dirty="0"/>
          </a:p>
        </p:txBody>
      </p:sp>
      <p:sp>
        <p:nvSpPr>
          <p:cNvPr id="7" name="Cube 6"/>
          <p:cNvSpPr/>
          <p:nvPr/>
        </p:nvSpPr>
        <p:spPr>
          <a:xfrm>
            <a:off x="683568" y="1808830"/>
            <a:ext cx="1080120" cy="324025"/>
          </a:xfrm>
          <a:prstGeom prst="cube">
            <a:avLst>
              <a:gd name="adj" fmla="val 83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FreeBox</a:t>
            </a:r>
            <a:endParaRPr lang="fr-FR" sz="1100" dirty="0"/>
          </a:p>
        </p:txBody>
      </p:sp>
      <p:sp>
        <p:nvSpPr>
          <p:cNvPr id="8" name="Lightning Bolt 7"/>
          <p:cNvSpPr/>
          <p:nvPr/>
        </p:nvSpPr>
        <p:spPr>
          <a:xfrm>
            <a:off x="1004553" y="2420888"/>
            <a:ext cx="360040" cy="36004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57181" y="2492677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WiFi</a:t>
            </a:r>
            <a:r>
              <a:rPr lang="en-US" sz="1000" dirty="0" smtClean="0"/>
              <a:t> (LAN)</a:t>
            </a:r>
            <a:endParaRPr lang="fr-FR" sz="1000" dirty="0"/>
          </a:p>
        </p:txBody>
      </p:sp>
      <p:sp>
        <p:nvSpPr>
          <p:cNvPr id="10" name="Smiley Face 9"/>
          <p:cNvSpPr/>
          <p:nvPr/>
        </p:nvSpPr>
        <p:spPr>
          <a:xfrm>
            <a:off x="1004553" y="620688"/>
            <a:ext cx="471103" cy="432048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owchart: Predefined Process 10"/>
          <p:cNvSpPr/>
          <p:nvPr/>
        </p:nvSpPr>
        <p:spPr>
          <a:xfrm>
            <a:off x="700044" y="1145890"/>
            <a:ext cx="1080120" cy="288032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Browser</a:t>
            </a:r>
            <a:endParaRPr lang="fr-FR" sz="1100" dirty="0"/>
          </a:p>
        </p:txBody>
      </p:sp>
      <p:cxnSp>
        <p:nvCxnSpPr>
          <p:cNvPr id="12" name="Straight Arrow Connector 11"/>
          <p:cNvCxnSpPr>
            <a:stCxn id="11" idx="2"/>
            <a:endCxn id="7" idx="0"/>
          </p:cNvCxnSpPr>
          <p:nvPr/>
        </p:nvCxnSpPr>
        <p:spPr>
          <a:xfrm flipH="1">
            <a:off x="1237187" y="1433922"/>
            <a:ext cx="2917" cy="374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73845" y="1492533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(WAN)</a:t>
            </a:r>
            <a:endParaRPr lang="fr-FR" sz="1000" dirty="0"/>
          </a:p>
        </p:txBody>
      </p:sp>
      <p:cxnSp>
        <p:nvCxnSpPr>
          <p:cNvPr id="14" name="Elbow Connector 13"/>
          <p:cNvCxnSpPr>
            <a:stCxn id="11" idx="1"/>
            <a:endCxn id="9" idx="1"/>
          </p:cNvCxnSpPr>
          <p:nvPr/>
        </p:nvCxnSpPr>
        <p:spPr>
          <a:xfrm rot="10800000" flipH="1" flipV="1">
            <a:off x="700043" y="1289906"/>
            <a:ext cx="157137" cy="1325882"/>
          </a:xfrm>
          <a:prstGeom prst="bentConnector3">
            <a:avLst>
              <a:gd name="adj1" fmla="val -14547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e 20"/>
          <p:cNvSpPr/>
          <p:nvPr/>
        </p:nvSpPr>
        <p:spPr>
          <a:xfrm>
            <a:off x="2627783" y="1650535"/>
            <a:ext cx="1080120" cy="252028"/>
          </a:xfrm>
          <a:prstGeom prst="cube">
            <a:avLst>
              <a:gd name="adj" fmla="val 836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Relay board</a:t>
            </a:r>
            <a:endParaRPr lang="fr-FR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2627784" y="3717032"/>
            <a:ext cx="1087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…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9072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030714"/>
            <a:ext cx="8928992" cy="5616624"/>
          </a:xfrm>
          <a:prstGeom prst="rect">
            <a:avLst/>
          </a:prstGeom>
          <a:solidFill>
            <a:srgbClr val="050F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99FF99"/>
                </a:solidFill>
              </a:rPr>
              <a:t>a/m</a:t>
            </a:r>
            <a:r>
              <a:rPr lang="ru-RU" sz="1400" b="1" dirty="0">
                <a:solidFill>
                  <a:srgbClr val="99FF99"/>
                </a:solidFill>
              </a:rPr>
              <a:t> </a:t>
            </a:r>
            <a:r>
              <a:rPr lang="en-US" sz="1400" b="1" dirty="0">
                <a:solidFill>
                  <a:srgbClr val="99FF99"/>
                </a:solidFill>
              </a:rPr>
              <a:t> </a:t>
            </a:r>
            <a:r>
              <a:rPr lang="en-US" sz="1400" dirty="0" smtClean="0"/>
              <a:t>    </a:t>
            </a:r>
            <a:r>
              <a:rPr lang="en-US" sz="1400" b="1" dirty="0" smtClean="0">
                <a:solidFill>
                  <a:srgbClr val="99FF99"/>
                </a:solidFill>
              </a:rPr>
              <a:t>Date      </a:t>
            </a:r>
            <a:r>
              <a:rPr lang="ru-RU" sz="1400" b="1" dirty="0" smtClean="0">
                <a:solidFill>
                  <a:srgbClr val="99FF99"/>
                </a:solidFill>
              </a:rPr>
              <a:t>    </a:t>
            </a:r>
            <a:r>
              <a:rPr lang="en-US" sz="1400" b="1" dirty="0" smtClean="0">
                <a:solidFill>
                  <a:srgbClr val="99FF99"/>
                </a:solidFill>
              </a:rPr>
              <a:t>Time   </a:t>
            </a:r>
            <a:r>
              <a:rPr lang="ru-RU" sz="1400" b="1" dirty="0" smtClean="0">
                <a:solidFill>
                  <a:srgbClr val="99FF99"/>
                </a:solidFill>
              </a:rPr>
              <a:t> </a:t>
            </a:r>
            <a:r>
              <a:rPr lang="en-US" sz="1400" b="1" dirty="0" smtClean="0">
                <a:solidFill>
                  <a:srgbClr val="99FF99"/>
                </a:solidFill>
              </a:rPr>
              <a:t> Sensor   Solenoid    Mode   Attempt </a:t>
            </a:r>
            <a:r>
              <a:rPr lang="ru-RU" sz="1400" b="1" dirty="0" smtClean="0">
                <a:solidFill>
                  <a:srgbClr val="99FF99"/>
                </a:solidFill>
              </a:rPr>
              <a:t>  </a:t>
            </a:r>
            <a:r>
              <a:rPr lang="en-US" sz="1400" b="1" dirty="0" smtClean="0">
                <a:solidFill>
                  <a:srgbClr val="99FF99"/>
                </a:solidFill>
              </a:rPr>
              <a:t>Log level                        </a:t>
            </a:r>
            <a:r>
              <a:rPr lang="en-US" sz="1400" b="1" dirty="0">
                <a:solidFill>
                  <a:srgbClr val="99FF99"/>
                </a:solidFill>
              </a:rPr>
              <a:t>Details                                </a:t>
            </a:r>
            <a:r>
              <a:rPr lang="en-US" sz="1400" b="1" dirty="0" smtClean="0">
                <a:solidFill>
                  <a:srgbClr val="99FF99"/>
                </a:solidFill>
              </a:rPr>
              <a:t>Duration</a:t>
            </a:r>
          </a:p>
          <a:p>
            <a:r>
              <a:rPr lang="en-US" sz="1400" dirty="0" smtClean="0">
                <a:solidFill>
                  <a:srgbClr val="99FF99"/>
                </a:solidFill>
              </a:rPr>
              <a:t>A       23.06.2023    6:00          1	1</a:t>
            </a:r>
            <a:r>
              <a:rPr lang="en-US" sz="1400" dirty="0">
                <a:solidFill>
                  <a:srgbClr val="99FF99"/>
                </a:solidFill>
              </a:rPr>
              <a:t> </a:t>
            </a:r>
            <a:r>
              <a:rPr lang="en-US" sz="1400" dirty="0" smtClean="0">
                <a:solidFill>
                  <a:srgbClr val="99FF99"/>
                </a:solidFill>
              </a:rPr>
              <a:t>            real         </a:t>
            </a:r>
            <a:r>
              <a:rPr lang="ru-RU" sz="1400" dirty="0" smtClean="0">
                <a:solidFill>
                  <a:srgbClr val="99FF99"/>
                </a:solidFill>
              </a:rPr>
              <a:t>  1               </a:t>
            </a:r>
            <a:r>
              <a:rPr lang="en-US" sz="1400" dirty="0" smtClean="0">
                <a:solidFill>
                  <a:srgbClr val="99FF99"/>
                </a:solidFill>
              </a:rPr>
              <a:t>info	         5% humidity, 6 category                 20</a:t>
            </a:r>
          </a:p>
          <a:p>
            <a:r>
              <a:rPr lang="en-US" sz="1400" dirty="0" smtClean="0">
                <a:solidFill>
                  <a:srgbClr val="99FF99"/>
                </a:solidFill>
              </a:rPr>
              <a:t>A       23.06.2023    6:00          2	2</a:t>
            </a:r>
            <a:r>
              <a:rPr lang="en-US" sz="1400" dirty="0">
                <a:solidFill>
                  <a:srgbClr val="99FF99"/>
                </a:solidFill>
              </a:rPr>
              <a:t> </a:t>
            </a:r>
            <a:r>
              <a:rPr lang="en-US" sz="1400" dirty="0" smtClean="0">
                <a:solidFill>
                  <a:srgbClr val="99FF99"/>
                </a:solidFill>
              </a:rPr>
              <a:t>            real         </a:t>
            </a:r>
            <a:r>
              <a:rPr lang="ru-RU" sz="1400" dirty="0" smtClean="0">
                <a:solidFill>
                  <a:srgbClr val="99FF99"/>
                </a:solidFill>
              </a:rPr>
              <a:t>  1               </a:t>
            </a:r>
            <a:r>
              <a:rPr lang="en-US" sz="1400" dirty="0" smtClean="0">
                <a:solidFill>
                  <a:srgbClr val="99FF99"/>
                </a:solidFill>
              </a:rPr>
              <a:t>info	         5% humidity, 8 category                 20</a:t>
            </a:r>
          </a:p>
          <a:p>
            <a:r>
              <a:rPr lang="en-US" sz="1400" dirty="0" smtClean="0">
                <a:solidFill>
                  <a:srgbClr val="99FF99"/>
                </a:solidFill>
              </a:rPr>
              <a:t>A       23.06.2023    6:00          </a:t>
            </a:r>
            <a:r>
              <a:rPr lang="ru-RU" sz="1400" dirty="0" smtClean="0">
                <a:solidFill>
                  <a:srgbClr val="99FF99"/>
                </a:solidFill>
              </a:rPr>
              <a:t>3</a:t>
            </a:r>
            <a:r>
              <a:rPr lang="en-US" sz="1400" dirty="0" smtClean="0">
                <a:solidFill>
                  <a:srgbClr val="99FF99"/>
                </a:solidFill>
              </a:rPr>
              <a:t>	</a:t>
            </a:r>
            <a:r>
              <a:rPr lang="en-US" sz="1400" dirty="0">
                <a:solidFill>
                  <a:srgbClr val="99FF99"/>
                </a:solidFill>
              </a:rPr>
              <a:t>3 </a:t>
            </a:r>
            <a:r>
              <a:rPr lang="en-US" sz="1400" dirty="0" smtClean="0">
                <a:solidFill>
                  <a:srgbClr val="99FF99"/>
                </a:solidFill>
              </a:rPr>
              <a:t>            real         </a:t>
            </a:r>
            <a:r>
              <a:rPr lang="ru-RU" sz="1400" dirty="0" smtClean="0">
                <a:solidFill>
                  <a:srgbClr val="99FF99"/>
                </a:solidFill>
              </a:rPr>
              <a:t>  1               </a:t>
            </a:r>
            <a:r>
              <a:rPr lang="en-US" sz="1400" dirty="0" smtClean="0">
                <a:solidFill>
                  <a:srgbClr val="99FF99"/>
                </a:solidFill>
              </a:rPr>
              <a:t>info	         10% humidity, 2 category               20</a:t>
            </a:r>
          </a:p>
          <a:p>
            <a:r>
              <a:rPr lang="en-US" sz="1400" dirty="0" smtClean="0">
                <a:solidFill>
                  <a:srgbClr val="99FF99"/>
                </a:solidFill>
              </a:rPr>
              <a:t>A       23.06.2023    6:00          </a:t>
            </a:r>
            <a:r>
              <a:rPr lang="ru-RU" sz="1400" dirty="0" smtClean="0">
                <a:solidFill>
                  <a:srgbClr val="99FF99"/>
                </a:solidFill>
              </a:rPr>
              <a:t>4</a:t>
            </a:r>
            <a:r>
              <a:rPr lang="en-US" sz="1400" dirty="0" smtClean="0">
                <a:solidFill>
                  <a:srgbClr val="99FF99"/>
                </a:solidFill>
              </a:rPr>
              <a:t>	4           model        </a:t>
            </a:r>
            <a:r>
              <a:rPr lang="ru-RU" sz="1400" dirty="0" smtClean="0">
                <a:solidFill>
                  <a:srgbClr val="99FF99"/>
                </a:solidFill>
              </a:rPr>
              <a:t>1              </a:t>
            </a:r>
            <a:r>
              <a:rPr lang="en-US" sz="1400" dirty="0" smtClean="0">
                <a:solidFill>
                  <a:srgbClr val="99FF99"/>
                </a:solidFill>
              </a:rPr>
              <a:t> info	         __% humidity, 6 category               20</a:t>
            </a:r>
          </a:p>
          <a:p>
            <a:r>
              <a:rPr lang="en-US" sz="1400" dirty="0" smtClean="0">
                <a:solidFill>
                  <a:srgbClr val="99FF99"/>
                </a:solidFill>
              </a:rPr>
              <a:t>A       23.06.2023    6:15          1	1             real         </a:t>
            </a:r>
            <a:r>
              <a:rPr lang="ru-RU" sz="1400" dirty="0" smtClean="0">
                <a:solidFill>
                  <a:srgbClr val="99FF99"/>
                </a:solidFill>
              </a:rPr>
              <a:t>  </a:t>
            </a:r>
            <a:r>
              <a:rPr lang="en-US" sz="1400" dirty="0" smtClean="0">
                <a:solidFill>
                  <a:srgbClr val="99FF99"/>
                </a:solidFill>
              </a:rPr>
              <a:t>2</a:t>
            </a:r>
            <a:r>
              <a:rPr lang="ru-RU" sz="1400" dirty="0" smtClean="0">
                <a:solidFill>
                  <a:srgbClr val="99FF99"/>
                </a:solidFill>
              </a:rPr>
              <a:t>               </a:t>
            </a:r>
            <a:r>
              <a:rPr lang="en-US" sz="1400" dirty="0" smtClean="0">
                <a:solidFill>
                  <a:srgbClr val="99FF99"/>
                </a:solidFill>
              </a:rPr>
              <a:t>info	         60% humidity, 6 category               15</a:t>
            </a:r>
          </a:p>
          <a:p>
            <a:r>
              <a:rPr lang="en-US" sz="1400" dirty="0" smtClean="0">
                <a:solidFill>
                  <a:srgbClr val="99FF99"/>
                </a:solidFill>
              </a:rPr>
              <a:t>A       23.06.2023    6:15          2	2             real         </a:t>
            </a:r>
            <a:r>
              <a:rPr lang="ru-RU" sz="1400" dirty="0" smtClean="0">
                <a:solidFill>
                  <a:srgbClr val="99FF99"/>
                </a:solidFill>
              </a:rPr>
              <a:t>  </a:t>
            </a:r>
            <a:r>
              <a:rPr lang="en-US" sz="1400" dirty="0" smtClean="0">
                <a:solidFill>
                  <a:srgbClr val="99FF99"/>
                </a:solidFill>
              </a:rPr>
              <a:t>2</a:t>
            </a:r>
            <a:r>
              <a:rPr lang="ru-RU" sz="1400" dirty="0" smtClean="0">
                <a:solidFill>
                  <a:srgbClr val="99FF99"/>
                </a:solidFill>
              </a:rPr>
              <a:t>               </a:t>
            </a:r>
            <a:r>
              <a:rPr lang="en-US" sz="1400" dirty="0" smtClean="0">
                <a:solidFill>
                  <a:srgbClr val="99FF99"/>
                </a:solidFill>
              </a:rPr>
              <a:t>info	         75% humidity, 8 category               15</a:t>
            </a:r>
          </a:p>
          <a:p>
            <a:r>
              <a:rPr lang="en-US" sz="1400" dirty="0" smtClean="0">
                <a:solidFill>
                  <a:srgbClr val="99FF99"/>
                </a:solidFill>
              </a:rPr>
              <a:t>A       </a:t>
            </a:r>
            <a:r>
              <a:rPr lang="en-US" sz="1400" dirty="0" smtClean="0">
                <a:solidFill>
                  <a:srgbClr val="FF0000"/>
                </a:solidFill>
              </a:rPr>
              <a:t>23.06.2023    6:15          3	3             real         </a:t>
            </a:r>
            <a:r>
              <a:rPr lang="ru-RU" sz="1400" dirty="0" smtClean="0">
                <a:solidFill>
                  <a:srgbClr val="FF0000"/>
                </a:solidFill>
              </a:rPr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2</a:t>
            </a:r>
            <a:r>
              <a:rPr lang="ru-RU" sz="1400" dirty="0" smtClean="0">
                <a:solidFill>
                  <a:srgbClr val="FF0000"/>
                </a:solidFill>
              </a:rPr>
              <a:t>           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ru-RU" sz="1400" dirty="0" smtClean="0">
                <a:solidFill>
                  <a:srgbClr val="FF0000"/>
                </a:solidFill>
              </a:rPr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error                    1% humidity, 2 category</a:t>
            </a:r>
          </a:p>
          <a:p>
            <a:r>
              <a:rPr lang="en-US" sz="1400" dirty="0" smtClean="0">
                <a:solidFill>
                  <a:srgbClr val="99FF99"/>
                </a:solidFill>
              </a:rPr>
              <a:t>A       </a:t>
            </a:r>
            <a:r>
              <a:rPr lang="en-US" sz="1400" dirty="0" smtClean="0">
                <a:solidFill>
                  <a:srgbClr val="FFC000"/>
                </a:solidFill>
              </a:rPr>
              <a:t>23.06.2023    </a:t>
            </a:r>
            <a:r>
              <a:rPr lang="en-US" sz="1400" dirty="0">
                <a:solidFill>
                  <a:srgbClr val="FFC000"/>
                </a:solidFill>
              </a:rPr>
              <a:t>6:16          </a:t>
            </a:r>
            <a:r>
              <a:rPr lang="en-US" sz="1400" dirty="0" smtClean="0">
                <a:solidFill>
                  <a:srgbClr val="FFC000"/>
                </a:solidFill>
              </a:rPr>
              <a:t>3	3	 	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smtClean="0">
                <a:solidFill>
                  <a:srgbClr val="FFC000"/>
                </a:solidFill>
              </a:rPr>
              <a:t>warning                 switched to model</a:t>
            </a:r>
          </a:p>
          <a:p>
            <a:r>
              <a:rPr lang="en-US" sz="1400" dirty="0" smtClean="0">
                <a:solidFill>
                  <a:srgbClr val="99FF99"/>
                </a:solidFill>
              </a:rPr>
              <a:t>A       23.06.2023    6:16          3	3           model        3</a:t>
            </a:r>
            <a:r>
              <a:rPr lang="ru-RU" sz="1400" dirty="0" smtClean="0">
                <a:solidFill>
                  <a:srgbClr val="99FF99"/>
                </a:solidFill>
              </a:rPr>
              <a:t> </a:t>
            </a:r>
            <a:r>
              <a:rPr lang="en-US" sz="1400" dirty="0" smtClean="0">
                <a:solidFill>
                  <a:srgbClr val="99FF99"/>
                </a:solidFill>
              </a:rPr>
              <a:t>              info                      __% humidity, 6 category              10</a:t>
            </a:r>
            <a:endParaRPr lang="en-US" sz="1400" dirty="0" smtClean="0">
              <a:solidFill>
                <a:srgbClr val="FFFF00"/>
              </a:solidFill>
            </a:endParaRPr>
          </a:p>
          <a:p>
            <a:r>
              <a:rPr lang="en-US" sz="1400" dirty="0" smtClean="0">
                <a:solidFill>
                  <a:srgbClr val="99FF99"/>
                </a:solidFill>
              </a:rPr>
              <a:t>A       23.06.2023    6:00          1	1             real         </a:t>
            </a:r>
            <a:r>
              <a:rPr lang="ru-RU" sz="1400" dirty="0" smtClean="0">
                <a:solidFill>
                  <a:srgbClr val="99FF99"/>
                </a:solidFill>
              </a:rPr>
              <a:t>  </a:t>
            </a:r>
            <a:r>
              <a:rPr lang="en-US" sz="1400" dirty="0" smtClean="0">
                <a:solidFill>
                  <a:srgbClr val="99FF99"/>
                </a:solidFill>
              </a:rPr>
              <a:t>4</a:t>
            </a:r>
            <a:r>
              <a:rPr lang="ru-RU" sz="1400" dirty="0" smtClean="0">
                <a:solidFill>
                  <a:srgbClr val="99FF99"/>
                </a:solidFill>
              </a:rPr>
              <a:t>               </a:t>
            </a:r>
            <a:r>
              <a:rPr lang="en-US" sz="1400" dirty="0" smtClean="0">
                <a:solidFill>
                  <a:srgbClr val="99FF99"/>
                </a:solidFill>
              </a:rPr>
              <a:t>info	         100% humidity, 6 category              -</a:t>
            </a:r>
          </a:p>
          <a:p>
            <a:r>
              <a:rPr lang="en-US" sz="1400" dirty="0" smtClean="0">
                <a:solidFill>
                  <a:srgbClr val="99FF99"/>
                </a:solidFill>
              </a:rPr>
              <a:t>A       23.06.2023    6:00          2	2             real         </a:t>
            </a:r>
            <a:r>
              <a:rPr lang="ru-RU" sz="1400" dirty="0" smtClean="0">
                <a:solidFill>
                  <a:srgbClr val="99FF99"/>
                </a:solidFill>
              </a:rPr>
              <a:t>  </a:t>
            </a:r>
            <a:r>
              <a:rPr lang="en-US" sz="1400" dirty="0" smtClean="0">
                <a:solidFill>
                  <a:srgbClr val="99FF99"/>
                </a:solidFill>
              </a:rPr>
              <a:t>4</a:t>
            </a:r>
            <a:r>
              <a:rPr lang="ru-RU" sz="1400" dirty="0" smtClean="0">
                <a:solidFill>
                  <a:srgbClr val="99FF99"/>
                </a:solidFill>
              </a:rPr>
              <a:t>               </a:t>
            </a:r>
            <a:r>
              <a:rPr lang="en-US" sz="1400" dirty="0" smtClean="0">
                <a:solidFill>
                  <a:srgbClr val="99FF99"/>
                </a:solidFill>
              </a:rPr>
              <a:t>info	         100% humidity, 8 category              -</a:t>
            </a:r>
          </a:p>
          <a:p>
            <a:r>
              <a:rPr lang="en-US" sz="1400" dirty="0" smtClean="0">
                <a:solidFill>
                  <a:srgbClr val="99FF99"/>
                </a:solidFill>
              </a:rPr>
              <a:t>A       23.06.2023    6:00          </a:t>
            </a:r>
            <a:r>
              <a:rPr lang="ru-RU" sz="1400" dirty="0" smtClean="0">
                <a:solidFill>
                  <a:srgbClr val="99FF99"/>
                </a:solidFill>
              </a:rPr>
              <a:t>3</a:t>
            </a:r>
            <a:r>
              <a:rPr lang="en-US" sz="1400" dirty="0" smtClean="0">
                <a:solidFill>
                  <a:srgbClr val="99FF99"/>
                </a:solidFill>
              </a:rPr>
              <a:t>	3           model       </a:t>
            </a:r>
            <a:r>
              <a:rPr lang="ru-RU" sz="1400" dirty="0" smtClean="0">
                <a:solidFill>
                  <a:srgbClr val="99FF99"/>
                </a:solidFill>
              </a:rPr>
              <a:t> </a:t>
            </a:r>
            <a:r>
              <a:rPr lang="en-US" sz="1400" dirty="0" smtClean="0">
                <a:solidFill>
                  <a:srgbClr val="99FF99"/>
                </a:solidFill>
              </a:rPr>
              <a:t>4</a:t>
            </a:r>
            <a:r>
              <a:rPr lang="ru-RU" sz="1400" dirty="0" smtClean="0">
                <a:solidFill>
                  <a:srgbClr val="99FF99"/>
                </a:solidFill>
              </a:rPr>
              <a:t>               </a:t>
            </a:r>
            <a:r>
              <a:rPr lang="en-US" sz="1400" dirty="0" smtClean="0">
                <a:solidFill>
                  <a:srgbClr val="99FF99"/>
                </a:solidFill>
              </a:rPr>
              <a:t>info	         __% humidity, 2 category               7</a:t>
            </a:r>
          </a:p>
          <a:p>
            <a:r>
              <a:rPr lang="en-US" sz="1400" dirty="0" smtClean="0">
                <a:solidFill>
                  <a:srgbClr val="99FF99"/>
                </a:solidFill>
              </a:rPr>
              <a:t>A       23.06.2023    6:00          </a:t>
            </a:r>
            <a:r>
              <a:rPr lang="ru-RU" sz="1400" dirty="0" smtClean="0">
                <a:solidFill>
                  <a:srgbClr val="99FF99"/>
                </a:solidFill>
              </a:rPr>
              <a:t>4</a:t>
            </a:r>
            <a:r>
              <a:rPr lang="en-US" sz="1400" dirty="0" smtClean="0">
                <a:solidFill>
                  <a:srgbClr val="99FF99"/>
                </a:solidFill>
              </a:rPr>
              <a:t>	4           model        4</a:t>
            </a:r>
            <a:r>
              <a:rPr lang="ru-RU" sz="1400" dirty="0" smtClean="0">
                <a:solidFill>
                  <a:srgbClr val="99FF99"/>
                </a:solidFill>
              </a:rPr>
              <a:t>              </a:t>
            </a:r>
            <a:r>
              <a:rPr lang="en-US" sz="1400" dirty="0" smtClean="0">
                <a:solidFill>
                  <a:srgbClr val="99FF99"/>
                </a:solidFill>
              </a:rPr>
              <a:t> info	         __% humidity, 6 category               8</a:t>
            </a:r>
            <a:endParaRPr lang="en-US" sz="1400" dirty="0"/>
          </a:p>
          <a:p>
            <a:r>
              <a:rPr lang="ru-RU" sz="1400" dirty="0" smtClean="0">
                <a:solidFill>
                  <a:srgbClr val="99FF99"/>
                </a:solidFill>
              </a:rPr>
              <a:t>--------------------------------------------------------------------------------------------------------------------------------------</a:t>
            </a:r>
            <a:r>
              <a:rPr lang="en-US" sz="1400" dirty="0" smtClean="0">
                <a:solidFill>
                  <a:srgbClr val="99FF99"/>
                </a:solidFill>
              </a:rPr>
              <a:t>----------------------------</a:t>
            </a:r>
            <a:endParaRPr lang="ru-RU" sz="1400" dirty="0" smtClean="0">
              <a:solidFill>
                <a:srgbClr val="99FF99"/>
              </a:solidFill>
            </a:endParaRPr>
          </a:p>
          <a:p>
            <a:r>
              <a:rPr lang="en-US" sz="1400" dirty="0" smtClean="0">
                <a:solidFill>
                  <a:srgbClr val="99FF99"/>
                </a:solidFill>
              </a:rPr>
              <a:t>A       2</a:t>
            </a:r>
            <a:r>
              <a:rPr lang="ru-RU" sz="1400" dirty="0" smtClean="0">
                <a:solidFill>
                  <a:srgbClr val="99FF99"/>
                </a:solidFill>
              </a:rPr>
              <a:t>4</a:t>
            </a:r>
            <a:r>
              <a:rPr lang="en-US" sz="1400" dirty="0" smtClean="0">
                <a:solidFill>
                  <a:srgbClr val="99FF99"/>
                </a:solidFill>
              </a:rPr>
              <a:t>.06.2023    6:00          1	1             real         </a:t>
            </a:r>
            <a:r>
              <a:rPr lang="ru-RU" sz="1400" dirty="0" smtClean="0">
                <a:solidFill>
                  <a:srgbClr val="99FF99"/>
                </a:solidFill>
              </a:rPr>
              <a:t>  1               </a:t>
            </a:r>
            <a:r>
              <a:rPr lang="en-US" sz="1400" dirty="0" smtClean="0">
                <a:solidFill>
                  <a:srgbClr val="99FF99"/>
                </a:solidFill>
              </a:rPr>
              <a:t>info	         35% humidity, 6 category              20</a:t>
            </a:r>
          </a:p>
          <a:p>
            <a:r>
              <a:rPr lang="en-US" sz="1400" dirty="0" smtClean="0">
                <a:solidFill>
                  <a:srgbClr val="99FF99"/>
                </a:solidFill>
              </a:rPr>
              <a:t>A       24.06.2023    6:00          2	2             real         </a:t>
            </a:r>
            <a:r>
              <a:rPr lang="ru-RU" sz="1400" dirty="0" smtClean="0">
                <a:solidFill>
                  <a:srgbClr val="99FF99"/>
                </a:solidFill>
              </a:rPr>
              <a:t>  1               </a:t>
            </a:r>
            <a:r>
              <a:rPr lang="en-US" sz="1400" dirty="0" smtClean="0">
                <a:solidFill>
                  <a:srgbClr val="99FF99"/>
                </a:solidFill>
              </a:rPr>
              <a:t>info	         45% humidity, 8 category              20</a:t>
            </a:r>
          </a:p>
          <a:p>
            <a:r>
              <a:rPr lang="en-US" sz="1400" dirty="0" smtClean="0">
                <a:solidFill>
                  <a:srgbClr val="99FF99"/>
                </a:solidFill>
              </a:rPr>
              <a:t>A       24.06.2023    6:00          </a:t>
            </a:r>
            <a:r>
              <a:rPr lang="ru-RU" sz="1400" dirty="0" smtClean="0">
                <a:solidFill>
                  <a:srgbClr val="99FF99"/>
                </a:solidFill>
              </a:rPr>
              <a:t>3</a:t>
            </a:r>
            <a:r>
              <a:rPr lang="en-US" sz="1400" dirty="0" smtClean="0">
                <a:solidFill>
                  <a:srgbClr val="99FF99"/>
                </a:solidFill>
              </a:rPr>
              <a:t>	3           model         </a:t>
            </a:r>
            <a:r>
              <a:rPr lang="ru-RU" sz="1400" dirty="0" smtClean="0">
                <a:solidFill>
                  <a:srgbClr val="99FF99"/>
                </a:solidFill>
              </a:rPr>
              <a:t>1              </a:t>
            </a:r>
            <a:r>
              <a:rPr lang="en-US" sz="1400" dirty="0" smtClean="0">
                <a:solidFill>
                  <a:srgbClr val="99FF99"/>
                </a:solidFill>
              </a:rPr>
              <a:t>info                    __% humidity, 2 </a:t>
            </a:r>
            <a:r>
              <a:rPr lang="en-US" sz="1400" dirty="0">
                <a:solidFill>
                  <a:srgbClr val="99FF99"/>
                </a:solidFill>
              </a:rPr>
              <a:t>category           </a:t>
            </a:r>
            <a:r>
              <a:rPr lang="en-US" sz="1400" dirty="0" smtClean="0">
                <a:solidFill>
                  <a:srgbClr val="99FF99"/>
                </a:solidFill>
              </a:rPr>
              <a:t>    </a:t>
            </a:r>
            <a:r>
              <a:rPr lang="en-US" sz="1400" dirty="0">
                <a:solidFill>
                  <a:srgbClr val="99FF99"/>
                </a:solidFill>
              </a:rPr>
              <a:t>20</a:t>
            </a:r>
          </a:p>
          <a:p>
            <a:r>
              <a:rPr lang="en-US" sz="1400" dirty="0" smtClean="0">
                <a:solidFill>
                  <a:srgbClr val="99FF99"/>
                </a:solidFill>
              </a:rPr>
              <a:t>A       24.06.2023    6:00          4	4           model         </a:t>
            </a:r>
            <a:r>
              <a:rPr lang="ru-RU" sz="1400" dirty="0" smtClean="0">
                <a:solidFill>
                  <a:srgbClr val="99FF99"/>
                </a:solidFill>
              </a:rPr>
              <a:t>1              </a:t>
            </a:r>
            <a:r>
              <a:rPr lang="en-US" sz="1400" dirty="0" smtClean="0">
                <a:solidFill>
                  <a:srgbClr val="99FF99"/>
                </a:solidFill>
              </a:rPr>
              <a:t>info	         __% humidity, 6 </a:t>
            </a:r>
            <a:r>
              <a:rPr lang="en-US" sz="1400" dirty="0">
                <a:solidFill>
                  <a:srgbClr val="99FF99"/>
                </a:solidFill>
              </a:rPr>
              <a:t>category              20</a:t>
            </a:r>
          </a:p>
          <a:p>
            <a:r>
              <a:rPr lang="en-US" sz="1400" dirty="0" smtClean="0">
                <a:solidFill>
                  <a:srgbClr val="99FF99"/>
                </a:solidFill>
              </a:rPr>
              <a:t>A       2</a:t>
            </a:r>
            <a:r>
              <a:rPr lang="ru-RU" sz="1400" dirty="0" smtClean="0">
                <a:solidFill>
                  <a:srgbClr val="99FF99"/>
                </a:solidFill>
              </a:rPr>
              <a:t>4</a:t>
            </a:r>
            <a:r>
              <a:rPr lang="en-US" sz="1400" dirty="0" smtClean="0">
                <a:solidFill>
                  <a:srgbClr val="99FF99"/>
                </a:solidFill>
              </a:rPr>
              <a:t>.06.2023    6:15          1	1             real         </a:t>
            </a:r>
            <a:r>
              <a:rPr lang="ru-RU" sz="1400" dirty="0" smtClean="0">
                <a:solidFill>
                  <a:srgbClr val="99FF99"/>
                </a:solidFill>
              </a:rPr>
              <a:t>  </a:t>
            </a:r>
            <a:r>
              <a:rPr lang="en-US" sz="1400" dirty="0" smtClean="0">
                <a:solidFill>
                  <a:srgbClr val="99FF99"/>
                </a:solidFill>
              </a:rPr>
              <a:t>2</a:t>
            </a:r>
            <a:r>
              <a:rPr lang="ru-RU" sz="1400" dirty="0" smtClean="0">
                <a:solidFill>
                  <a:srgbClr val="99FF99"/>
                </a:solidFill>
              </a:rPr>
              <a:t>               </a:t>
            </a:r>
            <a:r>
              <a:rPr lang="en-US" sz="1400" dirty="0" smtClean="0">
                <a:solidFill>
                  <a:srgbClr val="99FF99"/>
                </a:solidFill>
              </a:rPr>
              <a:t>info	         100% humidity, </a:t>
            </a:r>
            <a:r>
              <a:rPr lang="en-US" sz="1400" dirty="0">
                <a:solidFill>
                  <a:srgbClr val="99FF99"/>
                </a:solidFill>
              </a:rPr>
              <a:t>6 category            </a:t>
            </a:r>
            <a:r>
              <a:rPr lang="en-US" sz="1400" dirty="0" smtClean="0">
                <a:solidFill>
                  <a:srgbClr val="99FF99"/>
                </a:solidFill>
              </a:rPr>
              <a:t> -</a:t>
            </a:r>
            <a:endParaRPr lang="en-US" sz="1400" dirty="0">
              <a:solidFill>
                <a:srgbClr val="99FF99"/>
              </a:solidFill>
            </a:endParaRPr>
          </a:p>
          <a:p>
            <a:r>
              <a:rPr lang="en-US" sz="1400" dirty="0" smtClean="0">
                <a:solidFill>
                  <a:srgbClr val="99FF99"/>
                </a:solidFill>
              </a:rPr>
              <a:t>A       24.06.2023    6:15          2	2             real         </a:t>
            </a:r>
            <a:r>
              <a:rPr lang="ru-RU" sz="1400" dirty="0" smtClean="0">
                <a:solidFill>
                  <a:srgbClr val="99FF99"/>
                </a:solidFill>
              </a:rPr>
              <a:t>  </a:t>
            </a:r>
            <a:r>
              <a:rPr lang="en-US" sz="1400" dirty="0" smtClean="0">
                <a:solidFill>
                  <a:srgbClr val="99FF99"/>
                </a:solidFill>
              </a:rPr>
              <a:t>2</a:t>
            </a:r>
            <a:r>
              <a:rPr lang="ru-RU" sz="1400" dirty="0" smtClean="0">
                <a:solidFill>
                  <a:srgbClr val="99FF99"/>
                </a:solidFill>
              </a:rPr>
              <a:t>               </a:t>
            </a:r>
            <a:r>
              <a:rPr lang="en-US" sz="1400" dirty="0" smtClean="0">
                <a:solidFill>
                  <a:srgbClr val="99FF99"/>
                </a:solidFill>
              </a:rPr>
              <a:t>info	         100% humidity, </a:t>
            </a:r>
            <a:r>
              <a:rPr lang="en-US" sz="1400" dirty="0">
                <a:solidFill>
                  <a:srgbClr val="99FF99"/>
                </a:solidFill>
              </a:rPr>
              <a:t>8 category            </a:t>
            </a:r>
            <a:r>
              <a:rPr lang="en-US" sz="1400" dirty="0" smtClean="0">
                <a:solidFill>
                  <a:srgbClr val="99FF99"/>
                </a:solidFill>
              </a:rPr>
              <a:t> -</a:t>
            </a:r>
            <a:endParaRPr lang="en-US" sz="1400" dirty="0">
              <a:solidFill>
                <a:srgbClr val="99FF99"/>
              </a:solidFill>
            </a:endParaRPr>
          </a:p>
          <a:p>
            <a:r>
              <a:rPr lang="en-US" sz="1400" dirty="0" smtClean="0">
                <a:solidFill>
                  <a:srgbClr val="99FF99"/>
                </a:solidFill>
              </a:rPr>
              <a:t>A       24.06.2023    6:15          </a:t>
            </a:r>
            <a:r>
              <a:rPr lang="ru-RU" sz="1400" dirty="0" smtClean="0">
                <a:solidFill>
                  <a:srgbClr val="99FF99"/>
                </a:solidFill>
              </a:rPr>
              <a:t>3</a:t>
            </a:r>
            <a:r>
              <a:rPr lang="en-US" sz="1400" dirty="0" smtClean="0">
                <a:solidFill>
                  <a:srgbClr val="99FF99"/>
                </a:solidFill>
              </a:rPr>
              <a:t>	3           model         2</a:t>
            </a:r>
            <a:r>
              <a:rPr lang="ru-RU" sz="1400" dirty="0" smtClean="0">
                <a:solidFill>
                  <a:srgbClr val="99FF99"/>
                </a:solidFill>
              </a:rPr>
              <a:t>              </a:t>
            </a:r>
            <a:r>
              <a:rPr lang="en-US" sz="1400" dirty="0" smtClean="0">
                <a:solidFill>
                  <a:srgbClr val="99FF99"/>
                </a:solidFill>
              </a:rPr>
              <a:t>info                    __% humidity, </a:t>
            </a:r>
            <a:r>
              <a:rPr lang="en-US" sz="1400" dirty="0">
                <a:solidFill>
                  <a:srgbClr val="99FF99"/>
                </a:solidFill>
              </a:rPr>
              <a:t>2 category             </a:t>
            </a:r>
            <a:r>
              <a:rPr lang="en-US" sz="1400" dirty="0" smtClean="0">
                <a:solidFill>
                  <a:srgbClr val="99FF99"/>
                </a:solidFill>
              </a:rPr>
              <a:t>   5</a:t>
            </a:r>
            <a:endParaRPr lang="en-US" sz="1400" dirty="0">
              <a:solidFill>
                <a:srgbClr val="99FF99"/>
              </a:solidFill>
            </a:endParaRPr>
          </a:p>
          <a:p>
            <a:r>
              <a:rPr lang="en-US" sz="1400" dirty="0" smtClean="0">
                <a:solidFill>
                  <a:srgbClr val="99FF99"/>
                </a:solidFill>
              </a:rPr>
              <a:t>A       24.06.2023    6:15          4	4           model         2</a:t>
            </a:r>
            <a:r>
              <a:rPr lang="ru-RU" sz="1400" dirty="0" smtClean="0">
                <a:solidFill>
                  <a:srgbClr val="99FF99"/>
                </a:solidFill>
              </a:rPr>
              <a:t>              </a:t>
            </a:r>
            <a:r>
              <a:rPr lang="en-US" sz="1400" dirty="0" smtClean="0">
                <a:solidFill>
                  <a:srgbClr val="99FF99"/>
                </a:solidFill>
              </a:rPr>
              <a:t>info	         __% humidity, 6 </a:t>
            </a:r>
            <a:r>
              <a:rPr lang="en-US" sz="1400" dirty="0">
                <a:solidFill>
                  <a:srgbClr val="99FF99"/>
                </a:solidFill>
              </a:rPr>
              <a:t>category              </a:t>
            </a:r>
            <a:r>
              <a:rPr lang="en-US" sz="1400" dirty="0" smtClean="0">
                <a:solidFill>
                  <a:srgbClr val="99FF99"/>
                </a:solidFill>
              </a:rPr>
              <a:t> 5</a:t>
            </a:r>
            <a:endParaRPr lang="en-US" sz="1400" dirty="0">
              <a:solidFill>
                <a:srgbClr val="99FF99"/>
              </a:solidFill>
            </a:endParaRPr>
          </a:p>
          <a:p>
            <a:r>
              <a:rPr lang="ru-RU" sz="1400" dirty="0" smtClean="0">
                <a:solidFill>
                  <a:srgbClr val="99FF99"/>
                </a:solidFill>
              </a:rPr>
              <a:t>--------------------------------------------------------------------------------------------------------------------------------------</a:t>
            </a:r>
            <a:r>
              <a:rPr lang="en-US" sz="1400" dirty="0" smtClean="0">
                <a:solidFill>
                  <a:srgbClr val="99FF99"/>
                </a:solidFill>
              </a:rPr>
              <a:t>----------------------------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A      25.06.2023    6:00                                                                           </a:t>
            </a:r>
            <a:r>
              <a:rPr lang="ru-RU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 fatal	        connection </a:t>
            </a:r>
            <a:r>
              <a:rPr lang="en-US" sz="1400" dirty="0">
                <a:solidFill>
                  <a:srgbClr val="FF0000"/>
                </a:solidFill>
              </a:rPr>
              <a:t>with </a:t>
            </a:r>
            <a:r>
              <a:rPr lang="en-US" sz="1400" dirty="0" smtClean="0">
                <a:solidFill>
                  <a:srgbClr val="FF0000"/>
                </a:solidFill>
              </a:rPr>
              <a:t>device is failure </a:t>
            </a:r>
            <a:endParaRPr lang="en-US" sz="1400" dirty="0" smtClean="0">
              <a:solidFill>
                <a:srgbClr val="99FF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5976" y="116632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Logs</a:t>
            </a:r>
            <a:endParaRPr lang="en-US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578297"/>
            <a:ext cx="2088232" cy="258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From …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Управляющая кнопка: назад 2">
            <a:hlinkClick r:id="" action="ppaction://hlinkshowjump?jump=previousslide" highlightClick="1"/>
          </p:cNvPr>
          <p:cNvSpPr/>
          <p:nvPr/>
        </p:nvSpPr>
        <p:spPr>
          <a:xfrm rot="16200000">
            <a:off x="2059125" y="570892"/>
            <a:ext cx="258416" cy="273223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36296" y="573498"/>
            <a:ext cx="1516965" cy="28727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92389" y="581612"/>
            <a:ext cx="2088232" cy="258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… till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</p:cNvPr>
          <p:cNvSpPr/>
          <p:nvPr/>
        </p:nvSpPr>
        <p:spPr>
          <a:xfrm rot="16200000">
            <a:off x="4499994" y="574207"/>
            <a:ext cx="258416" cy="273223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5096884" y="581613"/>
            <a:ext cx="1876970" cy="258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Log level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Управляющая кнопка: назад 10">
            <a:hlinkClick r:id="" action="ppaction://hlinkshowjump?jump=previousslide" highlightClick="1"/>
          </p:cNvPr>
          <p:cNvSpPr/>
          <p:nvPr/>
        </p:nvSpPr>
        <p:spPr>
          <a:xfrm rot="16200000">
            <a:off x="6707049" y="588030"/>
            <a:ext cx="258416" cy="245580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238</Words>
  <Application>Microsoft Office PowerPoint</Application>
  <PresentationFormat>Экран (4:3)</PresentationFormat>
  <Paragraphs>136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pernata</cp:lastModifiedBy>
  <cp:revision>64</cp:revision>
  <dcterms:created xsi:type="dcterms:W3CDTF">2022-11-11T12:46:10Z</dcterms:created>
  <dcterms:modified xsi:type="dcterms:W3CDTF">2023-02-14T13:09:07Z</dcterms:modified>
</cp:coreProperties>
</file>