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43" autoAdjust="0"/>
  </p:normalViewPr>
  <p:slideViewPr>
    <p:cSldViewPr snapToGrid="0">
      <p:cViewPr varScale="1">
        <p:scale>
          <a:sx n="109" d="100"/>
          <a:sy n="10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79819-9B5D-4B79-BD7F-775E1E88F21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5ACC-8D40-4450-8898-61F46B0C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5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7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4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43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73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7FB8-0313-41E4-A543-B68DF33AD7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BAEC9-D569-4DCF-BC98-24E1DFCD2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8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769A5-2369-4879-BFBF-C7860D44E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011" y="3170856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Unit testing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6AF8-B8AF-46B9-965F-5B07BE6B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Why on earth is it needed?</a:t>
            </a:r>
          </a:p>
        </p:txBody>
      </p:sp>
    </p:spTree>
    <p:extLst>
      <p:ext uri="{BB962C8B-B14F-4D97-AF65-F5344CB8AC3E}">
        <p14:creationId xmlns:p14="http://schemas.microsoft.com/office/powerpoint/2010/main" val="131308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C0F6-A925-467B-90FE-EA3CCFE8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397" y="609600"/>
            <a:ext cx="11661568" cy="1320800"/>
          </a:xfrm>
        </p:spPr>
        <p:txBody>
          <a:bodyPr/>
          <a:lstStyle/>
          <a:p>
            <a:r>
              <a:rPr lang="en-US" dirty="0"/>
              <a:t>							</a:t>
            </a:r>
            <a:r>
              <a:rPr lang="en-US" dirty="0" err="1"/>
              <a:t>Unittest</a:t>
            </a:r>
            <a:r>
              <a:rPr lang="uk-UA" dirty="0"/>
              <a:t> – додаткові можливості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8C3A-8EC0-461D-A00E-910252B1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7" y="2160589"/>
            <a:ext cx="8596668" cy="3880773"/>
          </a:xfrm>
        </p:spPr>
        <p:txBody>
          <a:bodyPr/>
          <a:lstStyle/>
          <a:p>
            <a:r>
              <a:rPr lang="uk-UA" dirty="0"/>
              <a:t>Параметризація тестів</a:t>
            </a:r>
            <a:r>
              <a:rPr lang="en-US" dirty="0"/>
              <a:t>  </a:t>
            </a:r>
            <a:r>
              <a:rPr lang="en-US" dirty="0" err="1"/>
              <a:t>self.subTest</a:t>
            </a:r>
            <a:endParaRPr lang="uk-UA" dirty="0"/>
          </a:p>
          <a:p>
            <a:r>
              <a:rPr lang="uk-UA" dirty="0"/>
              <a:t>Групування в </a:t>
            </a:r>
            <a:r>
              <a:rPr lang="en-US" dirty="0"/>
              <a:t>suits </a:t>
            </a:r>
            <a:endParaRPr lang="uk-UA" dirty="0"/>
          </a:p>
          <a:p>
            <a:r>
              <a:rPr lang="uk-UA" dirty="0"/>
              <a:t>Різні типи </a:t>
            </a:r>
            <a:r>
              <a:rPr lang="en-US" dirty="0"/>
              <a:t>assert </a:t>
            </a:r>
            <a:r>
              <a:rPr lang="uk-UA" dirty="0"/>
              <a:t>виразу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19BC3ED-0C02-42A3-9EDC-A44B5C6F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96" y="3623922"/>
            <a:ext cx="7811177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self.assertNotEqual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(fraction, expected)</a:t>
            </a:r>
            <a:endParaRPr kumimoji="0" lang="uk-UA" altLang="en-US" sz="14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self.assertAlmostEqual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(fraction + 0.001, 0.1, places=2)</a:t>
            </a:r>
            <a:endParaRPr kumimoji="0" lang="uk-UA" altLang="en-US" sz="14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self.assertGreater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(5, 4)</a:t>
            </a:r>
            <a:endParaRPr kumimoji="0" lang="uk-UA" altLang="en-US" sz="14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A7B2-0530-4FE8-9AEA-7B611E47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3984"/>
            <a:ext cx="8596668" cy="851065"/>
          </a:xfrm>
        </p:spPr>
        <p:txBody>
          <a:bodyPr/>
          <a:lstStyle/>
          <a:p>
            <a:r>
              <a:rPr lang="uk-UA" dirty="0"/>
              <a:t>							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5416-107A-4948-B86E-117101E8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07" y="2077124"/>
            <a:ext cx="5116589" cy="3880773"/>
          </a:xfrm>
        </p:spPr>
        <p:txBody>
          <a:bodyPr/>
          <a:lstStyle/>
          <a:p>
            <a:r>
              <a:rPr lang="uk-UA" dirty="0"/>
              <a:t>Потужний фреймворк</a:t>
            </a:r>
          </a:p>
          <a:p>
            <a:r>
              <a:rPr lang="uk-UA" dirty="0"/>
              <a:t>Вимагає классову структуру тестів</a:t>
            </a:r>
          </a:p>
          <a:p>
            <a:r>
              <a:rPr lang="uk-UA" dirty="0"/>
              <a:t>Пропонує власинй </a:t>
            </a:r>
            <a:r>
              <a:rPr lang="en-US" dirty="0"/>
              <a:t>assert </a:t>
            </a:r>
            <a:r>
              <a:rPr lang="uk-UA" dirty="0"/>
              <a:t>замість вбудованого</a:t>
            </a:r>
          </a:p>
          <a:p>
            <a:r>
              <a:rPr lang="uk-UA" dirty="0"/>
              <a:t>Модуль </a:t>
            </a:r>
            <a:r>
              <a:rPr lang="en-US" dirty="0"/>
              <a:t>mock(</a:t>
            </a:r>
            <a:r>
              <a:rPr lang="uk-UA" dirty="0"/>
              <a:t>розглянемо в наступному епізоді</a:t>
            </a:r>
            <a:r>
              <a:rPr lang="en-US" dirty="0"/>
              <a:t>)</a:t>
            </a:r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9515E-BDE0-4625-AA83-97607AA9B87D}"/>
              </a:ext>
            </a:extLst>
          </p:cNvPr>
          <p:cNvSpPr txBox="1"/>
          <p:nvPr/>
        </p:nvSpPr>
        <p:spPr>
          <a:xfrm>
            <a:off x="5939630" y="2077124"/>
            <a:ext cx="485503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Легковісний фреймворк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Змень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шує об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’</a:t>
            </a:r>
            <a:r>
              <a:rPr lang="uk-UA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єм коду за рахунок простої структури</a:t>
            </a: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uk-U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Використовує вбудований </a:t>
            </a:r>
            <a:r>
              <a:rPr lang="en-US" dirty="0"/>
              <a:t>assert</a:t>
            </a:r>
            <a:r>
              <a:rPr lang="uk-UA" dirty="0"/>
              <a:t> оператор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uk-UA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Picture 8" descr="A nicer unittest for Python">
            <a:extLst>
              <a:ext uri="{FF2B5EF4-FFF2-40B4-BE49-F238E27FC236}">
                <a16:creationId xmlns:a16="http://schemas.microsoft.com/office/drawing/2014/main" id="{EE38AC66-6649-4278-9E04-41DE9372F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43" y="0"/>
            <a:ext cx="1624334" cy="9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Python Unittest Mock Decorator. Mocking is almost always required for… | by  Arlindo Neto | Medium">
            <a:extLst>
              <a:ext uri="{FF2B5EF4-FFF2-40B4-BE49-F238E27FC236}">
                <a16:creationId xmlns:a16="http://schemas.microsoft.com/office/drawing/2014/main" id="{4C693876-B420-4921-9528-FF465873B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30181"/>
          <a:stretch/>
        </p:blipFill>
        <p:spPr bwMode="auto">
          <a:xfrm>
            <a:off x="1102500" y="0"/>
            <a:ext cx="1379247" cy="10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7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C66D-9764-4310-BF04-DA068B1E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817" y="2994231"/>
            <a:ext cx="8596668" cy="13208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286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9CDA-E0D3-4F9B-A0BB-A7EC99E1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uk-UA" dirty="0"/>
              <a:t>ценарій на сьогодні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8776-77A8-4C17-8C84-5539990D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Що таке юніт тести і чому вони важливі</a:t>
            </a:r>
            <a:r>
              <a:rPr lang="en-US" dirty="0"/>
              <a:t>?</a:t>
            </a:r>
          </a:p>
          <a:p>
            <a:r>
              <a:rPr lang="uk-UA" dirty="0"/>
              <a:t>Що за звір</a:t>
            </a:r>
            <a:r>
              <a:rPr lang="en-US" dirty="0"/>
              <a:t> </a:t>
            </a:r>
            <a:r>
              <a:rPr lang="en-US" dirty="0" err="1"/>
              <a:t>unittest</a:t>
            </a:r>
            <a:r>
              <a:rPr lang="en-US" dirty="0"/>
              <a:t> framework?</a:t>
            </a:r>
          </a:p>
          <a:p>
            <a:r>
              <a:rPr lang="uk-UA" dirty="0"/>
              <a:t>Що за тварина</a:t>
            </a:r>
            <a:r>
              <a:rPr lang="en-US" dirty="0"/>
              <a:t> Nose test?</a:t>
            </a:r>
          </a:p>
        </p:txBody>
      </p:sp>
    </p:spTree>
    <p:extLst>
      <p:ext uri="{BB962C8B-B14F-4D97-AF65-F5344CB8AC3E}">
        <p14:creationId xmlns:p14="http://schemas.microsoft.com/office/powerpoint/2010/main" val="40052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2251-F9EE-445B-B6D0-62BEFDC8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2EBC-6F79-4F5A-A0E8-00CE6800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98" y="2020739"/>
            <a:ext cx="5637405" cy="3880773"/>
          </a:xfrm>
        </p:spPr>
        <p:txBody>
          <a:bodyPr/>
          <a:lstStyle/>
          <a:p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(модульне тестування)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метод тестування ПЗ,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при якому програмні одиниці (модулі, функції, класи) тестуються на предмет придатності для використання програмним чином.</a:t>
            </a:r>
          </a:p>
          <a:p>
            <a:r>
              <a:rPr lang="en-US" dirty="0"/>
              <a:t>Unit </a:t>
            </a:r>
            <a:r>
              <a:rPr lang="uk-UA" dirty="0"/>
              <a:t>тестування - це найнижчий рівень тестування і, відповідно, найдешевий з точки зору написання і часу виконання.</a:t>
            </a:r>
          </a:p>
          <a:p>
            <a:endParaRPr lang="uk-UA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6B7673-3030-4FCF-B17B-3A8BFB664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673" y="1499677"/>
            <a:ext cx="4485939" cy="37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2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93B5-572C-4E44-9D99-BD9FCA10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Чому </a:t>
            </a:r>
            <a:r>
              <a:rPr lang="en-US" dirty="0"/>
              <a:t>unit</a:t>
            </a:r>
            <a:r>
              <a:rPr lang="uk-UA" dirty="0"/>
              <a:t> тести важливі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A45C-03D7-444F-A0FA-FB9CBCA1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Баги шкодять бізнесу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ламаючи кінцевий продукт</a:t>
            </a:r>
          </a:p>
          <a:p>
            <a:r>
              <a:rPr lang="uk-UA" sz="1800" b="0" i="0" u="none" strike="noStrike" dirty="0">
                <a:solidFill>
                  <a:srgbClr val="000000"/>
                </a:solidFill>
                <a:effectLst/>
              </a:rPr>
              <a:t>Розробникам легше спати вночі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Допомогають у великих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(і маленьких) проектах зрозуміти в чому суть коду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Дозволяють писати кращий, якісніший код швидше</a:t>
            </a:r>
          </a:p>
          <a:p>
            <a:pPr marL="0" indent="0">
              <a:buNone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sz="18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A32D01-8B79-41A5-B23D-F6DF9B53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6" y="1265314"/>
            <a:ext cx="4393501" cy="3457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Модульне тестування 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в Python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423E2CB-9617-4AC2-9E46-AFDCAA6CC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457" y="566988"/>
            <a:ext cx="2029393" cy="2029393"/>
          </a:xfrm>
          <a:prstGeom prst="rect">
            <a:avLst/>
          </a:prstGeom>
        </p:spPr>
      </p:pic>
      <p:sp>
        <p:nvSpPr>
          <p:cNvPr id="6" name="AutoShape 6" descr="Skip and xfail: dealing with tests that cannot succeed — pytest  documentation">
            <a:extLst>
              <a:ext uri="{FF2B5EF4-FFF2-40B4-BE49-F238E27FC236}">
                <a16:creationId xmlns:a16="http://schemas.microsoft.com/office/drawing/2014/main" id="{1ACC762B-F4BE-4DD0-9C24-3E26AFBAD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A nicer unittest for Python">
            <a:extLst>
              <a:ext uri="{FF2B5EF4-FFF2-40B4-BE49-F238E27FC236}">
                <a16:creationId xmlns:a16="http://schemas.microsoft.com/office/drawing/2014/main" id="{B213B862-08EB-47D5-BD84-9493AC03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8" y="2588450"/>
            <a:ext cx="4053514" cy="236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ython Unittest Mock Decorator. Mocking is almost always required for… | by  Arlindo Neto | Medium">
            <a:extLst>
              <a:ext uri="{FF2B5EF4-FFF2-40B4-BE49-F238E27FC236}">
                <a16:creationId xmlns:a16="http://schemas.microsoft.com/office/drawing/2014/main" id="{CDF52B51-2B2D-4437-B47A-503A8AD10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30181"/>
          <a:stretch/>
        </p:blipFill>
        <p:spPr bwMode="auto">
          <a:xfrm>
            <a:off x="995621" y="4808831"/>
            <a:ext cx="2530909" cy="195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3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B6E8-B41F-4703-BE0D-D00F003E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198" y="984903"/>
            <a:ext cx="8596668" cy="682051"/>
          </a:xfrm>
        </p:spPr>
        <p:txBody>
          <a:bodyPr/>
          <a:lstStyle/>
          <a:p>
            <a:r>
              <a:rPr lang="uk-UA" dirty="0"/>
              <a:t>Як запустити тести?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1821-2966-4F6C-AC11-1A0DF67A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77" y="1685576"/>
            <a:ext cx="11245492" cy="5023982"/>
          </a:xfrm>
        </p:spPr>
        <p:txBody>
          <a:bodyPr/>
          <a:lstStyle/>
          <a:p>
            <a:r>
              <a:rPr lang="en-US" dirty="0"/>
              <a:t>Command line python –m option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auto discovery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in 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 running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8" descr="A nicer unittest for Python">
            <a:extLst>
              <a:ext uri="{FF2B5EF4-FFF2-40B4-BE49-F238E27FC236}">
                <a16:creationId xmlns:a16="http://schemas.microsoft.com/office/drawing/2014/main" id="{F192236D-FAAC-402D-B465-2B06663A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43" y="0"/>
            <a:ext cx="1624334" cy="9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Python Unittest Mock Decorator. Mocking is almost always required for… | by  Arlindo Neto | Medium">
            <a:extLst>
              <a:ext uri="{FF2B5EF4-FFF2-40B4-BE49-F238E27FC236}">
                <a16:creationId xmlns:a16="http://schemas.microsoft.com/office/drawing/2014/main" id="{B4673ABC-59FF-484B-9CE6-263624F90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30181"/>
          <a:stretch/>
        </p:blipFill>
        <p:spPr bwMode="auto">
          <a:xfrm>
            <a:off x="1102500" y="0"/>
            <a:ext cx="1379247" cy="10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st_a = [-2, -1, 0, 1, 2, 3, 4, 5]…">
            <a:extLst>
              <a:ext uri="{FF2B5EF4-FFF2-40B4-BE49-F238E27FC236}">
                <a16:creationId xmlns:a16="http://schemas.microsoft.com/office/drawing/2014/main" id="{BB012C65-E495-425D-824C-64B8AF90DB54}"/>
              </a:ext>
            </a:extLst>
          </p:cNvPr>
          <p:cNvSpPr txBox="1"/>
          <p:nvPr/>
        </p:nvSpPr>
        <p:spPr>
          <a:xfrm>
            <a:off x="473253" y="2163836"/>
            <a:ext cx="4904068" cy="369332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python -m </a:t>
            </a: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module</a:t>
            </a:r>
            <a:endParaRPr dirty="0"/>
          </a:p>
        </p:txBody>
      </p:sp>
      <p:sp>
        <p:nvSpPr>
          <p:cNvPr id="8" name="list_a = [-2, -1, 0, 1, 2, 3, 4, 5]…">
            <a:extLst>
              <a:ext uri="{FF2B5EF4-FFF2-40B4-BE49-F238E27FC236}">
                <a16:creationId xmlns:a16="http://schemas.microsoft.com/office/drawing/2014/main" id="{F71443CB-07A8-40D8-A78D-E8589E1B384F}"/>
              </a:ext>
            </a:extLst>
          </p:cNvPr>
          <p:cNvSpPr txBox="1"/>
          <p:nvPr/>
        </p:nvSpPr>
        <p:spPr>
          <a:xfrm>
            <a:off x="5931351" y="2157660"/>
            <a:ext cx="4685190" cy="369332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python -m nose module &amp; </a:t>
            </a:r>
            <a:r>
              <a:rPr lang="en-US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nosetests</a:t>
            </a:r>
            <a:endParaRPr lang="en-US" dirty="0"/>
          </a:p>
        </p:txBody>
      </p:sp>
      <p:sp>
        <p:nvSpPr>
          <p:cNvPr id="9" name="list_a = [-2, -1, 0, 1, 2, 3, 4, 5]…">
            <a:extLst>
              <a:ext uri="{FF2B5EF4-FFF2-40B4-BE49-F238E27FC236}">
                <a16:creationId xmlns:a16="http://schemas.microsoft.com/office/drawing/2014/main" id="{8FD0ABB9-4687-4F1B-87DE-46733D3E1049}"/>
              </a:ext>
            </a:extLst>
          </p:cNvPr>
          <p:cNvSpPr txBox="1"/>
          <p:nvPr/>
        </p:nvSpPr>
        <p:spPr>
          <a:xfrm>
            <a:off x="530430" y="3408817"/>
            <a:ext cx="4789715" cy="369332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/>
              <a:t>python -m unittest discover   -p "*_test.py"</a:t>
            </a:r>
            <a:endParaRPr lang="en-US" dirty="0"/>
          </a:p>
        </p:txBody>
      </p:sp>
      <p:sp>
        <p:nvSpPr>
          <p:cNvPr id="13" name="list_a = [-2, -1, 0, 1, 2, 3, 4, 5]…">
            <a:extLst>
              <a:ext uri="{FF2B5EF4-FFF2-40B4-BE49-F238E27FC236}">
                <a16:creationId xmlns:a16="http://schemas.microsoft.com/office/drawing/2014/main" id="{6C78E41D-7D03-4656-9B70-0E8E8E889252}"/>
              </a:ext>
            </a:extLst>
          </p:cNvPr>
          <p:cNvSpPr txBox="1"/>
          <p:nvPr/>
        </p:nvSpPr>
        <p:spPr>
          <a:xfrm>
            <a:off x="5931350" y="3408817"/>
            <a:ext cx="4685189" cy="369332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nosetests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# again</a:t>
            </a:r>
            <a:endParaRPr lang="en-US" dirty="0"/>
          </a:p>
        </p:txBody>
      </p:sp>
      <p:sp>
        <p:nvSpPr>
          <p:cNvPr id="15" name="list_a = [-2, -1, 0, 1, 2, 3, 4, 5]…">
            <a:extLst>
              <a:ext uri="{FF2B5EF4-FFF2-40B4-BE49-F238E27FC236}">
                <a16:creationId xmlns:a16="http://schemas.microsoft.com/office/drawing/2014/main" id="{F71754DE-BF7F-4265-B8EA-E2C1922B9ADB}"/>
              </a:ext>
            </a:extLst>
          </p:cNvPr>
          <p:cNvSpPr txBox="1"/>
          <p:nvPr/>
        </p:nvSpPr>
        <p:spPr>
          <a:xfrm>
            <a:off x="530430" y="4849257"/>
            <a:ext cx="4789715" cy="646331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if __name__ == '__main__':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 </a:t>
            </a:r>
            <a:r>
              <a:rPr lang="en-US" dirty="0" err="1"/>
              <a:t>unittest.main</a:t>
            </a:r>
            <a:r>
              <a:rPr lang="en-US" dirty="0"/>
              <a:t>()</a:t>
            </a:r>
          </a:p>
        </p:txBody>
      </p:sp>
      <p:sp>
        <p:nvSpPr>
          <p:cNvPr id="24" name="list_a = [-2, -1, 0, 1, 2, 3, 4, 5]…">
            <a:extLst>
              <a:ext uri="{FF2B5EF4-FFF2-40B4-BE49-F238E27FC236}">
                <a16:creationId xmlns:a16="http://schemas.microsoft.com/office/drawing/2014/main" id="{0910D5BA-4E10-4980-B2C0-5B9663278832}"/>
              </a:ext>
            </a:extLst>
          </p:cNvPr>
          <p:cNvSpPr txBox="1"/>
          <p:nvPr/>
        </p:nvSpPr>
        <p:spPr>
          <a:xfrm>
            <a:off x="5931351" y="4849258"/>
            <a:ext cx="4685187" cy="646331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if __name__ == '__main__':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 </a:t>
            </a:r>
            <a:r>
              <a:rPr lang="en-US" dirty="0" err="1"/>
              <a:t>unittest.main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88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E2FA-D36F-4E07-ABFB-CB83FCF7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256" y="633351"/>
            <a:ext cx="2172744" cy="720436"/>
          </a:xfrm>
        </p:spPr>
        <p:txBody>
          <a:bodyPr/>
          <a:lstStyle/>
          <a:p>
            <a:r>
              <a:rPr lang="en-US" dirty="0"/>
              <a:t>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ADDA-4D07-47BD-8FD7-98A2121F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1" y="1944798"/>
            <a:ext cx="9701700" cy="4717259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8" descr="A nicer unittest for Python">
            <a:extLst>
              <a:ext uri="{FF2B5EF4-FFF2-40B4-BE49-F238E27FC236}">
                <a16:creationId xmlns:a16="http://schemas.microsoft.com/office/drawing/2014/main" id="{4AC6FB94-9C9F-47AA-AF72-D19C3FB3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43" y="0"/>
            <a:ext cx="1624334" cy="9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Python Unittest Mock Decorator. Mocking is almost always required for… | by  Arlindo Neto | Medium">
            <a:extLst>
              <a:ext uri="{FF2B5EF4-FFF2-40B4-BE49-F238E27FC236}">
                <a16:creationId xmlns:a16="http://schemas.microsoft.com/office/drawing/2014/main" id="{8DBF37D1-F2AA-4FF5-9223-5A3E53454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30181"/>
          <a:stretch/>
        </p:blipFill>
        <p:spPr bwMode="auto">
          <a:xfrm>
            <a:off x="1102500" y="0"/>
            <a:ext cx="1379247" cy="10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16F0F-7D71-4598-B5BE-5277A6E82E8B}"/>
              </a:ext>
            </a:extLst>
          </p:cNvPr>
          <p:cNvSpPr txBox="1"/>
          <p:nvPr/>
        </p:nvSpPr>
        <p:spPr>
          <a:xfrm>
            <a:off x="2070582" y="1493652"/>
            <a:ext cx="6103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test fixture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uk-UA" sz="1400" dirty="0">
                <a:solidFill>
                  <a:srgbClr val="202122"/>
                </a:solidFill>
                <a:latin typeface="Arial" panose="020B0604020202020204" pitchFamily="34" charset="0"/>
              </a:rPr>
              <a:t>це оточення для тестування якогось елементу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1400" dirty="0"/>
          </a:p>
        </p:txBody>
      </p:sp>
      <p:sp>
        <p:nvSpPr>
          <p:cNvPr id="9" name="list_a = [-2, -1, 0, 1, 2, 3, 4, 5]…">
            <a:extLst>
              <a:ext uri="{FF2B5EF4-FFF2-40B4-BE49-F238E27FC236}">
                <a16:creationId xmlns:a16="http://schemas.microsoft.com/office/drawing/2014/main" id="{398A2759-E74F-4220-AA16-EB80169C6E78}"/>
              </a:ext>
            </a:extLst>
          </p:cNvPr>
          <p:cNvSpPr txBox="1"/>
          <p:nvPr/>
        </p:nvSpPr>
        <p:spPr>
          <a:xfrm>
            <a:off x="209796" y="2548370"/>
            <a:ext cx="4789715" cy="3416320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</a:t>
            </a:r>
            <a:r>
              <a:rPr lang="en-US" dirty="0" err="1"/>
              <a:t>setUpModule</a:t>
            </a:r>
            <a:r>
              <a:rPr lang="en-US" dirty="0"/>
              <a:t>():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</a:t>
            </a:r>
            <a:r>
              <a:rPr lang="en-US" dirty="0" err="1"/>
              <a:t>tearDownModule</a:t>
            </a:r>
            <a:r>
              <a:rPr lang="en-US" dirty="0"/>
              <a:t>():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class Test(</a:t>
            </a:r>
            <a:r>
              <a:rPr lang="en-US" dirty="0" err="1"/>
              <a:t>unittest.TestCase</a:t>
            </a:r>
            <a:r>
              <a:rPr lang="en-US" dirty="0"/>
              <a:t>):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@classmethod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def </a:t>
            </a:r>
            <a:r>
              <a:rPr lang="en-US" dirty="0" err="1"/>
              <a:t>setUpClass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):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@classmethod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def </a:t>
            </a:r>
            <a:r>
              <a:rPr lang="en-US" dirty="0" err="1"/>
              <a:t>tearDownClass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):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def </a:t>
            </a:r>
            <a:r>
              <a:rPr lang="en-US" dirty="0" err="1"/>
              <a:t>setUp</a:t>
            </a:r>
            <a:r>
              <a:rPr lang="en-US" dirty="0"/>
              <a:t>(self) -&gt; None: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   def </a:t>
            </a:r>
            <a:r>
              <a:rPr lang="en-US" dirty="0" err="1"/>
              <a:t>tearDown</a:t>
            </a:r>
            <a:r>
              <a:rPr lang="en-US" dirty="0"/>
              <a:t>(self) -&gt; None:</a:t>
            </a:r>
          </a:p>
        </p:txBody>
      </p:sp>
      <p:sp>
        <p:nvSpPr>
          <p:cNvPr id="10" name="list_a = [-2, -1, 0, 1, 2, 3, 4, 5]…">
            <a:extLst>
              <a:ext uri="{FF2B5EF4-FFF2-40B4-BE49-F238E27FC236}">
                <a16:creationId xmlns:a16="http://schemas.microsoft.com/office/drawing/2014/main" id="{57C46E71-E98C-423B-A146-17C0EFB23784}"/>
              </a:ext>
            </a:extLst>
          </p:cNvPr>
          <p:cNvSpPr txBox="1"/>
          <p:nvPr/>
        </p:nvSpPr>
        <p:spPr>
          <a:xfrm>
            <a:off x="5955474" y="2548370"/>
            <a:ext cx="4789715" cy="3970318"/>
          </a:xfrm>
          <a:prstGeom prst="rect">
            <a:avLst/>
          </a:prstGeom>
          <a:solidFill>
            <a:srgbClr val="535353"/>
          </a:solidFill>
          <a:ln w="25400">
            <a:solidFill>
              <a:schemeClr val="accent1">
                <a:lumOff val="-16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</a:t>
            </a:r>
            <a:r>
              <a:rPr lang="en-US" dirty="0" err="1"/>
              <a:t>setup_package</a:t>
            </a:r>
            <a:r>
              <a:rPr lang="en-US" dirty="0"/>
              <a:t>():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</a:t>
            </a:r>
            <a:r>
              <a:rPr lang="en-US" dirty="0" err="1"/>
              <a:t>teardown_package</a:t>
            </a:r>
            <a:r>
              <a:rPr lang="en-US" dirty="0"/>
              <a:t>():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</a:t>
            </a:r>
            <a:r>
              <a:rPr lang="en-US" dirty="0" err="1"/>
              <a:t>setup_module</a:t>
            </a:r>
            <a:r>
              <a:rPr lang="en-US" dirty="0"/>
              <a:t>():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</a:t>
            </a:r>
            <a:r>
              <a:rPr lang="en-US" dirty="0" err="1"/>
              <a:t>teardown_module</a:t>
            </a:r>
            <a:r>
              <a:rPr lang="en-US" dirty="0"/>
              <a:t>():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</a:t>
            </a:r>
            <a:r>
              <a:rPr lang="en-US" dirty="0" err="1"/>
              <a:t>setup_func</a:t>
            </a:r>
            <a:r>
              <a:rPr lang="en-US" dirty="0"/>
              <a:t>():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def </a:t>
            </a:r>
            <a:r>
              <a:rPr lang="en-US" dirty="0" err="1"/>
              <a:t>teardown_func</a:t>
            </a:r>
            <a:r>
              <a:rPr lang="en-US" dirty="0"/>
              <a:t>():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uk-UA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@with_setup(setup_func, </a:t>
            </a:r>
            <a:r>
              <a:rPr lang="en-US" dirty="0" err="1"/>
              <a:t>teardown_func</a:t>
            </a:r>
            <a:r>
              <a:rPr lang="en-US" dirty="0"/>
              <a:t>)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89ED-0628-4025-AD2E-BFD25AE2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92" y="1067464"/>
            <a:ext cx="4112985" cy="1320800"/>
          </a:xfrm>
        </p:spPr>
        <p:txBody>
          <a:bodyPr/>
          <a:lstStyle/>
          <a:p>
            <a:r>
              <a:rPr lang="en-US" dirty="0"/>
              <a:t>Assert raises</a:t>
            </a:r>
          </a:p>
        </p:txBody>
      </p:sp>
      <p:pic>
        <p:nvPicPr>
          <p:cNvPr id="4" name="Picture 8" descr="A nicer unittest for Python">
            <a:extLst>
              <a:ext uri="{FF2B5EF4-FFF2-40B4-BE49-F238E27FC236}">
                <a16:creationId xmlns:a16="http://schemas.microsoft.com/office/drawing/2014/main" id="{E37298E0-2F46-43BF-AE11-9014BEB3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43" y="0"/>
            <a:ext cx="1624334" cy="9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Python Unittest Mock Decorator. Mocking is almost always required for… | by  Arlindo Neto | Medium">
            <a:extLst>
              <a:ext uri="{FF2B5EF4-FFF2-40B4-BE49-F238E27FC236}">
                <a16:creationId xmlns:a16="http://schemas.microsoft.com/office/drawing/2014/main" id="{AF4EE876-630F-4D0A-96E5-D3E0F3901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30181"/>
          <a:stretch/>
        </p:blipFill>
        <p:spPr bwMode="auto">
          <a:xfrm>
            <a:off x="1102500" y="0"/>
            <a:ext cx="1379247" cy="10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B3EB44-6DAC-4788-8661-81DD250F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B2F96F9-59BE-4B04-B104-B9DCAFCE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9" y="3476149"/>
            <a:ext cx="5105114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test_zero_division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.assertRaises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  <a:t>ZeroDivisionError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Lucida Sans Typewriter" panose="020B0509030504030204" pitchFamily="49" charset="0"/>
              </a:rPr>
              <a:t>res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6E7DD81-F684-4F07-8592-37386543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34" y="3476149"/>
            <a:ext cx="487797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@raises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  <a:t>ZeroDivisionError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test_raises_zero_error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assert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F5D-EA4B-4F4B-BE6C-989DB6D0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792" y="573974"/>
            <a:ext cx="3039642" cy="1320800"/>
          </a:xfrm>
        </p:spPr>
        <p:txBody>
          <a:bodyPr/>
          <a:lstStyle/>
          <a:p>
            <a:r>
              <a:rPr lang="en-US" dirty="0"/>
              <a:t>Skipping tests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D85E07-2112-455A-83C2-9984932C1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383598"/>
              </p:ext>
            </p:extLst>
          </p:nvPr>
        </p:nvGraphicFramePr>
        <p:xfrm>
          <a:off x="6335109" y="2959711"/>
          <a:ext cx="4844955" cy="1346200"/>
        </p:xfrm>
        <a:graphic>
          <a:graphicData uri="http://schemas.openxmlformats.org/drawingml/2006/table">
            <a:tbl>
              <a:tblPr/>
              <a:tblGrid>
                <a:gridCol w="4844955">
                  <a:extLst>
                    <a:ext uri="{9D8B030D-6E8A-4147-A177-3AD203B41FA5}">
                      <a16:colId xmlns:a16="http://schemas.microsoft.com/office/drawing/2014/main" val="159301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lang="en-US" sz="1600" b="0" i="0" u="none" strike="noStrike" dirty="0" err="1"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</a:rPr>
                        <a:t>nose.tools</a:t>
                      </a:r>
                      <a:r>
                        <a:rPr lang="en-US" sz="1600" b="0" i="0" u="none" strike="noStrike" dirty="0"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lang="en-US" sz="1600" b="0" i="0" u="none" strike="noStrike" dirty="0" err="1"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</a:rPr>
                        <a:t>nottest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BBB529"/>
                          </a:solidFill>
                          <a:effectLst/>
                          <a:latin typeface="Courier New" panose="02070309020205020404" pitchFamily="49" charset="0"/>
                        </a:rPr>
                        <a:t>@nottest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</a:rPr>
                        <a:t>def </a:t>
                      </a:r>
                      <a:r>
                        <a:rPr lang="en-US" sz="1600" b="0" i="0" u="none" strike="noStrike" dirty="0" err="1">
                          <a:solidFill>
                            <a:srgbClr val="FFC66D"/>
                          </a:solidFill>
                          <a:effectLst/>
                          <a:latin typeface="Courier New" panose="02070309020205020404" pitchFamily="49" charset="0"/>
                        </a:rPr>
                        <a:t>test_function_will_be_skipped</a:t>
                      </a:r>
                      <a:r>
                        <a:rPr lang="en-US" sz="1600" b="0" i="0" u="none" strike="noStrike" dirty="0"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</a:rPr>
                        <a:t>():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</a:rPr>
                        <a:t>   </a:t>
                      </a:r>
                      <a:r>
                        <a:rPr lang="en-US" sz="1600" b="0" i="0" u="none" strike="noStrike" dirty="0"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</a:rPr>
                        <a:t>assert </a:t>
                      </a:r>
                      <a:r>
                        <a:rPr lang="en-US" sz="1600" b="0" i="0" u="none" strike="noStrike" dirty="0">
                          <a:solidFill>
                            <a:srgbClr val="6897BB"/>
                          </a:solidFill>
                          <a:effectLst/>
                          <a:latin typeface="Courier New" panose="02070309020205020404" pitchFamily="49" charset="0"/>
                        </a:rPr>
                        <a:t>10 </a:t>
                      </a:r>
                      <a:r>
                        <a:rPr lang="en-US" sz="1600" b="0" i="0" u="none" strike="noStrike" dirty="0"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</a:rPr>
                        <a:t>== </a:t>
                      </a:r>
                      <a:r>
                        <a:rPr lang="en-US" sz="1600" b="0" i="0" u="none" strike="noStrike" dirty="0">
                          <a:solidFill>
                            <a:srgbClr val="6897BB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93501"/>
                  </a:ext>
                </a:extLst>
              </a:tr>
            </a:tbl>
          </a:graphicData>
        </a:graphic>
      </p:graphicFrame>
      <p:pic>
        <p:nvPicPr>
          <p:cNvPr id="4" name="Picture 8" descr="A nicer unittest for Python">
            <a:extLst>
              <a:ext uri="{FF2B5EF4-FFF2-40B4-BE49-F238E27FC236}">
                <a16:creationId xmlns:a16="http://schemas.microsoft.com/office/drawing/2014/main" id="{0F687F1C-C735-48AB-B0CC-2020982C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43" y="0"/>
            <a:ext cx="1624334" cy="9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Python Unittest Mock Decorator. Mocking is almost always required for… | by  Arlindo Neto | Medium">
            <a:extLst>
              <a:ext uri="{FF2B5EF4-FFF2-40B4-BE49-F238E27FC236}">
                <a16:creationId xmlns:a16="http://schemas.microsoft.com/office/drawing/2014/main" id="{581A8614-21B4-40E4-99BB-08129405F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30181"/>
          <a:stretch/>
        </p:blipFill>
        <p:spPr bwMode="auto">
          <a:xfrm>
            <a:off x="1102500" y="0"/>
            <a:ext cx="1379247" cy="10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712B1E6-1646-4256-8328-08051A3B7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246" y="-533920"/>
            <a:ext cx="68715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2AEBF0-7E9B-4433-8AB6-C198010A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25310"/>
              </p:ext>
            </p:extLst>
          </p:nvPr>
        </p:nvGraphicFramePr>
        <p:xfrm>
          <a:off x="531559" y="2959711"/>
          <a:ext cx="4223321" cy="1346200"/>
        </p:xfrm>
        <a:graphic>
          <a:graphicData uri="http://schemas.openxmlformats.org/drawingml/2006/table">
            <a:tbl>
              <a:tblPr/>
              <a:tblGrid>
                <a:gridCol w="4223321">
                  <a:extLst>
                    <a:ext uri="{9D8B030D-6E8A-4147-A177-3AD203B41FA5}">
                      <a16:colId xmlns:a16="http://schemas.microsoft.com/office/drawing/2014/main" val="965849704"/>
                    </a:ext>
                  </a:extLst>
                </a:gridCol>
              </a:tblGrid>
              <a:tr h="1132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FC9B9B"/>
                          </a:solidFill>
                          <a:effectLst/>
                          <a:latin typeface="Consolas" panose="020B0609020204030204" pitchFamily="49" charset="0"/>
                        </a:rPr>
                        <a:t>@unittest.skip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C9B9B"/>
                          </a:solidFill>
                          <a:effectLst/>
                          <a:latin typeface="Consolas" panose="020B0609020204030204" pitchFamily="49" charset="0"/>
                        </a:rPr>
                        <a:t>@unittest.skipIf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C9B9B"/>
                          </a:solidFill>
                          <a:effectLst/>
                          <a:latin typeface="Consolas" panose="020B0609020204030204" pitchFamily="49" charset="0"/>
                        </a:rPr>
                        <a:t>@unittest.skipUnless</a:t>
                      </a:r>
                      <a:br>
                        <a:rPr lang="en-US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FC9B9B"/>
                          </a:solidFill>
                          <a:effectLst/>
                          <a:latin typeface="Consolas" panose="020B0609020204030204" pitchFamily="49" charset="0"/>
                        </a:rPr>
                        <a:t>@unittest.expectedFailure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FC9B9B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57878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CBFDA115-6915-4CE6-83EB-3E4E4293A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59" y="2943787"/>
            <a:ext cx="5989863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05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510</Words>
  <Application>Microsoft Office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Lucida Sans Typewriter</vt:lpstr>
      <vt:lpstr>Trebuchet MS</vt:lpstr>
      <vt:lpstr>Wingdings 3</vt:lpstr>
      <vt:lpstr>Facet</vt:lpstr>
      <vt:lpstr>Unit testing intro</vt:lpstr>
      <vt:lpstr>Cценарій на сьогодні</vt:lpstr>
      <vt:lpstr>Unit test</vt:lpstr>
      <vt:lpstr>Чому unit тести важливі?</vt:lpstr>
      <vt:lpstr>Модульне тестування в Python</vt:lpstr>
      <vt:lpstr>Як запустити тести?</vt:lpstr>
      <vt:lpstr>Fixtures</vt:lpstr>
      <vt:lpstr>Assert raises</vt:lpstr>
      <vt:lpstr>Skipping tests</vt:lpstr>
      <vt:lpstr>       Unittest – додаткові можливості </vt:lpstr>
      <vt:lpstr>       Висновки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</dc:title>
  <dc:creator>Bohdan Heryk</dc:creator>
  <cp:lastModifiedBy>Bohdan Heryk</cp:lastModifiedBy>
  <cp:revision>34</cp:revision>
  <dcterms:created xsi:type="dcterms:W3CDTF">2021-01-28T16:49:20Z</dcterms:created>
  <dcterms:modified xsi:type="dcterms:W3CDTF">2021-02-10T20:05:33Z</dcterms:modified>
</cp:coreProperties>
</file>