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2" r:id="rId10"/>
    <p:sldId id="263" r:id="rId11"/>
    <p:sldId id="270" r:id="rId12"/>
    <p:sldId id="266" r:id="rId13"/>
    <p:sldId id="26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6" autoAdjust="0"/>
    <p:restoredTop sz="79523" autoAdjust="0"/>
  </p:normalViewPr>
  <p:slideViewPr>
    <p:cSldViewPr snapToGrid="0">
      <p:cViewPr varScale="1">
        <p:scale>
          <a:sx n="103" d="100"/>
          <a:sy n="103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79819-9B5D-4B79-BD7F-775E1E88F218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C5ACC-8D40-4450-8898-61F46B0C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1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5ACC-8D40-4450-8898-61F46B0CFE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52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5ACC-8D40-4450-8898-61F46B0CFE4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04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5ACC-8D40-4450-8898-61F46B0CFE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33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5ACC-8D40-4450-8898-61F46B0CFE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5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5ACC-8D40-4450-8898-61F46B0CFE4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70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5ACC-8D40-4450-8898-61F46B0CFE4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821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5ACC-8D40-4450-8898-61F46B0CFE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22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5ACC-8D40-4450-8898-61F46B0CFE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75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5ACC-8D40-4450-8898-61F46B0CFE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1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5ACC-8D40-4450-8898-61F46B0CFE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78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5ACC-8D40-4450-8898-61F46B0CFE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67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C5ACC-8D40-4450-8898-61F46B0CFE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5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4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243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35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1732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09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1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5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7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FB8-0313-41E4-A543-B68DF33AD73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F7FB8-0313-41E4-A543-B68DF33AD73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864B55-BDD6-4566-9AED-624C42982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5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mocksArentStubs.html" TargetMode="External"/><Relationship Id="rId2" Type="http://schemas.openxmlformats.org/officeDocument/2006/relationships/hyperlink" Target="https://www.digitalocean.com/community/tutorials/how-to-use-the-python-debugg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verage.readthedocs.io/en/coverage-5.4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FBAEC9-D569-4DCF-BC98-24E1DFCD24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58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5769A5-2369-4879-BFBF-C7860D44E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5011" y="3170856"/>
            <a:ext cx="3852041" cy="183405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Test Doubles </a:t>
            </a:r>
            <a:br>
              <a:rPr lang="uk-UA" sz="4000" dirty="0"/>
            </a:br>
            <a:r>
              <a:rPr lang="en-US" sz="4000" dirty="0"/>
              <a:t>Coverage</a:t>
            </a:r>
            <a:br>
              <a:rPr lang="en-US" sz="4000" dirty="0"/>
            </a:br>
            <a:r>
              <a:rPr lang="en-US" sz="4000" dirty="0"/>
              <a:t>Debugging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D6AF8-B8AF-46B9-965F-5B07BE6BD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308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89ED-0628-4025-AD2E-BFD25AE2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9507" y="344794"/>
            <a:ext cx="4112985" cy="1320800"/>
          </a:xfrm>
        </p:spPr>
        <p:txBody>
          <a:bodyPr/>
          <a:lstStyle/>
          <a:p>
            <a:r>
              <a:rPr lang="en-US" dirty="0"/>
              <a:t>Coverage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B3EB44-6DAC-4788-8661-81DD250F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66" y="2365406"/>
            <a:ext cx="8596668" cy="3880773"/>
          </a:xfrm>
        </p:spPr>
        <p:txBody>
          <a:bodyPr/>
          <a:lstStyle/>
          <a:p>
            <a:r>
              <a:rPr lang="uk-UA" dirty="0"/>
              <a:t>Дозволяє перевірити поверхневу якість тестів</a:t>
            </a:r>
          </a:p>
          <a:p>
            <a:r>
              <a:rPr lang="uk-UA" dirty="0"/>
              <a:t>Дозволяє віднайти частки коду, які лишились не покритими</a:t>
            </a:r>
          </a:p>
          <a:p>
            <a:r>
              <a:rPr lang="uk-UA" dirty="0"/>
              <a:t>Запобігає появі багів на ранніх стадіях</a:t>
            </a:r>
          </a:p>
          <a:p>
            <a:r>
              <a:rPr lang="uk-UA" dirty="0"/>
              <a:t>Доказ для бізнесу/менеджменту, що софт в хорошому стані і усе під контролем:</a:t>
            </a:r>
            <a:endParaRPr lang="en-US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r>
              <a:rPr lang="uk-UA" dirty="0"/>
              <a:t>Використовують як крок </a:t>
            </a:r>
            <a:r>
              <a:rPr lang="en-US" dirty="0"/>
              <a:t>CI/CD </a:t>
            </a:r>
            <a:endParaRPr lang="uk-UA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68E924-E760-45F7-AA1A-60964BFF6EE6}"/>
              </a:ext>
            </a:extLst>
          </p:cNvPr>
          <p:cNvSpPr txBox="1"/>
          <p:nvPr/>
        </p:nvSpPr>
        <p:spPr>
          <a:xfrm>
            <a:off x="1884105" y="1044606"/>
            <a:ext cx="79825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Це метрика, яка показує на скільки ефективно протестовано код існуючими тестами. Вона включає в себе які частини програми були запущені при запуску тестів. </a:t>
            </a:r>
          </a:p>
        </p:txBody>
      </p:sp>
      <p:pic>
        <p:nvPicPr>
          <p:cNvPr id="2054" name="Picture 6" descr="Logo">
            <a:extLst>
              <a:ext uri="{FF2B5EF4-FFF2-40B4-BE49-F238E27FC236}">
                <a16:creationId xmlns:a16="http://schemas.microsoft.com/office/drawing/2014/main" id="{720E412F-4D47-46CC-BDEE-22BA45D8F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27" y="236844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Картинки по запросу &quot;this is fine&quot;">
            <a:extLst>
              <a:ext uri="{FF2B5EF4-FFF2-40B4-BE49-F238E27FC236}">
                <a16:creationId xmlns:a16="http://schemas.microsoft.com/office/drawing/2014/main" id="{AA997C05-EF0B-4894-98BB-28A912385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366" y="3965349"/>
            <a:ext cx="2078663" cy="127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81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F655-059B-468B-910A-925C4A96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986" y="156238"/>
            <a:ext cx="4750072" cy="660400"/>
          </a:xfrm>
        </p:spPr>
        <p:txBody>
          <a:bodyPr/>
          <a:lstStyle/>
          <a:p>
            <a:r>
              <a:rPr lang="en-US" dirty="0"/>
              <a:t>Debugging tools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E7857-D56B-42A8-98FF-E5719CB8C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05" y="1595875"/>
            <a:ext cx="11003388" cy="4695981"/>
          </a:xfrm>
        </p:spPr>
        <p:txBody>
          <a:bodyPr/>
          <a:lstStyle/>
          <a:p>
            <a:r>
              <a:rPr lang="en-US" dirty="0"/>
              <a:t>IDE debugger</a:t>
            </a:r>
          </a:p>
          <a:p>
            <a:pPr lvl="1"/>
            <a:r>
              <a:rPr lang="uk-UA" dirty="0"/>
              <a:t>Дружній графічний ітерфейс з великою кількістю доступних інструментів</a:t>
            </a:r>
          </a:p>
          <a:p>
            <a:pPr lvl="1"/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r>
              <a:rPr lang="en-US" dirty="0"/>
              <a:t>PDB</a:t>
            </a:r>
            <a:endParaRPr lang="uk-UA" dirty="0"/>
          </a:p>
          <a:p>
            <a:pPr lvl="1"/>
            <a:r>
              <a:rPr lang="uk-UA" dirty="0"/>
              <a:t>Чудово підходить для оточень де графічний інтерфейс недоступний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F4E88-12CA-484F-8309-059F5CA85849}"/>
              </a:ext>
            </a:extLst>
          </p:cNvPr>
          <p:cNvSpPr txBox="1"/>
          <p:nvPr/>
        </p:nvSpPr>
        <p:spPr>
          <a:xfrm>
            <a:off x="1869356" y="949544"/>
            <a:ext cx="79825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Debugging – </a:t>
            </a:r>
            <a:r>
              <a:rPr lang="uk-UA" dirty="0"/>
              <a:t>це процес виявлення і видалення існуючих, або потенційних помилок.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B8C4F7-22BC-463B-8276-D089851291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003" b="35217"/>
          <a:stretch/>
        </p:blipFill>
        <p:spPr>
          <a:xfrm>
            <a:off x="594305" y="2308574"/>
            <a:ext cx="8859410" cy="19066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3F7ABA-CE0C-4FB3-A366-6AA1A5DEA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05" y="5065493"/>
            <a:ext cx="61626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98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2A7B2-0530-4FE8-9AEA-7B611E47A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53984"/>
            <a:ext cx="8596668" cy="851065"/>
          </a:xfrm>
        </p:spPr>
        <p:txBody>
          <a:bodyPr/>
          <a:lstStyle/>
          <a:p>
            <a:r>
              <a:rPr lang="uk-UA" dirty="0"/>
              <a:t>							Підсумки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C5416-107A-4948-B86E-117101E8A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306" y="2077124"/>
            <a:ext cx="7122617" cy="3880773"/>
          </a:xfrm>
        </p:spPr>
        <p:txBody>
          <a:bodyPr/>
          <a:lstStyle/>
          <a:p>
            <a:endParaRPr lang="uk-UA" dirty="0"/>
          </a:p>
          <a:p>
            <a:r>
              <a:rPr lang="uk-UA" dirty="0"/>
              <a:t>Розглянули можливі варіанти дебагінгу в </a:t>
            </a:r>
            <a:r>
              <a:rPr lang="en-US" dirty="0"/>
              <a:t>Python</a:t>
            </a:r>
          </a:p>
          <a:p>
            <a:r>
              <a:rPr lang="uk-UA" dirty="0"/>
              <a:t>Розглянули об’єкти тест дублерів (</a:t>
            </a:r>
            <a:r>
              <a:rPr lang="en-US" dirty="0"/>
              <a:t>Mock</a:t>
            </a:r>
            <a:r>
              <a:rPr lang="uk-UA" dirty="0"/>
              <a:t>,</a:t>
            </a:r>
            <a:r>
              <a:rPr lang="en-US" dirty="0"/>
              <a:t> Fake</a:t>
            </a:r>
            <a:r>
              <a:rPr lang="uk-UA" dirty="0"/>
              <a:t>,</a:t>
            </a:r>
            <a:r>
              <a:rPr lang="en-US" dirty="0"/>
              <a:t> Stub</a:t>
            </a:r>
            <a:r>
              <a:rPr lang="uk-UA" dirty="0"/>
              <a:t>)</a:t>
            </a:r>
          </a:p>
          <a:p>
            <a:r>
              <a:rPr lang="uk-UA" dirty="0"/>
              <a:t>Розглянули </a:t>
            </a:r>
            <a:r>
              <a:rPr lang="en-US" dirty="0"/>
              <a:t>coverage </a:t>
            </a:r>
            <a:r>
              <a:rPr lang="uk-UA" dirty="0"/>
              <a:t>бібліотеку і генерацію звітів</a:t>
            </a:r>
          </a:p>
          <a:p>
            <a:endParaRPr lang="uk-U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79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C66D-9764-4310-BF04-DA068B1E1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1817" y="2994231"/>
            <a:ext cx="8596668" cy="1320800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128695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C2D1-7490-4A6F-AD18-870A6BD8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69324-36FF-467B-B298-9B4BFD152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49079"/>
            <a:ext cx="8596668" cy="3880773"/>
          </a:xfrm>
        </p:spPr>
        <p:txBody>
          <a:bodyPr/>
          <a:lstStyle/>
          <a:p>
            <a:r>
              <a:rPr lang="en-US" dirty="0">
                <a:hlinkClick r:id="rId2"/>
              </a:rPr>
              <a:t>PDB debugging</a:t>
            </a:r>
            <a:endParaRPr lang="en-US" dirty="0"/>
          </a:p>
          <a:p>
            <a:r>
              <a:rPr lang="en-US" dirty="0">
                <a:hlinkClick r:id="rId3"/>
              </a:rPr>
              <a:t>Test doubles</a:t>
            </a:r>
            <a:endParaRPr lang="en-US" dirty="0"/>
          </a:p>
          <a:p>
            <a:r>
              <a:rPr lang="en-US" dirty="0">
                <a:hlinkClick r:id="rId4"/>
              </a:rPr>
              <a:t>Coverage docs</a:t>
            </a:r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326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A9CDA-E0D3-4F9B-A0BB-A7EC99E1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C</a:t>
            </a:r>
            <a:r>
              <a:rPr lang="uk-UA" dirty="0"/>
              <a:t>ценарій на сьогодні</a:t>
            </a:r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E8776-77A8-4C17-8C84-5539990D9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Coverage</a:t>
            </a:r>
          </a:p>
          <a:p>
            <a:r>
              <a:rPr lang="en-US" dirty="0"/>
              <a:t>Debugging </a:t>
            </a:r>
          </a:p>
          <a:p>
            <a:r>
              <a:rPr lang="en-US" dirty="0"/>
              <a:t>Test Doubles:</a:t>
            </a:r>
          </a:p>
          <a:p>
            <a:pPr lvl="1"/>
            <a:r>
              <a:rPr lang="en-US" dirty="0"/>
              <a:t>Mock</a:t>
            </a:r>
          </a:p>
          <a:p>
            <a:pPr lvl="1"/>
            <a:r>
              <a:rPr lang="en-US" dirty="0"/>
              <a:t>Fakes </a:t>
            </a:r>
          </a:p>
          <a:p>
            <a:pPr lvl="1"/>
            <a:r>
              <a:rPr lang="en-US" dirty="0"/>
              <a:t>Stubs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525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2251-F9EE-445B-B6D0-62BEFDC86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595" y="857330"/>
            <a:ext cx="8596668" cy="1320800"/>
          </a:xfrm>
        </p:spPr>
        <p:txBody>
          <a:bodyPr/>
          <a:lstStyle/>
          <a:p>
            <a:r>
              <a:rPr lang="en-US" dirty="0"/>
              <a:t>Test Double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A2EBC-6F79-4F5A-A0E8-00CE68002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711" y="2766231"/>
            <a:ext cx="8596668" cy="3880773"/>
          </a:xfrm>
        </p:spPr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Dummy – </a:t>
            </a:r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об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’</a:t>
            </a:r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єкт який передається, але ніколи не використовується (як правило використовують для заповнення списку параметрів)</a:t>
            </a:r>
          </a:p>
          <a:p>
            <a:r>
              <a:rPr lang="en-US" dirty="0"/>
              <a:t>Fake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–</a:t>
            </a:r>
            <a:r>
              <a:rPr lang="en-US" dirty="0"/>
              <a:t> </a:t>
            </a:r>
            <a:r>
              <a:rPr lang="uk-UA" dirty="0"/>
              <a:t>об</a:t>
            </a:r>
            <a:r>
              <a:rPr lang="en-US" dirty="0"/>
              <a:t>’</a:t>
            </a:r>
            <a:r>
              <a:rPr lang="uk-UA" dirty="0"/>
              <a:t>єкт який, в принципі, працює так як і справжній, але не підходить для продакшену(тимчасова </a:t>
            </a:r>
            <a:r>
              <a:rPr lang="en-US" dirty="0"/>
              <a:t>in memory </a:t>
            </a:r>
            <a:r>
              <a:rPr lang="uk-UA" dirty="0"/>
              <a:t>БД)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Stub – </a:t>
            </a:r>
            <a:r>
              <a:rPr lang="uk-UA" dirty="0">
                <a:solidFill>
                  <a:srgbClr val="202122"/>
                </a:solidFill>
                <a:latin typeface="Arial" panose="020B0604020202020204" pitchFamily="34" charset="0"/>
              </a:rPr>
              <a:t>об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’</a:t>
            </a:r>
            <a:r>
              <a:rPr lang="uk-UA" dirty="0">
                <a:solidFill>
                  <a:srgbClr val="202122"/>
                </a:solidFill>
                <a:latin typeface="Arial" panose="020B0604020202020204" pitchFamily="34" charset="0"/>
              </a:rPr>
              <a:t>єкт запрограмований відповідати на виклики певного формату. Зазвичай, ніяк не відповідає на незапрограмовані виклики.</a:t>
            </a:r>
            <a:endParaRPr lang="uk-UA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Spy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–</a:t>
            </a:r>
            <a:r>
              <a:rPr lang="uk-UA" dirty="0">
                <a:solidFill>
                  <a:srgbClr val="202122"/>
                </a:solidFill>
                <a:latin typeface="Arial" panose="020B0604020202020204" pitchFamily="34" charset="0"/>
              </a:rPr>
              <a:t> розширений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Stub</a:t>
            </a:r>
            <a:r>
              <a:rPr lang="uk-UA" dirty="0">
                <a:solidFill>
                  <a:srgbClr val="202122"/>
                </a:solidFill>
                <a:latin typeface="Arial" panose="020B0604020202020204" pitchFamily="34" charset="0"/>
              </a:rPr>
              <a:t> об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’</a:t>
            </a:r>
            <a:r>
              <a:rPr lang="uk-UA" dirty="0">
                <a:solidFill>
                  <a:srgbClr val="202122"/>
                </a:solidFill>
                <a:latin typeface="Arial" panose="020B0604020202020204" pitchFamily="34" charset="0"/>
              </a:rPr>
              <a:t>єкт який дає можливість відслідковувати як він був викликаний, при цьому не перетираючи поведінку оригінального об’єкту 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endParaRPr lang="uk-UA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Mock – </a:t>
            </a:r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об’єкт створений для запам’ятовування форми і формату його виклику.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Mock</a:t>
            </a:r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повністю заміщає оригінальний об’єкт.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A5BFB8-241B-43E0-B7E1-6DAD4DE1CE4F}"/>
              </a:ext>
            </a:extLst>
          </p:cNvPr>
          <p:cNvSpPr txBox="1"/>
          <p:nvPr/>
        </p:nvSpPr>
        <p:spPr>
          <a:xfrm>
            <a:off x="1805050" y="1654460"/>
            <a:ext cx="819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широкий термін, що визначає підставний об’єкт (дублер), використаний замість справжнього об’єкту, з ціллю емулювання поведінки.</a:t>
            </a:r>
          </a:p>
        </p:txBody>
      </p:sp>
    </p:spTree>
    <p:extLst>
      <p:ext uri="{BB962C8B-B14F-4D97-AF65-F5344CB8AC3E}">
        <p14:creationId xmlns:p14="http://schemas.microsoft.com/office/powerpoint/2010/main" val="329302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93B5-572C-4E44-9D99-BD9FCA10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Mock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CA45C-03D7-444F-A0FA-FB9CBCA1C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2208077-4FB9-438E-9425-E7198867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656" y="1763268"/>
            <a:ext cx="7374576" cy="42780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OwnAttr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Lucida Sans Typewriter" panose="020B05090305040302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Lucida Sans Typewriter" panose="020B0509030504030204" pitchFamily="49" charset="0"/>
              </a:rPr>
              <a:t>init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Lucida Sans Typewriter" panose="020B05090305040302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Lucida Sans Typewriter" panose="020B05090305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Lucida Sans Typewriter" panose="020B05090305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.call_count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0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Lucida Sans Typewriter" panose="020B05090305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.call_args_kwargs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= []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Lucida Sans Typewriter" panose="020B0509030504030204" pitchFamily="49" charset="0"/>
              </a:rPr>
              <a:t>__call__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Lucida Sans Typewriter" panose="020B05090305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**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kwargs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Lucida Sans Typewriter" panose="020B05090305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.call_count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+=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1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Lucida Sans Typewriter" panose="020B05090305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.call_args_kwargs.append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kwargs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OwnMock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Lucida Sans Typewriter" panose="020B05090305040302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Lucida Sans Typewriter" panose="020B0509030504030204" pitchFamily="49" charset="0"/>
              </a:rPr>
              <a:t>getattr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Lucida Sans Typewriter" panose="020B05090305040302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Lucida Sans Typewriter" panose="020B05090305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item):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item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not 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Lucida Sans Typewriter" panose="020B05090305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Lucida Sans Typewriter" panose="020B05090305040302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Lucida Sans Typewriter" panose="020B0509030504030204" pitchFamily="49" charset="0"/>
              </a:rPr>
              <a:t>dict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Lucida Sans Typewriter" panose="020B05090305040302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attr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OwnAttr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Lucida Sans Typewriter" panose="020B05090305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Lucida Sans Typewriter" panose="020B05090305040302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Lucida Sans Typewriter" panose="020B0509030504030204" pitchFamily="49" charset="0"/>
              </a:rPr>
              <a:t>setattr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Lucida Sans Typewriter" panose="020B05090305040302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attr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Lucida Sans Typewriter" panose="020B05090305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Lucida Sans Typewriter" panose="020B05090305040302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Lucida Sans Typewriter" panose="020B0509030504030204" pitchFamily="49" charset="0"/>
              </a:rPr>
              <a:t>dict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Lucida Sans Typewriter" panose="020B05090305040302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[item]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29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AutoShape 6" descr="Skip and xfail: dealing with tests that cannot succeed — pytest  documentation">
            <a:extLst>
              <a:ext uri="{FF2B5EF4-FFF2-40B4-BE49-F238E27FC236}">
                <a16:creationId xmlns:a16="http://schemas.microsoft.com/office/drawing/2014/main" id="{1ACC762B-F4BE-4DD0-9C24-3E26AFBADA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A47F8B8B-717A-4FB5-84D7-ECFC37C4E40A}"/>
              </a:ext>
            </a:extLst>
          </p:cNvPr>
          <p:cNvSpPr txBox="1">
            <a:spLocks/>
          </p:cNvSpPr>
          <p:nvPr/>
        </p:nvSpPr>
        <p:spPr>
          <a:xfrm>
            <a:off x="890559" y="51261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Mock – patching object</a:t>
            </a:r>
            <a:endParaRPr lang="en-US" sz="1400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3104524-7755-45D8-8B4D-CE4E91EF2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597" y="1482512"/>
            <a:ext cx="9668857" cy="5383955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P</a:t>
            </a:r>
            <a:r>
              <a:rPr lang="en-US" dirty="0">
                <a:solidFill>
                  <a:srgbClr val="000000"/>
                </a:solidFill>
              </a:rPr>
              <a:t>atch start/stop</a:t>
            </a:r>
          </a:p>
          <a:p>
            <a:endParaRPr lang="en-US" sz="1800" b="0" i="0" u="none" strike="noStrike" dirty="0">
              <a:solidFill>
                <a:srgbClr val="000000"/>
              </a:solidFill>
              <a:effectLst/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Patch as decorator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Patch as contex</a:t>
            </a:r>
            <a:r>
              <a:rPr lang="en-US" dirty="0">
                <a:solidFill>
                  <a:srgbClr val="000000"/>
                </a:solidFill>
              </a:rPr>
              <a:t>t manager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Patch object/</a:t>
            </a:r>
            <a:r>
              <a:rPr lang="en-US" dirty="0" err="1">
                <a:solidFill>
                  <a:srgbClr val="000000"/>
                </a:solidFill>
              </a:rPr>
              <a:t>dict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ru-RU" sz="1800" b="0" i="0" u="none" strike="noStrike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3809D2-E8FF-450B-B574-4C83CEB0D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839" y="1888944"/>
            <a:ext cx="7740948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patcher = patch(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mocks.db_writer.Connector.db_connector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’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endParaRPr kumimoji="0" lang="uk-UA" altLang="en-US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Lucida Sans Typewriter" panose="020B05090305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A9B7C6"/>
                </a:solidFill>
                <a:latin typeface="Lucida Sans Typewriter" panose="020B0509030504030204" pitchFamily="49" charset="0"/>
              </a:rPr>
              <a:t>obj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patcher.st</a:t>
            </a:r>
            <a:r>
              <a:rPr lang="en-US" altLang="en-US" sz="1200" dirty="0" err="1">
                <a:solidFill>
                  <a:srgbClr val="A9B7C6"/>
                </a:solidFill>
                <a:latin typeface="Lucida Sans Typewriter" panose="020B0509030504030204" pitchFamily="49" charset="0"/>
              </a:rPr>
              <a:t>art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patcher.stop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1F2D97-DE89-41D1-ADF2-B8FCB7854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838" y="3145121"/>
            <a:ext cx="7740949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@patch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'mocks_stubs_fakes.db_writer.Connector.db_connector'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3D5FFC-D520-4C7D-93F6-1514094E3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72" y="3986213"/>
            <a:ext cx="7740949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with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patch(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mocks_stubs_fakes.db_writer.Connector.db_connector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as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db_connector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db_connector.read.side_effect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= 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Lucida Sans Typewriter" panose="020B0509030504030204" pitchFamily="49" charset="0"/>
              </a:rPr>
              <a:t>ValueError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89571C0-CAF4-4AD1-B6DF-25E169420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838" y="5052322"/>
            <a:ext cx="7748783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@patch.object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(Connector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'db_connector'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@patch.dict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'os.environ'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{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'CONNECTION_STRING'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: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'VALUE'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93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1F99-79B5-482B-80BA-3E18E703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08" y="588832"/>
            <a:ext cx="8596668" cy="1320800"/>
          </a:xfrm>
        </p:spPr>
        <p:txBody>
          <a:bodyPr/>
          <a:lstStyle/>
          <a:p>
            <a:r>
              <a:rPr lang="en-US" dirty="0"/>
              <a:t>Mock </a:t>
            </a:r>
            <a:r>
              <a:rPr lang="uk-UA" dirty="0"/>
              <a:t>- трекери поведінки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12D4CD-0F58-4375-B300-C32A84FE6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8B99ED7-1BE6-4242-B611-350E31933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2503439"/>
            <a:ext cx="9145092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en-US" sz="16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Lucida Sans Typewriter" panose="020B05090305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assert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db_connector.close.call_count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1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db_connector.write.assert_called_once_with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example_query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db_connector.write.assert_called_with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example_query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db_connector.write.assert_has_calls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expected_call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Lucida Sans Typewriter" panose="020B0509030504030204" pitchFamily="49" charset="0"/>
              </a:rPr>
              <a:t>any_order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db_connector.write.assert_any_call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example_query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db_connector.write.assert_called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assert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db_connector.write.called</a:t>
            </a:r>
            <a:endParaRPr kumimoji="0" lang="uk-UA" altLang="en-US" sz="1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Lucida Sans Typewriter" panose="020B05090305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89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3EA4-79AD-439C-9914-59FD7F35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– </a:t>
            </a:r>
            <a:r>
              <a:rPr lang="uk-UA" dirty="0"/>
              <a:t>перевизначення поведінки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3954A-460B-4436-B7D2-90C744C02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88" y="1610501"/>
            <a:ext cx="8596668" cy="4996776"/>
          </a:xfrm>
        </p:spPr>
        <p:txBody>
          <a:bodyPr/>
          <a:lstStyle/>
          <a:p>
            <a:r>
              <a:rPr lang="en-US" dirty="0"/>
              <a:t>Return Value </a:t>
            </a:r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r>
              <a:rPr lang="en-US" dirty="0"/>
              <a:t>Side effect</a:t>
            </a:r>
            <a:endParaRPr lang="uk-UA" dirty="0"/>
          </a:p>
          <a:p>
            <a:endParaRPr lang="uk-UA" dirty="0"/>
          </a:p>
          <a:p>
            <a:endParaRPr lang="en-US" dirty="0"/>
          </a:p>
          <a:p>
            <a:endParaRPr lang="uk-UA" dirty="0"/>
          </a:p>
          <a:p>
            <a:r>
              <a:rPr lang="en-US" dirty="0"/>
              <a:t>New Callable</a:t>
            </a:r>
          </a:p>
          <a:p>
            <a:endParaRPr lang="uk-UA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FAFEEED-43FD-4681-B13A-A07508016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088" y="2065359"/>
            <a:ext cx="9519808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@patch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'mocks_stubs_fakes.db_writer.Connector.db_connector'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Lucida Sans Typewriter" panose="020B0509030504030204" pitchFamily="49" charset="0"/>
              </a:rPr>
              <a:t>return_value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mck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mock.Mock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Lucida Sans Typewriter" panose="020B0509030504030204" pitchFamily="49" charset="0"/>
              </a:rPr>
              <a:t>return_value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mck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mock.Mock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mck.return_value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10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2C5409B-4F60-44A8-9FC8-0C9A3BF87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087" y="3853066"/>
            <a:ext cx="9519809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db_conn_mock.side_effect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Lucida Sans Typewriter" panose="020B0509030504030204" pitchFamily="49" charset="0"/>
              </a:rPr>
              <a:t>ValueError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@mock.patch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'mocks_stubs_fakes'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Lucida Sans Typewriter" panose="020B0509030504030204" pitchFamily="49" charset="0"/>
              </a:rPr>
              <a:t>side_effect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Lucida Sans Typewriter" panose="020B0509030504030204" pitchFamily="49" charset="0"/>
              </a:rPr>
              <a:t>ValueError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Lucida Sans Typewriter" panose="020B0509030504030204" pitchFamily="49" charset="0"/>
              </a:rPr>
              <a:t>ZeroDivisionError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@mock.patch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'mocks_stubs_fakes.db_writer.Connector.db_connector'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Lucida Sans Typewriter" panose="020B0509030504030204" pitchFamily="49" charset="0"/>
              </a:rPr>
              <a:t>side_effect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11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])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C5ED5D3-D8E7-4EB5-8BD2-DD8B3A2AE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088" y="5331022"/>
            <a:ext cx="9519808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@mock.patch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'mocks_stubs_fakes'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mock.PropertyMock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Lucida Sans Typewriter" panose="020B0509030504030204" pitchFamily="49" charset="0"/>
              </a:rPr>
              <a:t>return_value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300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@mock.patch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'mocks_stubs_fakes'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lambda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x: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300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@mock.patch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'mocks_stubs_fakes'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obj_constructor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269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B6E8-B41F-4703-BE0D-D00F003E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024" y="895561"/>
            <a:ext cx="8596668" cy="682051"/>
          </a:xfrm>
        </p:spPr>
        <p:txBody>
          <a:bodyPr/>
          <a:lstStyle/>
          <a:p>
            <a:r>
              <a:rPr lang="en-US" dirty="0"/>
              <a:t>Fake object</a:t>
            </a:r>
            <a:r>
              <a:rPr lang="uk-UA" dirty="0"/>
              <a:t> </a:t>
            </a:r>
            <a:r>
              <a:rPr lang="en-US" dirty="0"/>
              <a:t>–</a:t>
            </a:r>
            <a:r>
              <a:rPr lang="uk-UA" dirty="0"/>
              <a:t> неявний приклад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01821-2966-4F6C-AC11-1A0DF67AB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077" y="1685576"/>
            <a:ext cx="11245492" cy="5023982"/>
          </a:xfrm>
        </p:spPr>
        <p:txBody>
          <a:bodyPr/>
          <a:lstStyle/>
          <a:p>
            <a:r>
              <a:rPr lang="en-US" dirty="0"/>
              <a:t>Django Test Case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265952-AB2D-491A-A578-FC2AB5444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431" y="2566933"/>
            <a:ext cx="8596668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AnimalTestCase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TestCase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setUp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Lucida Sans Typewriter" panose="020B05090305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Animal.objects.create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Lucida Sans Typewriter" panose="020B0509030504030204" pitchFamily="49" charset="0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"lion"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Lucida Sans Typewriter" panose="020B0509030504030204" pitchFamily="49" charset="0"/>
              </a:rPr>
              <a:t>sound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"roar"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Animal.objects.create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Lucida Sans Typewriter" panose="020B0509030504030204" pitchFamily="49" charset="0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"cat"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Lucida Sans Typewriter" panose="020B0509030504030204" pitchFamily="49" charset="0"/>
              </a:rPr>
              <a:t>sound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"meow"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test_animals_can_speak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Lucida Sans Typewriter" panose="020B05090305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ucida Sans Typewriter" panose="020B0509030504030204" pitchFamily="49" charset="0"/>
              </a:rPr>
              <a:t>"""Animals that can speak are correctly identified"""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lion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Animal.objects.get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Lucida Sans Typewriter" panose="020B0509030504030204" pitchFamily="49" charset="0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"lion"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cat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Animal.objects.get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Lucida Sans Typewriter" panose="020B0509030504030204" pitchFamily="49" charset="0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"cat"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Lucida Sans Typewriter" panose="020B05090305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.assertEqual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lion.speak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'The lion says "roar"'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Lucida Sans Typewriter" panose="020B05090305040302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.assertEqual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cat.speak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'The cat says "meow"'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812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E2FA-D36F-4E07-ABFB-CB83FCF7D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255" y="633351"/>
            <a:ext cx="4262099" cy="720436"/>
          </a:xfrm>
        </p:spPr>
        <p:txBody>
          <a:bodyPr>
            <a:normAutofit/>
          </a:bodyPr>
          <a:lstStyle/>
          <a:p>
            <a:r>
              <a:rPr lang="en-US" dirty="0"/>
              <a:t>Stub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1ADDA-4D07-47BD-8FD7-98A2121F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331" y="1944798"/>
            <a:ext cx="9701700" cy="4717259"/>
          </a:xfrm>
        </p:spPr>
        <p:txBody>
          <a:bodyPr/>
          <a:lstStyle/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03EB191-FD7A-4854-A848-3C690DC0C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785" y="2083297"/>
            <a:ext cx="9701700" cy="35702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s3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botocore.session.get_session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create_client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's3'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stubber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Stubber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(s3)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@fixture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def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s3_stub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expected_params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= 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'Bucket'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'test-bucket'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stubber.add_response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list_objects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response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expected_params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stubber.activate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yield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stubber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stubber.deactivate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213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9114</TotalTime>
  <Words>1076</Words>
  <Application>Microsoft Office PowerPoint</Application>
  <PresentationFormat>Widescreen</PresentationFormat>
  <Paragraphs>108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Lucida Sans Typewriter</vt:lpstr>
      <vt:lpstr>Trebuchet MS</vt:lpstr>
      <vt:lpstr>Wingdings 3</vt:lpstr>
      <vt:lpstr>Facet</vt:lpstr>
      <vt:lpstr>Test Doubles  Coverage Debugging</vt:lpstr>
      <vt:lpstr>Cценарій на сьогодні</vt:lpstr>
      <vt:lpstr>Test Double</vt:lpstr>
      <vt:lpstr>Mocking Mock</vt:lpstr>
      <vt:lpstr>PowerPoint Presentation</vt:lpstr>
      <vt:lpstr>Mock - трекери поведінки </vt:lpstr>
      <vt:lpstr>Mock – перевизначення поведінки</vt:lpstr>
      <vt:lpstr>Fake object – неявний приклад</vt:lpstr>
      <vt:lpstr>Stub object</vt:lpstr>
      <vt:lpstr>Coverage</vt:lpstr>
      <vt:lpstr>Debugging tools</vt:lpstr>
      <vt:lpstr>       Підсумки</vt:lpstr>
      <vt:lpstr>Q&amp;A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TDD&amp; Pytest</dc:title>
  <dc:creator>Bohdan Heryk</dc:creator>
  <cp:lastModifiedBy>Bohdan Heryk</cp:lastModifiedBy>
  <cp:revision>70</cp:revision>
  <dcterms:created xsi:type="dcterms:W3CDTF">2021-01-31T11:28:01Z</dcterms:created>
  <dcterms:modified xsi:type="dcterms:W3CDTF">2021-02-15T18:31:03Z</dcterms:modified>
</cp:coreProperties>
</file>