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085" autoAdjust="0"/>
  </p:normalViewPr>
  <p:slideViewPr>
    <p:cSldViewPr snapToGrid="0">
      <p:cViewPr varScale="1">
        <p:scale>
          <a:sx n="57" d="100"/>
          <a:sy n="57" d="100"/>
        </p:scale>
        <p:origin x="16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79819-9B5D-4B79-BD7F-775E1E88F21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5ACC-8D40-4450-8898-61F46B0C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9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43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73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7FB8-0313-41E4-A543-B68DF33AD73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BAEC9-D569-4DCF-BC98-24E1DFCD2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8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769A5-2369-4879-BFBF-C7860D44E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011" y="3170856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TDD&amp; </a:t>
            </a:r>
            <a:r>
              <a:rPr lang="en-US" sz="4000" dirty="0" err="1"/>
              <a:t>Pytest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6AF8-B8AF-46B9-965F-5B07BE6B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08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89ED-0628-4025-AD2E-BFD25AE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92" y="1067464"/>
            <a:ext cx="4112985" cy="1320800"/>
          </a:xfrm>
        </p:spPr>
        <p:txBody>
          <a:bodyPr/>
          <a:lstStyle/>
          <a:p>
            <a:r>
              <a:rPr lang="en-US" dirty="0"/>
              <a:t>Assert raises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B3EB44-6DAC-4788-8661-81DD250F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40AE6-E96A-4C47-A234-5FDA4E98E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819" y="2771104"/>
            <a:ext cx="613369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sz="1400" dirty="0">
              <a:solidFill>
                <a:srgbClr val="CC7832"/>
              </a:solidFill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test_get_json_data_with_incorrect_path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not_existing_path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asfd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pytest.raises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FileNotFoundError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get_json_data_from_file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not_existing_path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(ex)</a:t>
            </a:r>
            <a:endParaRPr kumimoji="0" lang="uk-UA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sz="1400" dirty="0">
              <a:solidFill>
                <a:srgbClr val="A9B7C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F5D-EA4B-4F4B-BE6C-989DB6D0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791" y="573974"/>
            <a:ext cx="4773439" cy="720436"/>
          </a:xfrm>
        </p:spPr>
        <p:txBody>
          <a:bodyPr/>
          <a:lstStyle/>
          <a:p>
            <a:r>
              <a:rPr lang="en-US" dirty="0"/>
              <a:t>@mark decorator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12B1E6-1646-4256-8328-08051A3B7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246" y="-533920"/>
            <a:ext cx="68715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666735-5390-493E-9210-5934C54A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79" y="1488612"/>
            <a:ext cx="8596668" cy="5369388"/>
          </a:xfrm>
        </p:spPr>
        <p:txBody>
          <a:bodyPr>
            <a:normAutofit/>
          </a:bodyPr>
          <a:lstStyle/>
          <a:p>
            <a:r>
              <a:rPr lang="uk-UA" dirty="0"/>
              <a:t>Пропуск тестів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Групування тестів через власний маркер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Примусове застосування фікстур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59F4313-4F8D-44C2-9EAE-DFF3628C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79" y="1989746"/>
            <a:ext cx="9996568" cy="13542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@pytest.mark.skip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reason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"no way of currently testing this"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@pytest.mark.xfail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(sys.platform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"win32"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reason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"bug in a 3rd party library"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@pytest.mark.skipif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(sys.platform 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"win32"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reason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"tests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linux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only"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endParaRPr lang="uk-UA" altLang="en-US" sz="1200" dirty="0">
              <a:solidFill>
                <a:srgbClr val="A9B7C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D29A6EB-4381-4749-B905-A857684B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79" y="4045946"/>
            <a:ext cx="492097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@pytest.mark.stringtest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test_set_function_for_string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pytest.mark.dicttest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test_len_function_for_dict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pytest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-v -m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stringtest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3ABE137-D4FD-4887-8D2B-4EBC93B4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79" y="6071368"/>
            <a:ext cx="534314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@pytest.mark.usefixtures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"db_class"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0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C0F6-A925-467B-90FE-EA3CCFE8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5661" y="597724"/>
            <a:ext cx="11661568" cy="1320800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uk-UA" dirty="0"/>
              <a:t>	Параметризація тестів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8C3A-8EC0-461D-A00E-910252B1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7" y="2160589"/>
            <a:ext cx="8596668" cy="3880773"/>
          </a:xfrm>
        </p:spPr>
        <p:txBody>
          <a:bodyPr/>
          <a:lstStyle/>
          <a:p>
            <a:r>
              <a:rPr lang="uk-UA" dirty="0"/>
              <a:t>Параметризація через фікстуру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Параметризація через декоратор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ED9B7-83EA-4C4D-B145-25369FE0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57" y="2624041"/>
            <a:ext cx="713663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@pytest.fixture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scope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"module"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"mod1"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"mod2"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modarg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(request):</a:t>
            </a: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484DCB-C973-4ABD-981C-D2F7FB68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57" y="4108448"/>
            <a:ext cx="7623518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@pytest.mark.parametrize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"inp,expected"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testdata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test_is_balanced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expected):</a:t>
            </a: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A7B2-0530-4FE8-9AEA-7B611E47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3984"/>
            <a:ext cx="8596668" cy="851065"/>
          </a:xfrm>
        </p:spPr>
        <p:txBody>
          <a:bodyPr/>
          <a:lstStyle/>
          <a:p>
            <a:r>
              <a:rPr lang="uk-UA" dirty="0"/>
              <a:t>							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5416-107A-4948-B86E-117101E8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07" y="2077124"/>
            <a:ext cx="6149742" cy="3880773"/>
          </a:xfrm>
        </p:spPr>
        <p:txBody>
          <a:bodyPr/>
          <a:lstStyle/>
          <a:p>
            <a:r>
              <a:rPr lang="uk-UA" dirty="0"/>
              <a:t>Широкий спектр вбудованих інструментів</a:t>
            </a:r>
          </a:p>
          <a:p>
            <a:r>
              <a:rPr lang="uk-UA" dirty="0"/>
              <a:t>Використовує вбудований </a:t>
            </a:r>
            <a:r>
              <a:rPr lang="en-US" b="1" dirty="0"/>
              <a:t>assert </a:t>
            </a:r>
            <a:endParaRPr lang="uk-UA" b="1" dirty="0"/>
          </a:p>
          <a:p>
            <a:r>
              <a:rPr lang="uk-UA" dirty="0"/>
              <a:t>Підтримує </a:t>
            </a:r>
            <a:r>
              <a:rPr lang="en-US" b="1" dirty="0" err="1"/>
              <a:t>nose</a:t>
            </a:r>
            <a:r>
              <a:rPr lang="en-US" dirty="0" err="1"/>
              <a:t>&amp;</a:t>
            </a:r>
            <a:r>
              <a:rPr lang="en-US" b="1" dirty="0" err="1"/>
              <a:t>unittest</a:t>
            </a:r>
            <a:endParaRPr lang="uk-UA" b="1" dirty="0"/>
          </a:p>
          <a:p>
            <a:r>
              <a:rPr lang="uk-UA" dirty="0"/>
              <a:t>Зрозумілий і читабельний вивід при запуску тестів</a:t>
            </a:r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pic>
        <p:nvPicPr>
          <p:cNvPr id="6146" name="Picture 2" descr="Logo">
            <a:extLst>
              <a:ext uri="{FF2B5EF4-FFF2-40B4-BE49-F238E27FC236}">
                <a16:creationId xmlns:a16="http://schemas.microsoft.com/office/drawing/2014/main" id="{917D51B2-0852-4870-858B-B6102422A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06" y="419595"/>
            <a:ext cx="2212767" cy="210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7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C66D-9764-4310-BF04-DA068B1E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817" y="2994231"/>
            <a:ext cx="8596668" cy="13208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286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A9CDA-E0D3-4F9B-A0BB-A7EC99E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</a:t>
            </a:r>
            <a:r>
              <a:rPr lang="uk-UA" dirty="0"/>
              <a:t>ценарій на сьогодні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8776-77A8-4C17-8C84-5539990D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uk-UA" dirty="0"/>
              <a:t>Основи</a:t>
            </a:r>
            <a:r>
              <a:rPr lang="en-US" dirty="0"/>
              <a:t> TDD</a:t>
            </a:r>
          </a:p>
          <a:p>
            <a:r>
              <a:rPr lang="en-US" dirty="0" err="1"/>
              <a:t>Pytest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Fixtures </a:t>
            </a:r>
          </a:p>
          <a:p>
            <a:pPr lvl="1"/>
            <a:r>
              <a:rPr lang="en-US" dirty="0"/>
              <a:t>Parametrization</a:t>
            </a:r>
          </a:p>
          <a:p>
            <a:pPr lvl="1"/>
            <a:r>
              <a:rPr lang="en-US" dirty="0"/>
              <a:t>Useful stuff</a:t>
            </a:r>
          </a:p>
          <a:p>
            <a:pPr lvl="1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2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2251-F9EE-445B-B6D0-62BEFDC8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73" y="449262"/>
            <a:ext cx="8596668" cy="1320800"/>
          </a:xfrm>
        </p:spPr>
        <p:txBody>
          <a:bodyPr/>
          <a:lstStyle/>
          <a:p>
            <a:r>
              <a:rPr lang="en-US" dirty="0"/>
              <a:t>TDD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2EBC-6F79-4F5A-A0E8-00CE6800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11" y="2766231"/>
            <a:ext cx="8596668" cy="3880773"/>
          </a:xfrm>
        </p:spPr>
        <p:txBody>
          <a:bodyPr/>
          <a:lstStyle/>
          <a:p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Код покритий тестами ще до його написання</a:t>
            </a:r>
          </a:p>
          <a:p>
            <a:r>
              <a:rPr lang="en-US" dirty="0"/>
              <a:t>Unit</a:t>
            </a:r>
            <a:r>
              <a:rPr lang="uk-UA" dirty="0"/>
              <a:t> тести допомогають прояснити спірні моменти</a:t>
            </a:r>
            <a:r>
              <a:rPr lang="en-US" dirty="0"/>
              <a:t>,</a:t>
            </a:r>
            <a:r>
              <a:rPr lang="uk-UA" dirty="0"/>
              <a:t> суть того</a:t>
            </a:r>
            <a:r>
              <a:rPr lang="en-US" dirty="0"/>
              <a:t>,</a:t>
            </a:r>
            <a:r>
              <a:rPr lang="uk-UA" dirty="0"/>
              <a:t> що має бути написано</a:t>
            </a:r>
          </a:p>
          <a:p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Позбавляє розробників страху міняти код</a:t>
            </a:r>
          </a:p>
          <a:p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Зменьшує кількість багів які долітають до продакшену</a:t>
            </a:r>
          </a:p>
          <a:p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Зменьшує час розробки на пізніх стадіях проекту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2AAFD-C122-44BF-B636-AD1C18377221}"/>
              </a:ext>
            </a:extLst>
          </p:cNvPr>
          <p:cNvSpPr txBox="1"/>
          <p:nvPr/>
        </p:nvSpPr>
        <p:spPr>
          <a:xfrm>
            <a:off x="3515097" y="487998"/>
            <a:ext cx="6270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Test-driven development (TDD) – </a:t>
            </a:r>
            <a:r>
              <a:rPr lang="uk-UA" dirty="0"/>
              <a:t>процес розробки ПЗ, який зсилається на вимоги, конвертовані в тест кейси, ще до того, як написаний продакшен код.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02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93B5-572C-4E44-9D99-BD9FCA10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ІІІ Закони </a:t>
            </a:r>
            <a:r>
              <a:rPr lang="en-US" dirty="0"/>
              <a:t>TDD</a:t>
            </a:r>
            <a:r>
              <a:rPr lang="en-US" sz="1400" dirty="0"/>
              <a:t>(</a:t>
            </a:r>
            <a:r>
              <a:rPr lang="uk-UA" sz="1400" dirty="0"/>
              <a:t>від</a:t>
            </a:r>
            <a:r>
              <a:rPr lang="en-US" sz="1400" dirty="0"/>
              <a:t> </a:t>
            </a:r>
            <a:r>
              <a:rPr lang="uk-UA" sz="1400" dirty="0"/>
              <a:t>дядька Боба</a:t>
            </a:r>
            <a:r>
              <a:rPr lang="en-US" sz="1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A45C-03D7-444F-A0FA-FB9CBCA1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rgbClr val="000000"/>
                </a:solidFill>
              </a:rPr>
              <a:t>Не дозволено писати новий код, допоки немає модульного тесту, який не проходить.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uk-UA" dirty="0">
                <a:solidFill>
                  <a:srgbClr val="000000"/>
                </a:solidFill>
              </a:rPr>
              <a:t>Не дозволено писати більше модульних тестів, як тільки у нас є хоча б один модульний тест, який не проходить. 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Не дозволен</a:t>
            </a:r>
            <a:r>
              <a:rPr lang="uk-UA" dirty="0">
                <a:solidFill>
                  <a:srgbClr val="000000"/>
                </a:solidFill>
              </a:rPr>
              <a:t>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пистати більше продуктового коду, ніж кількість коду яка необхідна для проходження тесту.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AutoShape 6" descr="Skip and xfail: dealing with tests that cannot succeed — pytest  documentation">
            <a:extLst>
              <a:ext uri="{FF2B5EF4-FFF2-40B4-BE49-F238E27FC236}">
                <a16:creationId xmlns:a16="http://schemas.microsoft.com/office/drawing/2014/main" id="{1ACC762B-F4BE-4DD0-9C24-3E26AFBAD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7F8B8B-717A-4FB5-84D7-ECFC37C4E40A}"/>
              </a:ext>
            </a:extLst>
          </p:cNvPr>
          <p:cNvSpPr txBox="1">
            <a:spLocks/>
          </p:cNvSpPr>
          <p:nvPr/>
        </p:nvSpPr>
        <p:spPr>
          <a:xfrm>
            <a:off x="890559" y="51261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TDD cycle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1EBBE-03E2-4B25-8D1A-1A29470C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756" y="273315"/>
            <a:ext cx="3378041" cy="287759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3104524-7755-45D8-8B4D-CE4E91EF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95" y="3328389"/>
            <a:ext cx="9668857" cy="2101005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Новий напистний тест -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uk-UA" dirty="0">
                <a:solidFill>
                  <a:srgbClr val="000000"/>
                </a:solidFill>
              </a:rPr>
              <a:t>тест</a:t>
            </a:r>
            <a:r>
              <a:rPr lang="ru-RU" dirty="0">
                <a:solidFill>
                  <a:srgbClr val="000000"/>
                </a:solidFill>
              </a:rPr>
              <a:t> падає –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Червон</a:t>
            </a:r>
            <a:r>
              <a:rPr lang="uk-UA" dirty="0">
                <a:solidFill>
                  <a:srgbClr val="000000"/>
                </a:solidFill>
              </a:rPr>
              <a:t>а фаза циклу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Код написаний для нового тесту –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тест проходить –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Зелена</a:t>
            </a:r>
            <a:r>
              <a:rPr lang="uk-UA" dirty="0">
                <a:solidFill>
                  <a:srgbClr val="000000"/>
                </a:solidFill>
              </a:rPr>
              <a:t> фаза циклу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Опираючись на написані тести, рефакторимо код –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Синя </a:t>
            </a:r>
            <a:r>
              <a:rPr lang="uk-UA" dirty="0">
                <a:solidFill>
                  <a:srgbClr val="000000"/>
                </a:solidFill>
              </a:rPr>
              <a:t>фаза циклу</a:t>
            </a:r>
            <a:endParaRPr lang="ru-RU" dirty="0">
              <a:solidFill>
                <a:srgbClr val="000000"/>
              </a:solidFill>
            </a:endParaRPr>
          </a:p>
          <a:p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3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1F99-79B5-482B-80BA-3E18E703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/>
              <a:t>підводні камені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FF41DF-323F-4BD1-9725-CF3CA3F064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4118" y="2671227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0000"/>
                </a:solidFill>
              </a:rPr>
              <a:t>Більші часові затрати при стислих часових рамках(нам треба на вчора)</a:t>
            </a:r>
          </a:p>
          <a:p>
            <a:r>
              <a:rPr lang="ru-RU" dirty="0">
                <a:solidFill>
                  <a:srgbClr val="000000"/>
                </a:solidFill>
              </a:rPr>
              <a:t>Незрозумілі вимоги і поведінка компонентів</a:t>
            </a:r>
          </a:p>
          <a:p>
            <a:r>
              <a:rPr lang="ru-RU" dirty="0">
                <a:solidFill>
                  <a:srgbClr val="000000"/>
                </a:solidFill>
              </a:rPr>
              <a:t>Стопоріння на одній точці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3EA4-79AD-439C-9914-59FD7F35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954A-460B-4436-B7D2-90C744C0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CD032672-F761-4726-A8A6-D8C198CA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41" y="2160589"/>
            <a:ext cx="2212767" cy="210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B6E8-B41F-4703-BE0D-D00F003E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198" y="984903"/>
            <a:ext cx="8596668" cy="682051"/>
          </a:xfrm>
        </p:spPr>
        <p:txBody>
          <a:bodyPr/>
          <a:lstStyle/>
          <a:p>
            <a:r>
              <a:rPr lang="uk-UA" dirty="0"/>
              <a:t>Як запустити тести?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1821-2966-4F6C-AC11-1A0DF67A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77" y="1685576"/>
            <a:ext cx="11245492" cy="5023982"/>
          </a:xfrm>
        </p:spPr>
        <p:txBody>
          <a:bodyPr/>
          <a:lstStyle/>
          <a:p>
            <a:r>
              <a:rPr lang="en-US" dirty="0"/>
              <a:t>Command line python –m option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auto discovery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in 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 running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list_a = [-2, -1, 0, 1, 2, 3, 4, 5]…">
            <a:extLst>
              <a:ext uri="{FF2B5EF4-FFF2-40B4-BE49-F238E27FC236}">
                <a16:creationId xmlns:a16="http://schemas.microsoft.com/office/drawing/2014/main" id="{BB012C65-E495-425D-824C-64B8AF90DB54}"/>
              </a:ext>
            </a:extLst>
          </p:cNvPr>
          <p:cNvSpPr txBox="1"/>
          <p:nvPr/>
        </p:nvSpPr>
        <p:spPr>
          <a:xfrm>
            <a:off x="530430" y="2177865"/>
            <a:ext cx="7604693" cy="646331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test_sample_1_simple_running.py</a:t>
            </a:r>
            <a:endParaRPr lang="uk-UA" sz="1800" b="0" i="0" u="none" strike="noStrike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test_sample_1_simple_running.py</a:t>
            </a:r>
            <a:endParaRPr dirty="0"/>
          </a:p>
        </p:txBody>
      </p:sp>
      <p:sp>
        <p:nvSpPr>
          <p:cNvPr id="9" name="list_a = [-2, -1, 0, 1, 2, 3, 4, 5]…">
            <a:extLst>
              <a:ext uri="{FF2B5EF4-FFF2-40B4-BE49-F238E27FC236}">
                <a16:creationId xmlns:a16="http://schemas.microsoft.com/office/drawing/2014/main" id="{8FD0ABB9-4687-4F1B-87DE-46733D3E1049}"/>
              </a:ext>
            </a:extLst>
          </p:cNvPr>
          <p:cNvSpPr txBox="1"/>
          <p:nvPr/>
        </p:nvSpPr>
        <p:spPr>
          <a:xfrm>
            <a:off x="530430" y="3408817"/>
            <a:ext cx="4789715" cy="369332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pytest</a:t>
            </a:r>
            <a:endParaRPr lang="en-US" dirty="0"/>
          </a:p>
        </p:txBody>
      </p:sp>
      <p:sp>
        <p:nvSpPr>
          <p:cNvPr id="15" name="list_a = [-2, -1, 0, 1, 2, 3, 4, 5]…">
            <a:extLst>
              <a:ext uri="{FF2B5EF4-FFF2-40B4-BE49-F238E27FC236}">
                <a16:creationId xmlns:a16="http://schemas.microsoft.com/office/drawing/2014/main" id="{F71754DE-BF7F-4265-B8EA-E2C1922B9ADB}"/>
              </a:ext>
            </a:extLst>
          </p:cNvPr>
          <p:cNvSpPr txBox="1"/>
          <p:nvPr/>
        </p:nvSpPr>
        <p:spPr>
          <a:xfrm>
            <a:off x="530429" y="4706754"/>
            <a:ext cx="4789715" cy="646331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if __name__ == '__main__':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</a:t>
            </a:r>
            <a:r>
              <a:rPr lang="en-US" dirty="0" err="1"/>
              <a:t>pytest.main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881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E2FA-D36F-4E07-ABFB-CB83FCF7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256" y="633351"/>
            <a:ext cx="2172744" cy="720436"/>
          </a:xfrm>
        </p:spPr>
        <p:txBody>
          <a:bodyPr/>
          <a:lstStyle/>
          <a:p>
            <a:r>
              <a:rPr lang="en-US" dirty="0"/>
              <a:t>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DA-4D07-47BD-8FD7-98A2121F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1" y="1944798"/>
            <a:ext cx="9701700" cy="4717259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list_a = [-2, -1, 0, 1, 2, 3, 4, 5]…">
            <a:extLst>
              <a:ext uri="{FF2B5EF4-FFF2-40B4-BE49-F238E27FC236}">
                <a16:creationId xmlns:a16="http://schemas.microsoft.com/office/drawing/2014/main" id="{398A2759-E74F-4220-AA16-EB80169C6E78}"/>
              </a:ext>
            </a:extLst>
          </p:cNvPr>
          <p:cNvSpPr txBox="1"/>
          <p:nvPr/>
        </p:nvSpPr>
        <p:spPr>
          <a:xfrm>
            <a:off x="2127882" y="1906417"/>
            <a:ext cx="5306072" cy="3970318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@pytest.fixture(scope="session")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s1():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print('Session setup')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</a:t>
            </a:r>
            <a:r>
              <a:rPr lang="en-US" dirty="0" err="1"/>
              <a:t>order.append</a:t>
            </a:r>
            <a:r>
              <a:rPr lang="en-US" dirty="0"/>
              <a:t>("s1")</a:t>
            </a: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@pytest.fixture(scope="module")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m1():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print('Module setup')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</a:t>
            </a:r>
            <a:r>
              <a:rPr lang="en-US" dirty="0" err="1"/>
              <a:t>order.append</a:t>
            </a:r>
            <a:r>
              <a:rPr lang="en-US" dirty="0"/>
              <a:t>("m1")</a:t>
            </a: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@pytest.fixture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f1(f3):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</a:t>
            </a:r>
            <a:r>
              <a:rPr lang="en-US" dirty="0" err="1"/>
              <a:t>order.append</a:t>
            </a:r>
            <a:r>
              <a:rPr lang="en-US" dirty="0"/>
              <a:t>("f1")</a:t>
            </a: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1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644</Words>
  <Application>Microsoft Office PowerPoint</Application>
  <PresentationFormat>Widescreen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Lucida Sans Typewriter</vt:lpstr>
      <vt:lpstr>Trebuchet MS</vt:lpstr>
      <vt:lpstr>Wingdings 3</vt:lpstr>
      <vt:lpstr>Facet</vt:lpstr>
      <vt:lpstr>Basic TDD&amp; Pytest</vt:lpstr>
      <vt:lpstr>Cценарій на сьогодні</vt:lpstr>
      <vt:lpstr>TDD basics</vt:lpstr>
      <vt:lpstr>ІІІ Закони TDD(від дядька Боба)</vt:lpstr>
      <vt:lpstr>PowerPoint Presentation</vt:lpstr>
      <vt:lpstr>TDD – підводні камені</vt:lpstr>
      <vt:lpstr>PowerPoint Presentation</vt:lpstr>
      <vt:lpstr>Як запустити тести?</vt:lpstr>
      <vt:lpstr>Fixtures</vt:lpstr>
      <vt:lpstr>Assert raises</vt:lpstr>
      <vt:lpstr>@mark decorator</vt:lpstr>
      <vt:lpstr>        Параметризація тестів</vt:lpstr>
      <vt:lpstr>       Висновки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TDD&amp; Pytest</dc:title>
  <dc:creator>Bohdan Heryk</dc:creator>
  <cp:lastModifiedBy>Bohdan Heryk</cp:lastModifiedBy>
  <cp:revision>15</cp:revision>
  <dcterms:created xsi:type="dcterms:W3CDTF">2021-01-31T11:28:01Z</dcterms:created>
  <dcterms:modified xsi:type="dcterms:W3CDTF">2021-02-12T21:33:30Z</dcterms:modified>
</cp:coreProperties>
</file>