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313" r:id="rId3"/>
    <p:sldId id="319" r:id="rId4"/>
    <p:sldId id="297" r:id="rId5"/>
    <p:sldId id="320" r:id="rId6"/>
    <p:sldId id="314" r:id="rId7"/>
    <p:sldId id="302" r:id="rId8"/>
    <p:sldId id="304" r:id="rId9"/>
    <p:sldId id="260" r:id="rId10"/>
    <p:sldId id="263" r:id="rId11"/>
    <p:sldId id="305" r:id="rId12"/>
    <p:sldId id="299" r:id="rId13"/>
    <p:sldId id="310" r:id="rId14"/>
    <p:sldId id="300" r:id="rId15"/>
    <p:sldId id="309" r:id="rId16"/>
    <p:sldId id="316" r:id="rId17"/>
    <p:sldId id="317" r:id="rId18"/>
    <p:sldId id="318" r:id="rId19"/>
    <p:sldId id="303" r:id="rId20"/>
    <p:sldId id="315" r:id="rId21"/>
    <p:sldId id="321" r:id="rId22"/>
  </p:sldIdLst>
  <p:sldSz cx="9144000" cy="5143500" type="screen16x9"/>
  <p:notesSz cx="6858000" cy="9144000"/>
  <p:embeddedFontLst>
    <p:embeddedFont>
      <p:font typeface="Cambria Math" panose="02040503050406030204" pitchFamily="18" charset="0"/>
      <p:regular r:id="rId24"/>
    </p:embeddedFont>
    <p:embeddedFont>
      <p:font typeface="Montserrat" panose="00000500000000000000" pitchFamily="2" charset="0"/>
      <p:regular r:id="rId25"/>
      <p:bold r:id="rId26"/>
      <p:italic r:id="rId27"/>
      <p:boldItalic r:id="rId28"/>
    </p:embeddedFont>
    <p:embeddedFont>
      <p:font typeface="Nunito"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0835"/>
    <a:srgbClr val="000000"/>
    <a:srgbClr val="1C5DFD"/>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E96D66-DCE0-47E3-99EF-FFED3C354232}">
  <a:tblStyle styleId="{62E96D66-DCE0-47E3-99EF-FFED3C3542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A602399-BBE0-41A9-A060-C65ADA8B51A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178" autoAdjust="0"/>
  </p:normalViewPr>
  <p:slideViewPr>
    <p:cSldViewPr snapToGrid="0">
      <p:cViewPr varScale="1">
        <p:scale>
          <a:sx n="90" d="100"/>
          <a:sy n="90" d="100"/>
        </p:scale>
        <p:origin x="12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8"/>
        <p:cNvGrpSpPr/>
        <p:nvPr/>
      </p:nvGrpSpPr>
      <p:grpSpPr>
        <a:xfrm>
          <a:off x="0" y="0"/>
          <a:ext cx="0" cy="0"/>
          <a:chOff x="0" y="0"/>
          <a:chExt cx="0" cy="0"/>
        </a:xfrm>
      </p:grpSpPr>
      <p:sp>
        <p:nvSpPr>
          <p:cNvPr id="2019" name="Google Shape;20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0" name="Google Shape;20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p:cNvGrpSpPr/>
        <p:nvPr/>
      </p:nvGrpSpPr>
      <p:grpSpPr>
        <a:xfrm>
          <a:off x="0" y="0"/>
          <a:ext cx="0" cy="0"/>
          <a:chOff x="0" y="0"/>
          <a:chExt cx="0" cy="0"/>
        </a:xfrm>
      </p:grpSpPr>
      <p:sp>
        <p:nvSpPr>
          <p:cNvPr id="2316" name="Google Shape;2316;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a:effectLst/>
                <a:latin typeface="Times New Roman" panose="02020603050405020304" pitchFamily="18" charset="0"/>
                <a:ea typeface="Yu Mincho" panose="02020400000000000000" pitchFamily="18" charset="-128"/>
              </a:rPr>
              <a:t>Trong mô phỏng đầu tiên, đánh giá vật di chuyển dọc trục Ox theo chiều từ trái sang phải với tốc độ so với DMDs.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dirty="0">
                <a:effectLst/>
                <a:latin typeface="Times New Roman" panose="02020603050405020304" pitchFamily="18" charset="0"/>
                <a:ea typeface="Yu Mincho" panose="02020400000000000000" pitchFamily="18" charset="-128"/>
              </a:rPr>
              <a:t>Tốc độ của DMDs được cố định tại 2 giá trị 5000 và 10000 khung hình/giây.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0C861D9A-1EAA-223A-7574-0E85A4EB9C93}"/>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B7D9402D-5044-F08C-205B-FCD9A26C5E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873D7905-B9DD-1762-5910-DDDB5830A4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Khi sử dụng TVAL3 với cùng thiết lập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800" dirty="0">
                <a:effectLst/>
                <a:latin typeface="Times New Roman" panose="02020603050405020304" pitchFamily="18" charset="0"/>
                <a:ea typeface="Yu Mincho" panose="02020400000000000000" pitchFamily="18" charset="-128"/>
              </a:rPr>
              <a:t>Và cả 2 mô phỏng cho thấy :khi tốc độ của vật quá cao thì </a:t>
            </a:r>
            <a:r>
              <a:rPr lang="vi-VN" sz="1100" kern="0" dirty="0">
                <a:effectLst/>
                <a:latin typeface="Times New Roman" panose="02020603050405020304" pitchFamily="18" charset="0"/>
                <a:ea typeface="Times New Roman" panose="02020603050405020304" pitchFamily="18" charset="0"/>
              </a:rPr>
              <a:t>kết quả khôi phục của hệ thống camera đơn điểm ảnh sẽ chứa tỷ lệ lỗi cao, khiến người dùng không thể nhận dạng hình dạng ban đầu của vật thể, ngược lại khi vận tốc ở ngưỡng đủ thấp, hệ thống có thể tạo ra hiệu ứng mờ trên quỹ đạo của vật tương tự như camera đa điểm ảnh thông thường nhưng điểm khác biệt chính là hình ảnh chứa nhiều nhiễu nền</a:t>
            </a:r>
            <a:endParaRPr lang="en-US" sz="800" dirty="0">
              <a:effectLst/>
              <a:latin typeface="Times New Roman" panose="02020603050405020304" pitchFamily="18" charset="0"/>
              <a:ea typeface="Yu Mincho" panose="02020400000000000000" pitchFamily="18" charset="-128"/>
            </a:endParaRPr>
          </a:p>
          <a:p>
            <a:pPr marL="0" lvl="0" indent="0" algn="l" rtl="0">
              <a:spcBef>
                <a:spcPts val="0"/>
              </a:spcBef>
              <a:spcAft>
                <a:spcPts val="0"/>
              </a:spcAft>
              <a:buNone/>
            </a:pPr>
            <a:r>
              <a:rPr lang="vi-VN" dirty="0"/>
              <a:t>mô phỏng như trên,kết quả khôi phục có hiệu quả thị giác tốt hơn</a:t>
            </a:r>
            <a:endParaRPr dirty="0"/>
          </a:p>
        </p:txBody>
      </p:sp>
    </p:spTree>
    <p:extLst>
      <p:ext uri="{BB962C8B-B14F-4D97-AF65-F5344CB8AC3E}">
        <p14:creationId xmlns:p14="http://schemas.microsoft.com/office/powerpoint/2010/main" val="3412144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A57D0EB5-0629-58EC-023A-C8EBCC8B9966}"/>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414C8DC8-2531-1005-4AB3-B63B5F87D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2762481B-EBEB-56F3-FCDB-5B34B8FB3A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Tại mô phỏng tiếp theo, mô phỏng loại dao động phức tạp hơn đó là di chuyển tuyến tính dọc theo cả 2 trục Ox và Oy </a:t>
            </a:r>
            <a:endParaRPr dirty="0"/>
          </a:p>
        </p:txBody>
      </p:sp>
    </p:spTree>
    <p:extLst>
      <p:ext uri="{BB962C8B-B14F-4D97-AF65-F5344CB8AC3E}">
        <p14:creationId xmlns:p14="http://schemas.microsoft.com/office/powerpoint/2010/main" val="3995179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a:extLst>
            <a:ext uri="{FF2B5EF4-FFF2-40B4-BE49-F238E27FC236}">
              <a16:creationId xmlns:a16="http://schemas.microsoft.com/office/drawing/2014/main" id="{CB21B431-F427-4D51-0409-FC3D7C89A382}"/>
            </a:ext>
          </a:extLst>
        </p:cNvPr>
        <p:cNvGrpSpPr/>
        <p:nvPr/>
      </p:nvGrpSpPr>
      <p:grpSpPr>
        <a:xfrm>
          <a:off x="0" y="0"/>
          <a:ext cx="0" cy="0"/>
          <a:chOff x="0" y="0"/>
          <a:chExt cx="0" cy="0"/>
        </a:xfrm>
      </p:grpSpPr>
      <p:sp>
        <p:nvSpPr>
          <p:cNvPr id="2329" name="Google Shape;2329;g21258269c9b_0_226:notes">
            <a:extLst>
              <a:ext uri="{FF2B5EF4-FFF2-40B4-BE49-F238E27FC236}">
                <a16:creationId xmlns:a16="http://schemas.microsoft.com/office/drawing/2014/main" id="{8F48F85B-7F97-8CA8-8716-B28BFFE999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21258269c9b_0_226:notes">
            <a:extLst>
              <a:ext uri="{FF2B5EF4-FFF2-40B4-BE49-F238E27FC236}">
                <a16:creationId xmlns:a16="http://schemas.microsoft.com/office/drawing/2014/main" id="{B9CFEC74-602E-49D9-1D75-190A3C7C2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Kết quả của mô phỏng này cũng giống với mô phỏng di chuyển dọc trục Ox khi hệ thống chỉ có thể tạo ra quỹ đạo mờ của vật khi vận tốc vật đủ thấp</a:t>
            </a:r>
            <a:endParaRPr dirty="0"/>
          </a:p>
        </p:txBody>
      </p:sp>
    </p:spTree>
    <p:extLst>
      <p:ext uri="{BB962C8B-B14F-4D97-AF65-F5344CB8AC3E}">
        <p14:creationId xmlns:p14="http://schemas.microsoft.com/office/powerpoint/2010/main" val="3850387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7565B04C-887B-D890-4CC5-7F98808DD0F1}"/>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935A763E-D74A-8023-3CF4-4247881AB9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ED443BD4-2EC1-94BD-E0D6-C6B77E5BC8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Xét đến những rung động của vật thể hay của camera trong thực tế, thì mô phỏng này thực hiện với dao động điều hòa quanh 1 vị trí cân bằng.</a:t>
            </a:r>
          </a:p>
          <a:p>
            <a:pPr marL="0" lvl="0" indent="0" algn="l" rtl="0">
              <a:spcBef>
                <a:spcPts val="0"/>
              </a:spcBef>
              <a:spcAft>
                <a:spcPts val="0"/>
              </a:spcAft>
              <a:buNone/>
            </a:pPr>
            <a:r>
              <a:rPr lang="vi-VN" dirty="0"/>
              <a:t>Điều đặc biệt là khi tần số của vật bằng tích của ½ tần số lấy mẫu của DMDs thì kết quả khôi phục sẽ giống kết quả khi chụp ảnh tĩnh</a:t>
            </a:r>
            <a:endParaRPr dirty="0"/>
          </a:p>
        </p:txBody>
      </p:sp>
    </p:spTree>
    <p:extLst>
      <p:ext uri="{BB962C8B-B14F-4D97-AF65-F5344CB8AC3E}">
        <p14:creationId xmlns:p14="http://schemas.microsoft.com/office/powerpoint/2010/main" val="3096454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BC6D1B76-0317-5C12-80AD-53643A39B61E}"/>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E51FBC88-1CAA-37B6-3D1F-326F53A80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E9C261C4-4955-FA07-F33E-61AC22034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3893879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9C830438-491C-3894-D56C-B042EF4C9EF6}"/>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27FE7061-CF63-E8F5-922A-338543577C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C73E6D05-5259-EE50-A1FD-EC21887AE8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800" kern="0" dirty="0">
                <a:effectLst/>
                <a:latin typeface="Times New Roman" panose="02020603050405020304" pitchFamily="18" charset="0"/>
                <a:ea typeface="Times New Roman" panose="02020603050405020304" pitchFamily="18" charset="0"/>
              </a:rPr>
              <a:t>TVAL3 cho thời gian khôi phục nhanh gấp khoảng 168 lần và có hiệu giác thị giác tốt hơn</a:t>
            </a:r>
            <a:endParaRPr dirty="0"/>
          </a:p>
        </p:txBody>
      </p:sp>
    </p:spTree>
    <p:extLst>
      <p:ext uri="{BB962C8B-B14F-4D97-AF65-F5344CB8AC3E}">
        <p14:creationId xmlns:p14="http://schemas.microsoft.com/office/powerpoint/2010/main" val="1605420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43F57EB8-3418-1F71-0057-43664A1B4BBE}"/>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C324036A-215F-8724-304A-ABBC4FB886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2B1049CE-8A51-71CE-1C8F-E729EF54E6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Mô phỏng có nhiễu trong nghiên cứu này được thực hiện với 2 nguồn gây nhiễu:</a:t>
            </a:r>
          </a:p>
          <a:p>
            <a:pPr marL="0" lvl="0" indent="0" algn="l" rtl="0">
              <a:spcBef>
                <a:spcPts val="0"/>
              </a:spcBef>
              <a:spcAft>
                <a:spcPts val="0"/>
              </a:spcAft>
              <a:buNone/>
            </a:pPr>
            <a:r>
              <a:rPr lang="vi-VN" dirty="0"/>
              <a:t>Đầu tiên là nhiễu đến từ vật mà trong thực tế rất dễ xảy ra, ví dụ như khi đang chụp thì có nhiễu do ánh sáng khác chiếu vào vật và làm ánh sáng phản xạ từ vật bị nhiễu</a:t>
            </a:r>
          </a:p>
          <a:p>
            <a:pPr marL="0" lvl="0" indent="0" algn="l" rtl="0">
              <a:spcBef>
                <a:spcPts val="0"/>
              </a:spcBef>
              <a:spcAft>
                <a:spcPts val="0"/>
              </a:spcAft>
              <a:buNone/>
            </a:pPr>
            <a:r>
              <a:rPr lang="vi-VN" dirty="0"/>
              <a:t>Kết quả cho thấy với nhiễu nhỏ (SNR chạy từ 40-60dB) thì hệ thống camera đơn điểm ảnh không bị ảnh hưởng gì đáng kể</a:t>
            </a:r>
          </a:p>
          <a:p>
            <a:pPr marL="0" lvl="0" indent="0" algn="l" rtl="0">
              <a:spcBef>
                <a:spcPts val="0"/>
              </a:spcBef>
              <a:spcAft>
                <a:spcPts val="0"/>
              </a:spcAft>
              <a:buNone/>
            </a:pPr>
            <a:r>
              <a:rPr lang="vi-VN" sz="1100" kern="0" dirty="0">
                <a:effectLst/>
                <a:latin typeface="Times New Roman" panose="02020603050405020304" pitchFamily="18" charset="0"/>
                <a:ea typeface="Times New Roman" panose="02020603050405020304" pitchFamily="18" charset="0"/>
              </a:rPr>
              <a:t>Điều này cũng phần nào chứng minh được khả năng chống nhiễu của thuật toán khôi phục</a:t>
            </a:r>
          </a:p>
        </p:txBody>
      </p:sp>
    </p:spTree>
    <p:extLst>
      <p:ext uri="{BB962C8B-B14F-4D97-AF65-F5344CB8AC3E}">
        <p14:creationId xmlns:p14="http://schemas.microsoft.com/office/powerpoint/2010/main" val="33353616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773D9DA9-1D7F-9563-8120-A4D5E7F798A3}"/>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9052DE1E-6E29-54F9-4EF1-9719452803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AED75589-523C-AAE1-D52D-4BA055E626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Nguồn gây nhiễu thứ 2 là đến từ hệ thống: thực tế khi chuyển tín hiệu quang sang tín hiệu điện thì tỉ lệ gặp nhiễu là cao</a:t>
            </a:r>
          </a:p>
          <a:p>
            <a:pPr marL="0" lvl="0" indent="0" algn="l" rtl="0">
              <a:spcBef>
                <a:spcPts val="0"/>
              </a:spcBef>
              <a:spcAft>
                <a:spcPts val="0"/>
              </a:spcAft>
              <a:buNone/>
            </a:pPr>
            <a:r>
              <a:rPr lang="vi-VN" dirty="0"/>
              <a:t>Nhưng kết quả trên cũng cho thấy, nhiễu từ 40dB – 60dB SNR thì không gây ảnh hưởng lớn đến kết quả khôi phục.</a:t>
            </a:r>
            <a:endParaRPr dirty="0"/>
          </a:p>
        </p:txBody>
      </p:sp>
    </p:spTree>
    <p:extLst>
      <p:ext uri="{BB962C8B-B14F-4D97-AF65-F5344CB8AC3E}">
        <p14:creationId xmlns:p14="http://schemas.microsoft.com/office/powerpoint/2010/main" val="29735528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5">
          <a:extLst>
            <a:ext uri="{FF2B5EF4-FFF2-40B4-BE49-F238E27FC236}">
              <a16:creationId xmlns:a16="http://schemas.microsoft.com/office/drawing/2014/main" id="{4E5B93DE-8150-79F2-969E-E30547A7977E}"/>
            </a:ext>
          </a:extLst>
        </p:cNvPr>
        <p:cNvGrpSpPr/>
        <p:nvPr/>
      </p:nvGrpSpPr>
      <p:grpSpPr>
        <a:xfrm>
          <a:off x="0" y="0"/>
          <a:ext cx="0" cy="0"/>
          <a:chOff x="0" y="0"/>
          <a:chExt cx="0" cy="0"/>
        </a:xfrm>
      </p:grpSpPr>
      <p:sp>
        <p:nvSpPr>
          <p:cNvPr id="2316" name="Google Shape;2316;g2140bdeeea4_0_0:notes">
            <a:extLst>
              <a:ext uri="{FF2B5EF4-FFF2-40B4-BE49-F238E27FC236}">
                <a16:creationId xmlns:a16="http://schemas.microsoft.com/office/drawing/2014/main" id="{55C912A8-0665-13BC-C138-C5ADF9ADF5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7" name="Google Shape;2317;g2140bdeeea4_0_0:notes">
            <a:extLst>
              <a:ext uri="{FF2B5EF4-FFF2-40B4-BE49-F238E27FC236}">
                <a16:creationId xmlns:a16="http://schemas.microsoft.com/office/drawing/2014/main" id="{C82D7EC1-CA44-BD9C-5932-7804FCB1EF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9458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a:extLst>
            <a:ext uri="{FF2B5EF4-FFF2-40B4-BE49-F238E27FC236}">
              <a16:creationId xmlns:a16="http://schemas.microsoft.com/office/drawing/2014/main" id="{4316C1E5-7614-046F-0566-CA6601154247}"/>
            </a:ext>
          </a:extLst>
        </p:cNvPr>
        <p:cNvGrpSpPr/>
        <p:nvPr/>
      </p:nvGrpSpPr>
      <p:grpSpPr>
        <a:xfrm>
          <a:off x="0" y="0"/>
          <a:ext cx="0" cy="0"/>
          <a:chOff x="0" y="0"/>
          <a:chExt cx="0" cy="0"/>
        </a:xfrm>
      </p:grpSpPr>
      <p:sp>
        <p:nvSpPr>
          <p:cNvPr id="2292" name="Google Shape;2292;g21258269c9b_0_103:notes">
            <a:extLst>
              <a:ext uri="{FF2B5EF4-FFF2-40B4-BE49-F238E27FC236}">
                <a16:creationId xmlns:a16="http://schemas.microsoft.com/office/drawing/2014/main" id="{D912D932-0B47-9F21-F74A-CA0E28B180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1258269c9b_0_103:notes">
            <a:extLst>
              <a:ext uri="{FF2B5EF4-FFF2-40B4-BE49-F238E27FC236}">
                <a16:creationId xmlns:a16="http://schemas.microsoft.com/office/drawing/2014/main" id="{F14D4DF4-7C84-08C5-97A0-3A7064711B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Lý thuyết lấy mẫu nén được phát biểu như sau: </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Lý thuyết này có thể bao quát bằng 2 bước: đầu tiên là lấy mẫu, Tín hiệu thưa thớt s được lấy mẫu bằng cách nhân ma trận với 1 ma trận đo A để ra được phép đo y</a:t>
            </a:r>
          </a:p>
          <a:p>
            <a:pPr marL="0" lvl="0" indent="0" algn="l" rtl="0">
              <a:spcBef>
                <a:spcPts val="0"/>
              </a:spcBef>
              <a:spcAft>
                <a:spcPts val="0"/>
              </a:spcAft>
              <a:buNone/>
            </a:pPr>
            <a:r>
              <a:rPr lang="vi-VN" dirty="0"/>
              <a:t>Bước thứ 2 là khôi phục: bước này chính là quá trình giải ngược tìm s từ phép đo y</a:t>
            </a:r>
          </a:p>
        </p:txBody>
      </p:sp>
    </p:spTree>
    <p:extLst>
      <p:ext uri="{BB962C8B-B14F-4D97-AF65-F5344CB8AC3E}">
        <p14:creationId xmlns:p14="http://schemas.microsoft.com/office/powerpoint/2010/main" val="1986222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a:extLst>
            <a:ext uri="{FF2B5EF4-FFF2-40B4-BE49-F238E27FC236}">
              <a16:creationId xmlns:a16="http://schemas.microsoft.com/office/drawing/2014/main" id="{D5F4586F-390E-EF28-46CC-967A9198C49D}"/>
            </a:ext>
          </a:extLst>
        </p:cNvPr>
        <p:cNvGrpSpPr/>
        <p:nvPr/>
      </p:nvGrpSpPr>
      <p:grpSpPr>
        <a:xfrm>
          <a:off x="0" y="0"/>
          <a:ext cx="0" cy="0"/>
          <a:chOff x="0" y="0"/>
          <a:chExt cx="0" cy="0"/>
        </a:xfrm>
      </p:grpSpPr>
      <p:sp>
        <p:nvSpPr>
          <p:cNvPr id="2329" name="Google Shape;2329;g21258269c9b_0_226:notes">
            <a:extLst>
              <a:ext uri="{FF2B5EF4-FFF2-40B4-BE49-F238E27FC236}">
                <a16:creationId xmlns:a16="http://schemas.microsoft.com/office/drawing/2014/main" id="{1C5986DF-287A-37FF-6D29-5D4A1CFB75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21258269c9b_0_226:notes">
            <a:extLst>
              <a:ext uri="{FF2B5EF4-FFF2-40B4-BE49-F238E27FC236}">
                <a16:creationId xmlns:a16="http://schemas.microsoft.com/office/drawing/2014/main" id="{80F8D345-76FF-6E7D-C3E6-3D8F9650F6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4161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a:extLst>
            <a:ext uri="{FF2B5EF4-FFF2-40B4-BE49-F238E27FC236}">
              <a16:creationId xmlns:a16="http://schemas.microsoft.com/office/drawing/2014/main" id="{61ACFCBD-9C18-FDCF-95EA-9524A4A2443E}"/>
            </a:ext>
          </a:extLst>
        </p:cNvPr>
        <p:cNvGrpSpPr/>
        <p:nvPr/>
      </p:nvGrpSpPr>
      <p:grpSpPr>
        <a:xfrm>
          <a:off x="0" y="0"/>
          <a:ext cx="0" cy="0"/>
          <a:chOff x="0" y="0"/>
          <a:chExt cx="0" cy="0"/>
        </a:xfrm>
      </p:grpSpPr>
      <p:sp>
        <p:nvSpPr>
          <p:cNvPr id="2329" name="Google Shape;2329;g21258269c9b_0_226:notes">
            <a:extLst>
              <a:ext uri="{FF2B5EF4-FFF2-40B4-BE49-F238E27FC236}">
                <a16:creationId xmlns:a16="http://schemas.microsoft.com/office/drawing/2014/main" id="{3AFC48FD-6D4F-7602-AACD-A4D76774EA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21258269c9b_0_226:notes">
            <a:extLst>
              <a:ext uri="{FF2B5EF4-FFF2-40B4-BE49-F238E27FC236}">
                <a16:creationId xmlns:a16="http://schemas.microsoft.com/office/drawing/2014/main" id="{D52E33F8-778B-1A43-645F-9BC9DD2EDD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168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a:extLst>
            <a:ext uri="{FF2B5EF4-FFF2-40B4-BE49-F238E27FC236}">
              <a16:creationId xmlns:a16="http://schemas.microsoft.com/office/drawing/2014/main" id="{38E67156-DD51-025F-E14C-1802988E434E}"/>
            </a:ext>
          </a:extLst>
        </p:cNvPr>
        <p:cNvGrpSpPr/>
        <p:nvPr/>
      </p:nvGrpSpPr>
      <p:grpSpPr>
        <a:xfrm>
          <a:off x="0" y="0"/>
          <a:ext cx="0" cy="0"/>
          <a:chOff x="0" y="0"/>
          <a:chExt cx="0" cy="0"/>
        </a:xfrm>
      </p:grpSpPr>
      <p:sp>
        <p:nvSpPr>
          <p:cNvPr id="2292" name="Google Shape;2292;g21258269c9b_0_103:notes">
            <a:extLst>
              <a:ext uri="{FF2B5EF4-FFF2-40B4-BE49-F238E27FC236}">
                <a16:creationId xmlns:a16="http://schemas.microsoft.com/office/drawing/2014/main" id="{5E3A0DB8-1A1A-7ECA-B4F4-F9D69C8E13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1258269c9b_0_103:notes">
            <a:extLst>
              <a:ext uri="{FF2B5EF4-FFF2-40B4-BE49-F238E27FC236}">
                <a16:creationId xmlns:a16="http://schemas.microsoft.com/office/drawing/2014/main" id="{14D53D17-A94E-BEFF-A187-E30A76D682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Lý thuyết lấy mẫu nén có thể áp dụng vào đa dạng các lĩnh vực: </a:t>
            </a:r>
            <a:endParaRPr lang="en-US" dirty="0"/>
          </a:p>
          <a:p>
            <a:pPr marL="0" lvl="0" indent="0" algn="l" rtl="0">
              <a:spcBef>
                <a:spcPts val="0"/>
              </a:spcBef>
              <a:spcAft>
                <a:spcPts val="0"/>
              </a:spcAft>
              <a:buNone/>
            </a:pPr>
            <a:r>
              <a:rPr lang="vi-VN" dirty="0"/>
              <a:t>Nổi bật trong số đó là mạng cảm biến không dây : đối với các mạng lớn gồm hàng nghìn các cảm biến, CS giúp tiết kiệm băng thông và năng lượng</a:t>
            </a:r>
          </a:p>
          <a:p>
            <a:pPr marL="0" lvl="0" indent="0" algn="l" rtl="0">
              <a:spcBef>
                <a:spcPts val="0"/>
              </a:spcBef>
              <a:spcAft>
                <a:spcPts val="0"/>
              </a:spcAft>
              <a:buNone/>
            </a:pPr>
            <a:r>
              <a:rPr lang="vi-VN" dirty="0"/>
              <a:t>Lĩnh vực thứ 2 là lấy mẫu dữ liệu: lấy mẫu nén được sử dụng khi thu thập ảnh cộng hưởng từ trong y tế và ảnh địa chấn. Cả 2 loại hình ảnh này đều có thể được biểu diễn thưa một cách hiệu quả trong miền Fourier hoặc wavelet,...</a:t>
            </a:r>
          </a:p>
          <a:p>
            <a:pPr marL="0" lvl="0" indent="0" algn="l" rtl="0">
              <a:spcBef>
                <a:spcPts val="0"/>
              </a:spcBef>
              <a:spcAft>
                <a:spcPts val="0"/>
              </a:spcAft>
              <a:buNone/>
            </a:pPr>
            <a:r>
              <a:rPr lang="vi-VN" dirty="0"/>
              <a:t>Và đặc biệt là camera đơn điểm ảnh, chủ đề chính trong nghiên cứu này</a:t>
            </a:r>
          </a:p>
          <a:p>
            <a:pPr marL="0" lvl="0" indent="0" algn="l" rtl="0">
              <a:spcBef>
                <a:spcPts val="0"/>
              </a:spcBef>
              <a:spcAft>
                <a:spcPts val="0"/>
              </a:spcAft>
              <a:buNone/>
            </a:pPr>
            <a:r>
              <a:rPr lang="vi-VN" dirty="0"/>
              <a:t>Lĩnh vực thứ 3 là nén dữ liệu, các nghiên cứu hiện nay đã đạt được 1 số kết quả tốt khi áp dụng lấy mẫu nén vào nén video.</a:t>
            </a:r>
          </a:p>
        </p:txBody>
      </p:sp>
    </p:spTree>
    <p:extLst>
      <p:ext uri="{BB962C8B-B14F-4D97-AF65-F5344CB8AC3E}">
        <p14:creationId xmlns:p14="http://schemas.microsoft.com/office/powerpoint/2010/main" val="4489632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a:extLst>
            <a:ext uri="{FF2B5EF4-FFF2-40B4-BE49-F238E27FC236}">
              <a16:creationId xmlns:a16="http://schemas.microsoft.com/office/drawing/2014/main" id="{0CE26AE9-188D-DD7C-7F0F-68554BFA1F87}"/>
            </a:ext>
          </a:extLst>
        </p:cNvPr>
        <p:cNvGrpSpPr/>
        <p:nvPr/>
      </p:nvGrpSpPr>
      <p:grpSpPr>
        <a:xfrm>
          <a:off x="0" y="0"/>
          <a:ext cx="0" cy="0"/>
          <a:chOff x="0" y="0"/>
          <a:chExt cx="0" cy="0"/>
        </a:xfrm>
      </p:grpSpPr>
      <p:sp>
        <p:nvSpPr>
          <p:cNvPr id="2292" name="Google Shape;2292;g21258269c9b_0_103:notes">
            <a:extLst>
              <a:ext uri="{FF2B5EF4-FFF2-40B4-BE49-F238E27FC236}">
                <a16:creationId xmlns:a16="http://schemas.microsoft.com/office/drawing/2014/main" id="{31382A01-A6F0-309B-0792-030359ADC4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1258269c9b_0_103:notes">
            <a:extLst>
              <a:ext uri="{FF2B5EF4-FFF2-40B4-BE49-F238E27FC236}">
                <a16:creationId xmlns:a16="http://schemas.microsoft.com/office/drawing/2014/main" id="{A82B8BC8-6559-8512-3A85-AF13CFDC4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dirty="0"/>
              <a:t>2 quá trình: lấy mẫu + khôi phục</a:t>
            </a:r>
          </a:p>
          <a:p>
            <a:pPr marL="0" lvl="0" indent="0" algn="l" rtl="0">
              <a:spcBef>
                <a:spcPts val="0"/>
              </a:spcBef>
              <a:spcAft>
                <a:spcPts val="0"/>
              </a:spcAft>
              <a:buNone/>
            </a:pPr>
            <a:r>
              <a:rPr lang="vi-VN" dirty="0"/>
              <a:t>Ánh sáng phản xạ từ cảnh vật sẽ đi qua các mặt nạ của DMDs. Đây là 1 thiết bị điều chế ánh sáng trong miền không gian bao gồm rất nhiều các micromirror có thể điều chỉnh hướng ánh sáng phản xạ. Nói theo một cách khác thì DMDs sẽ áp dụng các mẫu ánh sáng lên ánh sáng phản xạ từ vật.</a:t>
            </a:r>
          </a:p>
          <a:p>
            <a:pPr marL="0" lvl="0" indent="0" algn="l" rtl="0">
              <a:spcBef>
                <a:spcPts val="0"/>
              </a:spcBef>
              <a:spcAft>
                <a:spcPts val="0"/>
              </a:spcAft>
              <a:buNone/>
            </a:pPr>
            <a:r>
              <a:rPr lang="vi-VN" dirty="0"/>
              <a:t>Cảm biến ánh sáng tương đương điểm ảnh này sẽ đo lường tổng cường đó ánh sáng hội tụ từ DMDs, tín hiệu tương tự sẽ đi qua bộ ADC và được khôi phục bằng cách sử dụng các thuật toán lý thuyết nén.</a:t>
            </a:r>
          </a:p>
          <a:p>
            <a:pPr marL="0" lvl="0" indent="0" algn="l" rtl="0">
              <a:spcBef>
                <a:spcPts val="0"/>
              </a:spcBef>
              <a:spcAft>
                <a:spcPts val="0"/>
              </a:spcAft>
              <a:buNone/>
            </a:pPr>
            <a:endParaRPr lang="vi-VN" dirty="0"/>
          </a:p>
          <a:p>
            <a:pPr marL="0" lvl="0" indent="0" algn="l" rtl="0">
              <a:spcBef>
                <a:spcPts val="0"/>
              </a:spcBef>
              <a:spcAft>
                <a:spcPts val="0"/>
              </a:spcAft>
              <a:buNone/>
            </a:pPr>
            <a:r>
              <a:rPr lang="vi-VN" dirty="0"/>
              <a:t>Quá trình khôi phục thực hiện bằng rất nhiều các thuật toán khác nhau (tùy data)</a:t>
            </a:r>
          </a:p>
        </p:txBody>
      </p:sp>
    </p:spTree>
    <p:extLst>
      <p:ext uri="{BB962C8B-B14F-4D97-AF65-F5344CB8AC3E}">
        <p14:creationId xmlns:p14="http://schemas.microsoft.com/office/powerpoint/2010/main" val="3784795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4CFCF-1BA1-F6D6-2E7F-62A9FFCF7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BA12C3-201A-84C8-8F1E-DA2BC9E5000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365C31D-7788-74DE-6BD3-0759BD03FDA0}"/>
              </a:ext>
            </a:extLst>
          </p:cNvPr>
          <p:cNvSpPr>
            <a:spLocks noGrp="1"/>
          </p:cNvSpPr>
          <p:nvPr>
            <p:ph type="body" idx="1"/>
          </p:nvPr>
        </p:nvSpPr>
        <p:spPr/>
        <p:txBody>
          <a:bodyPr/>
          <a:lstStyle/>
          <a:p>
            <a:pPr marL="158750" indent="0">
              <a:buNone/>
            </a:pPr>
            <a:r>
              <a:rPr lang="vi-VN" dirty="0"/>
              <a:t>Để giải quyết bài toán khôi phục dữ liệu trong lấy mẫu nén, rất nhiều thuật toán đã được nghiên cứu và phát triển và có thể chia thành các nhóm thuật toán phổ biến như sau</a:t>
            </a:r>
          </a:p>
          <a:p>
            <a:pPr marL="158750" indent="0">
              <a:buNone/>
            </a:pPr>
            <a:r>
              <a:rPr lang="vi-VN" dirty="0"/>
              <a:t>Trên slide là 1 số phân loại các thuật toán phổ biến hiện nay</a:t>
            </a:r>
          </a:p>
          <a:p>
            <a:pPr marL="158750" indent="0">
              <a:buNone/>
            </a:pPr>
            <a:r>
              <a:rPr lang="vi-VN" sz="1800" kern="0" dirty="0">
                <a:effectLst/>
                <a:latin typeface="Times New Roman" panose="02020603050405020304" pitchFamily="18" charset="0"/>
                <a:ea typeface="Times New Roman" panose="02020603050405020304" pitchFamily="18" charset="0"/>
              </a:rPr>
              <a:t>Iterative Hard Thresholding</a:t>
            </a:r>
          </a:p>
          <a:p>
            <a:pPr marL="158750" indent="0">
              <a:buNone/>
            </a:pPr>
            <a:r>
              <a:rPr lang="vi-VN" sz="1800" kern="0" dirty="0">
                <a:effectLst/>
                <a:latin typeface="Times New Roman" panose="02020603050405020304" pitchFamily="18" charset="0"/>
                <a:ea typeface="Times New Roman" panose="02020603050405020304" pitchFamily="18" charset="0"/>
              </a:rPr>
              <a:t>Thuật toán tối thiểu tổng biến thiên bằng phương pháp Lagrangian tăng cường và phương pháp luân phiên hướng</a:t>
            </a:r>
          </a:p>
          <a:p>
            <a:pPr marL="158750" indent="0">
              <a:buNone/>
            </a:pPr>
            <a:endParaRPr lang="vi-VN" sz="1800" kern="0" dirty="0">
              <a:effectLst/>
              <a:latin typeface="Times New Roman" panose="02020603050405020304" pitchFamily="18" charset="0"/>
            </a:endParaRPr>
          </a:p>
        </p:txBody>
      </p:sp>
    </p:spTree>
    <p:extLst>
      <p:ext uri="{BB962C8B-B14F-4D97-AF65-F5344CB8AC3E}">
        <p14:creationId xmlns:p14="http://schemas.microsoft.com/office/powerpoint/2010/main" val="209148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vi-VN" sz="1100" kern="0" dirty="0">
                <a:effectLst/>
                <a:latin typeface="Times New Roman" panose="02020603050405020304" pitchFamily="18" charset="0"/>
              </a:rPr>
              <a:t>Trên đây là biểu đồ thể hiện thời gian cần để khôi phục hình ảnh ...</a:t>
            </a:r>
          </a:p>
          <a:p>
            <a:pPr marL="158750" indent="0">
              <a:buNone/>
            </a:pPr>
            <a:r>
              <a:rPr lang="vi-VN" sz="1100" kern="0" dirty="0">
                <a:effectLst/>
                <a:latin typeface="Times New Roman" panose="02020603050405020304" pitchFamily="18" charset="0"/>
              </a:rPr>
              <a:t>Độ phân giải thấp mà thời gian khôi phục lâu so với máy ảnh thông thường.</a:t>
            </a:r>
          </a:p>
          <a:p>
            <a:pPr marL="158750" indent="0">
              <a:buNone/>
            </a:pPr>
            <a:r>
              <a:rPr lang="vi-VN" dirty="0"/>
              <a:t>Câu hỏi: khi vật di chuyển trong quá trình trên thì điều j xảy ra, </a:t>
            </a:r>
          </a:p>
          <a:p>
            <a:pPr marL="158750" indent="0">
              <a:buNone/>
            </a:pPr>
            <a:r>
              <a:rPr lang="vi-VN" dirty="0"/>
              <a:t>Mà điều này chưa được đề cập &amp; nghiên cứu ở các nghiên cứu khác vì hầu hết đều giả định rằng vật đứng yên</a:t>
            </a:r>
            <a:endParaRPr lang="en-US" dirty="0"/>
          </a:p>
        </p:txBody>
      </p:sp>
    </p:spTree>
    <p:extLst>
      <p:ext uri="{BB962C8B-B14F-4D97-AF65-F5344CB8AC3E}">
        <p14:creationId xmlns:p14="http://schemas.microsoft.com/office/powerpoint/2010/main" val="793544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1">
          <a:extLst>
            <a:ext uri="{FF2B5EF4-FFF2-40B4-BE49-F238E27FC236}">
              <a16:creationId xmlns:a16="http://schemas.microsoft.com/office/drawing/2014/main" id="{829A0487-8ACF-21B4-D85F-B3F84CCD5408}"/>
            </a:ext>
          </a:extLst>
        </p:cNvPr>
        <p:cNvGrpSpPr/>
        <p:nvPr/>
      </p:nvGrpSpPr>
      <p:grpSpPr>
        <a:xfrm>
          <a:off x="0" y="0"/>
          <a:ext cx="0" cy="0"/>
          <a:chOff x="0" y="0"/>
          <a:chExt cx="0" cy="0"/>
        </a:xfrm>
      </p:grpSpPr>
      <p:sp>
        <p:nvSpPr>
          <p:cNvPr id="2292" name="Google Shape;2292;g21258269c9b_0_103:notes">
            <a:extLst>
              <a:ext uri="{FF2B5EF4-FFF2-40B4-BE49-F238E27FC236}">
                <a16:creationId xmlns:a16="http://schemas.microsoft.com/office/drawing/2014/main" id="{2579E27F-B91F-8C72-73C4-4B263DC9D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3" name="Google Shape;2293;g21258269c9b_0_103:notes">
            <a:extLst>
              <a:ext uri="{FF2B5EF4-FFF2-40B4-BE49-F238E27FC236}">
                <a16:creationId xmlns:a16="http://schemas.microsoft.com/office/drawing/2014/main" id="{322EBCCE-7F18-5087-ED8D-7BA7C7525B6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Hiệu ứng rất quan trọng trong hiệu ứng hình ảnh, đặc biệt là trong nhiếp ảnh khi nó thể hiện được sự chuyển động, tạo được chiều sâu và ấn tượng thị giác cho người xem.</a:t>
            </a:r>
            <a:endParaRPr dirty="0"/>
          </a:p>
        </p:txBody>
      </p:sp>
    </p:spTree>
    <p:extLst>
      <p:ext uri="{BB962C8B-B14F-4D97-AF65-F5344CB8AC3E}">
        <p14:creationId xmlns:p14="http://schemas.microsoft.com/office/powerpoint/2010/main" val="3136649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7">
          <a:extLst>
            <a:ext uri="{FF2B5EF4-FFF2-40B4-BE49-F238E27FC236}">
              <a16:creationId xmlns:a16="http://schemas.microsoft.com/office/drawing/2014/main" id="{F1535CFE-CEA5-C3A6-888C-737792624D36}"/>
            </a:ext>
          </a:extLst>
        </p:cNvPr>
        <p:cNvGrpSpPr/>
        <p:nvPr/>
      </p:nvGrpSpPr>
      <p:grpSpPr>
        <a:xfrm>
          <a:off x="0" y="0"/>
          <a:ext cx="0" cy="0"/>
          <a:chOff x="0" y="0"/>
          <a:chExt cx="0" cy="0"/>
        </a:xfrm>
      </p:grpSpPr>
      <p:sp>
        <p:nvSpPr>
          <p:cNvPr id="2618" name="Google Shape;2618;g2161ec02cbf_0_14:notes">
            <a:extLst>
              <a:ext uri="{FF2B5EF4-FFF2-40B4-BE49-F238E27FC236}">
                <a16:creationId xmlns:a16="http://schemas.microsoft.com/office/drawing/2014/main" id="{77B0B922-71D5-46CD-05BA-19AB3723B9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9" name="Google Shape;2619;g2161ec02cbf_0_14:notes">
            <a:extLst>
              <a:ext uri="{FF2B5EF4-FFF2-40B4-BE49-F238E27FC236}">
                <a16:creationId xmlns:a16="http://schemas.microsoft.com/office/drawing/2014/main" id="{78996390-64BB-DD62-8CAD-0D11D35815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1800" dirty="0">
                <a:effectLst/>
                <a:latin typeface="Times New Roman" panose="02020603050405020304" pitchFamily="18" charset="0"/>
                <a:ea typeface="Yu Mincho" panose="02020400000000000000" pitchFamily="18" charset="-128"/>
              </a:rPr>
              <a:t>Từ những vấn đề, e đặt ra câu hỏi cho nghiên cứu này:</a:t>
            </a:r>
          </a:p>
          <a:p>
            <a:pPr marL="0" lvl="0" indent="0" algn="l" rtl="0">
              <a:spcBef>
                <a:spcPts val="0"/>
              </a:spcBef>
              <a:spcAft>
                <a:spcPts val="0"/>
              </a:spcAft>
              <a:buNone/>
            </a:pPr>
            <a:r>
              <a:rPr lang="vi-VN" sz="1800" dirty="0">
                <a:effectLst/>
                <a:latin typeface="Times New Roman" panose="02020603050405020304" pitchFamily="18" charset="0"/>
                <a:ea typeface="Yu Mincho" panose="02020400000000000000" pitchFamily="18" charset="-128"/>
              </a:rPr>
              <a:t>Để trả lời câu hỏi trên, e đặt ra 3 mục tiêu</a:t>
            </a:r>
            <a:endParaRPr lang="vi-VN" dirty="0"/>
          </a:p>
        </p:txBody>
      </p:sp>
    </p:spTree>
    <p:extLst>
      <p:ext uri="{BB962C8B-B14F-4D97-AF65-F5344CB8AC3E}">
        <p14:creationId xmlns:p14="http://schemas.microsoft.com/office/powerpoint/2010/main" val="2879206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3"/>
        <p:cNvGrpSpPr/>
        <p:nvPr/>
      </p:nvGrpSpPr>
      <p:grpSpPr>
        <a:xfrm>
          <a:off x="0" y="0"/>
          <a:ext cx="0" cy="0"/>
          <a:chOff x="0" y="0"/>
          <a:chExt cx="0" cy="0"/>
        </a:xfrm>
      </p:grpSpPr>
      <p:sp>
        <p:nvSpPr>
          <p:cNvPr id="2284" name="Google Shape;2284;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5" name="Google Shape;2285;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dirty="0"/>
              <a:t>Mô phỏng của nghiên cứu này được thực hiện trên MATLAB với đối tượng hình ảnh có độ phân giải 64x64 và độ thưa thớt là 2.95%. </a:t>
            </a:r>
          </a:p>
          <a:p>
            <a:pPr marL="0" lvl="0" indent="0" algn="l" rtl="0">
              <a:spcBef>
                <a:spcPts val="0"/>
              </a:spcBef>
              <a:spcAft>
                <a:spcPts val="0"/>
              </a:spcAft>
              <a:buNone/>
            </a:pPr>
            <a:r>
              <a:rPr lang="vi-VN" sz="1800" kern="0" dirty="0">
                <a:effectLst/>
                <a:latin typeface="Times New Roman" panose="02020603050405020304" pitchFamily="18" charset="0"/>
                <a:ea typeface="Times New Roman" panose="02020603050405020304" pitchFamily="18" charset="0"/>
              </a:rPr>
              <a:t>hai thuật toán CVX và TVAL3 được lựa chọn để khôi phục hình ảnh do chúng đáp ứng tốt về độ chính xác lý thuyết và thời gian xử lý nhanh. Ngoài ra, 2 thuật toán này đã được phát triển thành các bộ công cụ tính toán mạnh mẽ và thân thiện với người dùng.</a:t>
            </a:r>
          </a:p>
          <a:p>
            <a:pPr marL="0" lvl="0" indent="0" algn="l" rtl="0">
              <a:spcBef>
                <a:spcPts val="0"/>
              </a:spcBef>
              <a:spcAft>
                <a:spcPts val="0"/>
              </a:spcAft>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1467450"/>
            <a:ext cx="7713900" cy="14898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4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155875" y="3033450"/>
            <a:ext cx="4832100" cy="4095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7846650" y="4003725"/>
            <a:ext cx="1149450" cy="991875"/>
            <a:chOff x="5616775" y="1989425"/>
            <a:chExt cx="1149450" cy="991875"/>
          </a:xfrm>
        </p:grpSpPr>
        <p:sp>
          <p:nvSpPr>
            <p:cNvPr id="12" name="Google Shape;12;p2"/>
            <p:cNvSpPr/>
            <p:nvPr/>
          </p:nvSpPr>
          <p:spPr>
            <a:xfrm>
              <a:off x="6697225" y="1989425"/>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711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9254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0798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2341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885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654287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6167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48;p2"/>
          <p:cNvSpPr/>
          <p:nvPr/>
        </p:nvSpPr>
        <p:spPr>
          <a:xfrm>
            <a:off x="0" y="-5875"/>
            <a:ext cx="3706800" cy="4059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43"/>
        <p:cNvGrpSpPr/>
        <p:nvPr/>
      </p:nvGrpSpPr>
      <p:grpSpPr>
        <a:xfrm>
          <a:off x="0" y="0"/>
          <a:ext cx="0" cy="0"/>
          <a:chOff x="0" y="0"/>
          <a:chExt cx="0" cy="0"/>
        </a:xfrm>
      </p:grpSpPr>
      <p:sp>
        <p:nvSpPr>
          <p:cNvPr id="1744" name="Google Shape;1744;p23"/>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45" name="Google Shape;1745;p23"/>
          <p:cNvSpPr txBox="1">
            <a:spLocks noGrp="1"/>
          </p:cNvSpPr>
          <p:nvPr>
            <p:ph type="subTitle" idx="1"/>
          </p:nvPr>
        </p:nvSpPr>
        <p:spPr>
          <a:xfrm>
            <a:off x="714000" y="1742309"/>
            <a:ext cx="24357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6" name="Google Shape;1746;p23"/>
          <p:cNvSpPr txBox="1">
            <a:spLocks noGrp="1"/>
          </p:cNvSpPr>
          <p:nvPr>
            <p:ph type="subTitle" idx="2"/>
          </p:nvPr>
        </p:nvSpPr>
        <p:spPr>
          <a:xfrm>
            <a:off x="3353600" y="1742309"/>
            <a:ext cx="24357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7" name="Google Shape;1747;p23"/>
          <p:cNvSpPr txBox="1">
            <a:spLocks noGrp="1"/>
          </p:cNvSpPr>
          <p:nvPr>
            <p:ph type="subTitle" idx="3"/>
          </p:nvPr>
        </p:nvSpPr>
        <p:spPr>
          <a:xfrm>
            <a:off x="714000" y="3320200"/>
            <a:ext cx="24369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8" name="Google Shape;1748;p23"/>
          <p:cNvSpPr txBox="1">
            <a:spLocks noGrp="1"/>
          </p:cNvSpPr>
          <p:nvPr>
            <p:ph type="subTitle" idx="4"/>
          </p:nvPr>
        </p:nvSpPr>
        <p:spPr>
          <a:xfrm>
            <a:off x="3353600" y="3320200"/>
            <a:ext cx="24369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9" name="Google Shape;1749;p23"/>
          <p:cNvSpPr txBox="1">
            <a:spLocks noGrp="1"/>
          </p:cNvSpPr>
          <p:nvPr>
            <p:ph type="subTitle" idx="5"/>
          </p:nvPr>
        </p:nvSpPr>
        <p:spPr>
          <a:xfrm>
            <a:off x="5992004" y="1742309"/>
            <a:ext cx="24357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0" name="Google Shape;1750;p23"/>
          <p:cNvSpPr txBox="1">
            <a:spLocks noGrp="1"/>
          </p:cNvSpPr>
          <p:nvPr>
            <p:ph type="subTitle" idx="6"/>
          </p:nvPr>
        </p:nvSpPr>
        <p:spPr>
          <a:xfrm>
            <a:off x="5992004" y="3320200"/>
            <a:ext cx="2435700" cy="109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1" name="Google Shape;1751;p23"/>
          <p:cNvSpPr txBox="1">
            <a:spLocks noGrp="1"/>
          </p:cNvSpPr>
          <p:nvPr>
            <p:ph type="subTitle" idx="7"/>
          </p:nvPr>
        </p:nvSpPr>
        <p:spPr>
          <a:xfrm>
            <a:off x="714000" y="1444625"/>
            <a:ext cx="2436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752" name="Google Shape;1752;p23"/>
          <p:cNvSpPr txBox="1">
            <a:spLocks noGrp="1"/>
          </p:cNvSpPr>
          <p:nvPr>
            <p:ph type="subTitle" idx="8"/>
          </p:nvPr>
        </p:nvSpPr>
        <p:spPr>
          <a:xfrm>
            <a:off x="3353600" y="1444625"/>
            <a:ext cx="2436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753" name="Google Shape;1753;p23"/>
          <p:cNvSpPr txBox="1">
            <a:spLocks noGrp="1"/>
          </p:cNvSpPr>
          <p:nvPr>
            <p:ph type="subTitle" idx="9"/>
          </p:nvPr>
        </p:nvSpPr>
        <p:spPr>
          <a:xfrm>
            <a:off x="5992004" y="1444625"/>
            <a:ext cx="2436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754" name="Google Shape;1754;p23"/>
          <p:cNvSpPr txBox="1">
            <a:spLocks noGrp="1"/>
          </p:cNvSpPr>
          <p:nvPr>
            <p:ph type="subTitle" idx="13"/>
          </p:nvPr>
        </p:nvSpPr>
        <p:spPr>
          <a:xfrm>
            <a:off x="714000" y="3019302"/>
            <a:ext cx="2436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755" name="Google Shape;1755;p23"/>
          <p:cNvSpPr txBox="1">
            <a:spLocks noGrp="1"/>
          </p:cNvSpPr>
          <p:nvPr>
            <p:ph type="subTitle" idx="14"/>
          </p:nvPr>
        </p:nvSpPr>
        <p:spPr>
          <a:xfrm>
            <a:off x="3353600" y="3019302"/>
            <a:ext cx="2436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756" name="Google Shape;1756;p23"/>
          <p:cNvSpPr txBox="1">
            <a:spLocks noGrp="1"/>
          </p:cNvSpPr>
          <p:nvPr>
            <p:ph type="subTitle" idx="15"/>
          </p:nvPr>
        </p:nvSpPr>
        <p:spPr>
          <a:xfrm>
            <a:off x="5992004" y="3019302"/>
            <a:ext cx="24369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grpSp>
        <p:nvGrpSpPr>
          <p:cNvPr id="1757" name="Google Shape;1757;p23"/>
          <p:cNvGrpSpPr/>
          <p:nvPr/>
        </p:nvGrpSpPr>
        <p:grpSpPr>
          <a:xfrm>
            <a:off x="0" y="0"/>
            <a:ext cx="8996100" cy="5143500"/>
            <a:chOff x="0" y="0"/>
            <a:chExt cx="8996100" cy="5143500"/>
          </a:xfrm>
        </p:grpSpPr>
        <p:sp>
          <p:nvSpPr>
            <p:cNvPr id="1758" name="Google Shape;1758;p23"/>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3"/>
            <p:cNvSpPr/>
            <p:nvPr/>
          </p:nvSpPr>
          <p:spPr>
            <a:xfrm rot="5400000">
              <a:off x="72106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23"/>
            <p:cNvGrpSpPr/>
            <p:nvPr/>
          </p:nvGrpSpPr>
          <p:grpSpPr>
            <a:xfrm rot="10800000" flipH="1">
              <a:off x="8001000" y="141989"/>
              <a:ext cx="995100" cy="860036"/>
              <a:chOff x="5771125" y="2121264"/>
              <a:chExt cx="995100" cy="860036"/>
            </a:xfrm>
          </p:grpSpPr>
          <p:sp>
            <p:nvSpPr>
              <p:cNvPr id="1761" name="Google Shape;1761;p23"/>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3"/>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23"/>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3"/>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3"/>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3"/>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3"/>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3"/>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3"/>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3"/>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3"/>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3"/>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3"/>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3"/>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3"/>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3"/>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3"/>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3"/>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3"/>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3"/>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23"/>
            <p:cNvGrpSpPr/>
            <p:nvPr/>
          </p:nvGrpSpPr>
          <p:grpSpPr>
            <a:xfrm rot="5400000">
              <a:off x="-943800" y="3703038"/>
              <a:ext cx="2384250" cy="200850"/>
              <a:chOff x="147900" y="4794738"/>
              <a:chExt cx="2384250" cy="200850"/>
            </a:xfrm>
          </p:grpSpPr>
          <p:sp>
            <p:nvSpPr>
              <p:cNvPr id="1790" name="Google Shape;1790;p23"/>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3"/>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23"/>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23"/>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23"/>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23"/>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3"/>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3"/>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3"/>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3"/>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3"/>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3"/>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3"/>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23"/>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23"/>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3"/>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23"/>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23"/>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23"/>
            <p:cNvGrpSpPr/>
            <p:nvPr/>
          </p:nvGrpSpPr>
          <p:grpSpPr>
            <a:xfrm rot="5400000">
              <a:off x="8552475" y="4551963"/>
              <a:ext cx="200850" cy="686400"/>
              <a:chOff x="147900" y="141988"/>
              <a:chExt cx="200850" cy="686400"/>
            </a:xfrm>
          </p:grpSpPr>
          <p:sp>
            <p:nvSpPr>
              <p:cNvPr id="1823" name="Google Shape;1823;p23"/>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23"/>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3"/>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23"/>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23"/>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3"/>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3"/>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23"/>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23"/>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3"/>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935"/>
        <p:cNvGrpSpPr/>
        <p:nvPr/>
      </p:nvGrpSpPr>
      <p:grpSpPr>
        <a:xfrm>
          <a:off x="0" y="0"/>
          <a:ext cx="0" cy="0"/>
          <a:chOff x="0" y="0"/>
          <a:chExt cx="0" cy="0"/>
        </a:xfrm>
      </p:grpSpPr>
      <p:grpSp>
        <p:nvGrpSpPr>
          <p:cNvPr id="1936" name="Google Shape;1936;p25"/>
          <p:cNvGrpSpPr/>
          <p:nvPr/>
        </p:nvGrpSpPr>
        <p:grpSpPr>
          <a:xfrm>
            <a:off x="0" y="0"/>
            <a:ext cx="8996100" cy="5143500"/>
            <a:chOff x="0" y="0"/>
            <a:chExt cx="8996100" cy="5143500"/>
          </a:xfrm>
        </p:grpSpPr>
        <p:sp>
          <p:nvSpPr>
            <p:cNvPr id="1937" name="Google Shape;1937;p25"/>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25"/>
            <p:cNvSpPr/>
            <p:nvPr/>
          </p:nvSpPr>
          <p:spPr>
            <a:xfrm rot="5400000">
              <a:off x="72106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9" name="Google Shape;1939;p25"/>
            <p:cNvGrpSpPr/>
            <p:nvPr/>
          </p:nvGrpSpPr>
          <p:grpSpPr>
            <a:xfrm rot="10800000" flipH="1">
              <a:off x="8001000" y="141989"/>
              <a:ext cx="995100" cy="860036"/>
              <a:chOff x="5771125" y="2121264"/>
              <a:chExt cx="995100" cy="860036"/>
            </a:xfrm>
          </p:grpSpPr>
          <p:sp>
            <p:nvSpPr>
              <p:cNvPr id="1940" name="Google Shape;1940;p25"/>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25"/>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25"/>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25"/>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25"/>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25"/>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25"/>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25"/>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25"/>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25"/>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25"/>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25"/>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25"/>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25"/>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25"/>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25"/>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25"/>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25"/>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25"/>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25"/>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25"/>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25"/>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25"/>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25"/>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25"/>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25"/>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25"/>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25"/>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8" name="Google Shape;1968;p25"/>
            <p:cNvGrpSpPr/>
            <p:nvPr/>
          </p:nvGrpSpPr>
          <p:grpSpPr>
            <a:xfrm rot="5400000">
              <a:off x="-943800" y="3703038"/>
              <a:ext cx="2384250" cy="200850"/>
              <a:chOff x="147900" y="4794738"/>
              <a:chExt cx="2384250" cy="200850"/>
            </a:xfrm>
          </p:grpSpPr>
          <p:sp>
            <p:nvSpPr>
              <p:cNvPr id="1969" name="Google Shape;1969;p25"/>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25"/>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25"/>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25"/>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25"/>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25"/>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25"/>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25"/>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25"/>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25"/>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25"/>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25"/>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25"/>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25"/>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25"/>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25"/>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25"/>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25"/>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25"/>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25"/>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25"/>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25"/>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25"/>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25"/>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25"/>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25"/>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25"/>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25"/>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25"/>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25"/>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25"/>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25"/>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1" name="Google Shape;2001;p25"/>
            <p:cNvGrpSpPr/>
            <p:nvPr/>
          </p:nvGrpSpPr>
          <p:grpSpPr>
            <a:xfrm rot="5400000">
              <a:off x="8552475" y="4551963"/>
              <a:ext cx="200850" cy="686400"/>
              <a:chOff x="147900" y="141988"/>
              <a:chExt cx="200850" cy="686400"/>
            </a:xfrm>
          </p:grpSpPr>
          <p:sp>
            <p:nvSpPr>
              <p:cNvPr id="2002" name="Google Shape;2002;p25"/>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25"/>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25"/>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25"/>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25"/>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25"/>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25"/>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25"/>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25"/>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25"/>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8"/>
        <p:cNvGrpSpPr/>
        <p:nvPr/>
      </p:nvGrpSpPr>
      <p:grpSpPr>
        <a:xfrm>
          <a:off x="0" y="0"/>
          <a:ext cx="0" cy="0"/>
          <a:chOff x="0" y="0"/>
          <a:chExt cx="0" cy="0"/>
        </a:xfrm>
      </p:grpSpPr>
      <p:sp>
        <p:nvSpPr>
          <p:cNvPr id="189" name="Google Shape;189;p5"/>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0" name="Google Shape;190;p5"/>
          <p:cNvSpPr txBox="1">
            <a:spLocks noGrp="1"/>
          </p:cNvSpPr>
          <p:nvPr>
            <p:ph type="subTitle" idx="1"/>
          </p:nvPr>
        </p:nvSpPr>
        <p:spPr>
          <a:xfrm>
            <a:off x="4690774" y="2828353"/>
            <a:ext cx="3397200" cy="11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1" name="Google Shape;191;p5"/>
          <p:cNvSpPr txBox="1">
            <a:spLocks noGrp="1"/>
          </p:cNvSpPr>
          <p:nvPr>
            <p:ph type="subTitle" idx="2"/>
          </p:nvPr>
        </p:nvSpPr>
        <p:spPr>
          <a:xfrm>
            <a:off x="1056026" y="2828352"/>
            <a:ext cx="3315300" cy="112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5"/>
          <p:cNvSpPr txBox="1">
            <a:spLocks noGrp="1"/>
          </p:cNvSpPr>
          <p:nvPr>
            <p:ph type="subTitle" idx="3"/>
          </p:nvPr>
        </p:nvSpPr>
        <p:spPr>
          <a:xfrm>
            <a:off x="1056026" y="2437325"/>
            <a:ext cx="3315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sp>
        <p:nvSpPr>
          <p:cNvPr id="193" name="Google Shape;193;p5"/>
          <p:cNvSpPr txBox="1">
            <a:spLocks noGrp="1"/>
          </p:cNvSpPr>
          <p:nvPr>
            <p:ph type="subTitle" idx="4"/>
          </p:nvPr>
        </p:nvSpPr>
        <p:spPr>
          <a:xfrm>
            <a:off x="4690772" y="2437335"/>
            <a:ext cx="33972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2400">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2400">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2400">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2400">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2400">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2400">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2400">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2400">
                <a:latin typeface="Montserrat"/>
                <a:ea typeface="Montserrat"/>
                <a:cs typeface="Montserrat"/>
                <a:sym typeface="Montserrat"/>
              </a:defRPr>
            </a:lvl9pPr>
          </a:lstStyle>
          <a:p>
            <a:endParaRPr/>
          </a:p>
        </p:txBody>
      </p:sp>
      <p:grpSp>
        <p:nvGrpSpPr>
          <p:cNvPr id="194" name="Google Shape;194;p5"/>
          <p:cNvGrpSpPr/>
          <p:nvPr/>
        </p:nvGrpSpPr>
        <p:grpSpPr>
          <a:xfrm>
            <a:off x="0" y="0"/>
            <a:ext cx="9144000" cy="5143500"/>
            <a:chOff x="0" y="0"/>
            <a:chExt cx="9144000" cy="5143500"/>
          </a:xfrm>
        </p:grpSpPr>
        <p:sp>
          <p:nvSpPr>
            <p:cNvPr id="195" name="Google Shape;195;p5"/>
            <p:cNvSpPr/>
            <p:nvPr/>
          </p:nvSpPr>
          <p:spPr>
            <a:xfrm rot="-5400000">
              <a:off x="-14464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rot="10800000">
              <a:off x="591210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 name="Google Shape;197;p5"/>
            <p:cNvGrpSpPr/>
            <p:nvPr/>
          </p:nvGrpSpPr>
          <p:grpSpPr>
            <a:xfrm rot="10800000">
              <a:off x="147900" y="147900"/>
              <a:ext cx="995100" cy="860036"/>
              <a:chOff x="5771125" y="2121264"/>
              <a:chExt cx="995100" cy="860036"/>
            </a:xfrm>
          </p:grpSpPr>
          <p:sp>
            <p:nvSpPr>
              <p:cNvPr id="198" name="Google Shape;198;p5"/>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5"/>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5"/>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5"/>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5"/>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5"/>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 name="Google Shape;226;p5"/>
            <p:cNvGrpSpPr/>
            <p:nvPr/>
          </p:nvGrpSpPr>
          <p:grpSpPr>
            <a:xfrm rot="10800000">
              <a:off x="6611850" y="147913"/>
              <a:ext cx="2384250" cy="200850"/>
              <a:chOff x="147900" y="4794738"/>
              <a:chExt cx="2384250" cy="200850"/>
            </a:xfrm>
          </p:grpSpPr>
          <p:sp>
            <p:nvSpPr>
              <p:cNvPr id="227" name="Google Shape;227;p5"/>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5"/>
            <p:cNvGrpSpPr/>
            <p:nvPr/>
          </p:nvGrpSpPr>
          <p:grpSpPr>
            <a:xfrm rot="-5400000">
              <a:off x="7703550" y="3708963"/>
              <a:ext cx="2384250" cy="200850"/>
              <a:chOff x="147900" y="4794738"/>
              <a:chExt cx="2384250" cy="200850"/>
            </a:xfrm>
          </p:grpSpPr>
          <p:sp>
            <p:nvSpPr>
              <p:cNvPr id="260" name="Google Shape;260;p5"/>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2"/>
        <p:cNvGrpSpPr/>
        <p:nvPr/>
      </p:nvGrpSpPr>
      <p:grpSpPr>
        <a:xfrm>
          <a:off x="0" y="0"/>
          <a:ext cx="0" cy="0"/>
          <a:chOff x="0" y="0"/>
          <a:chExt cx="0" cy="0"/>
        </a:xfrm>
      </p:grpSpPr>
      <p:grpSp>
        <p:nvGrpSpPr>
          <p:cNvPr id="393" name="Google Shape;393;p7"/>
          <p:cNvGrpSpPr/>
          <p:nvPr/>
        </p:nvGrpSpPr>
        <p:grpSpPr>
          <a:xfrm>
            <a:off x="147900" y="0"/>
            <a:ext cx="8996100" cy="4995588"/>
            <a:chOff x="147900" y="0"/>
            <a:chExt cx="8996100" cy="4995588"/>
          </a:xfrm>
        </p:grpSpPr>
        <p:sp>
          <p:nvSpPr>
            <p:cNvPr id="394" name="Google Shape;394;p7"/>
            <p:cNvSpPr/>
            <p:nvPr/>
          </p:nvSpPr>
          <p:spPr>
            <a:xfrm rot="5400000">
              <a:off x="6074700" y="533100"/>
              <a:ext cx="3602400" cy="253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7"/>
            <p:cNvGrpSpPr/>
            <p:nvPr/>
          </p:nvGrpSpPr>
          <p:grpSpPr>
            <a:xfrm rot="10800000" flipH="1">
              <a:off x="8001000" y="141989"/>
              <a:ext cx="995100" cy="860036"/>
              <a:chOff x="5771125" y="2121264"/>
              <a:chExt cx="995100" cy="860036"/>
            </a:xfrm>
          </p:grpSpPr>
          <p:sp>
            <p:nvSpPr>
              <p:cNvPr id="396" name="Google Shape;396;p7"/>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 name="Google Shape;424;p7"/>
            <p:cNvGrpSpPr/>
            <p:nvPr/>
          </p:nvGrpSpPr>
          <p:grpSpPr>
            <a:xfrm rot="5400000">
              <a:off x="-943800" y="3703038"/>
              <a:ext cx="2384250" cy="200850"/>
              <a:chOff x="147900" y="4794738"/>
              <a:chExt cx="2384250" cy="200850"/>
            </a:xfrm>
          </p:grpSpPr>
          <p:sp>
            <p:nvSpPr>
              <p:cNvPr id="425" name="Google Shape;425;p7"/>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7"/>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7"/>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7"/>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7"/>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7"/>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7"/>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7"/>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7"/>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7"/>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7"/>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7"/>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7"/>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7"/>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7"/>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7"/>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7"/>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7"/>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7"/>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7"/>
            <p:cNvGrpSpPr/>
            <p:nvPr/>
          </p:nvGrpSpPr>
          <p:grpSpPr>
            <a:xfrm rot="5400000">
              <a:off x="8552475" y="4551963"/>
              <a:ext cx="200850" cy="686400"/>
              <a:chOff x="147900" y="141988"/>
              <a:chExt cx="200850" cy="686400"/>
            </a:xfrm>
          </p:grpSpPr>
          <p:sp>
            <p:nvSpPr>
              <p:cNvPr id="458" name="Google Shape;458;p7"/>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7"/>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7"/>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7"/>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7"/>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7"/>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7"/>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7"/>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7"/>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7"/>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68" name="Google Shape;468;p7"/>
          <p:cNvSpPr txBox="1">
            <a:spLocks noGrp="1"/>
          </p:cNvSpPr>
          <p:nvPr>
            <p:ph type="title"/>
          </p:nvPr>
        </p:nvSpPr>
        <p:spPr>
          <a:xfrm>
            <a:off x="715100" y="1096650"/>
            <a:ext cx="389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9" name="Google Shape;469;p7"/>
          <p:cNvSpPr txBox="1">
            <a:spLocks noGrp="1"/>
          </p:cNvSpPr>
          <p:nvPr>
            <p:ph type="body" idx="1"/>
          </p:nvPr>
        </p:nvSpPr>
        <p:spPr>
          <a:xfrm>
            <a:off x="715100" y="1669350"/>
            <a:ext cx="3898200" cy="2377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70" name="Google Shape;470;p7"/>
          <p:cNvSpPr>
            <a:spLocks noGrp="1"/>
          </p:cNvSpPr>
          <p:nvPr>
            <p:ph type="pic" idx="2"/>
          </p:nvPr>
        </p:nvSpPr>
        <p:spPr>
          <a:xfrm>
            <a:off x="5063025" y="1096650"/>
            <a:ext cx="3366000" cy="29502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71"/>
        <p:cNvGrpSpPr/>
        <p:nvPr/>
      </p:nvGrpSpPr>
      <p:grpSpPr>
        <a:xfrm>
          <a:off x="0" y="0"/>
          <a:ext cx="0" cy="0"/>
          <a:chOff x="0" y="0"/>
          <a:chExt cx="0" cy="0"/>
        </a:xfrm>
      </p:grpSpPr>
      <p:sp>
        <p:nvSpPr>
          <p:cNvPr id="472" name="Google Shape;47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473" name="Google Shape;473;p8"/>
          <p:cNvGrpSpPr/>
          <p:nvPr/>
        </p:nvGrpSpPr>
        <p:grpSpPr>
          <a:xfrm>
            <a:off x="0" y="0"/>
            <a:ext cx="9144000" cy="5143500"/>
            <a:chOff x="0" y="0"/>
            <a:chExt cx="9144000" cy="5143500"/>
          </a:xfrm>
        </p:grpSpPr>
        <p:sp>
          <p:nvSpPr>
            <p:cNvPr id="474" name="Google Shape;474;p8"/>
            <p:cNvSpPr/>
            <p:nvPr/>
          </p:nvSpPr>
          <p:spPr>
            <a:xfrm rot="5400000">
              <a:off x="7358550" y="33580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8"/>
            <p:cNvSpPr/>
            <p:nvPr/>
          </p:nvSpPr>
          <p:spPr>
            <a:xfrm>
              <a:off x="0" y="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6" name="Google Shape;476;p8"/>
            <p:cNvGrpSpPr/>
            <p:nvPr/>
          </p:nvGrpSpPr>
          <p:grpSpPr>
            <a:xfrm>
              <a:off x="8001000" y="4135564"/>
              <a:ext cx="995100" cy="860036"/>
              <a:chOff x="5771125" y="2121264"/>
              <a:chExt cx="995100" cy="860036"/>
            </a:xfrm>
          </p:grpSpPr>
          <p:sp>
            <p:nvSpPr>
              <p:cNvPr id="477" name="Google Shape;477;p8"/>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8"/>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8"/>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8"/>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8"/>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8"/>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8"/>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8"/>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8"/>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8"/>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8"/>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8"/>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8"/>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8"/>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8"/>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8"/>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8"/>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8"/>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8"/>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8"/>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8"/>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8"/>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8"/>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8"/>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8"/>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8"/>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8"/>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8"/>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5" name="Google Shape;505;p8"/>
            <p:cNvGrpSpPr/>
            <p:nvPr/>
          </p:nvGrpSpPr>
          <p:grpSpPr>
            <a:xfrm>
              <a:off x="147900" y="4794738"/>
              <a:ext cx="2384250" cy="200850"/>
              <a:chOff x="147900" y="4794738"/>
              <a:chExt cx="2384250" cy="200850"/>
            </a:xfrm>
          </p:grpSpPr>
          <p:sp>
            <p:nvSpPr>
              <p:cNvPr id="506" name="Google Shape;506;p8"/>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8"/>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8"/>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8"/>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8"/>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8"/>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8"/>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8"/>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8"/>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8"/>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8"/>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8"/>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8"/>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8"/>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8"/>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8"/>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8"/>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8"/>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8"/>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8"/>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8"/>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8"/>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8"/>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8"/>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8"/>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8"/>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8"/>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8"/>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8"/>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8"/>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8"/>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8"/>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8"/>
            <p:cNvGrpSpPr/>
            <p:nvPr/>
          </p:nvGrpSpPr>
          <p:grpSpPr>
            <a:xfrm rot="5400000">
              <a:off x="-943800" y="1233688"/>
              <a:ext cx="2384250" cy="200850"/>
              <a:chOff x="147900" y="4794738"/>
              <a:chExt cx="2384250" cy="200850"/>
            </a:xfrm>
          </p:grpSpPr>
          <p:sp>
            <p:nvSpPr>
              <p:cNvPr id="539" name="Google Shape;539;p8"/>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8"/>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8"/>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8"/>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8"/>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8"/>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8"/>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8"/>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8"/>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8"/>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8"/>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8"/>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8"/>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8"/>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8"/>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1"/>
        <p:cNvGrpSpPr/>
        <p:nvPr/>
      </p:nvGrpSpPr>
      <p:grpSpPr>
        <a:xfrm>
          <a:off x="0" y="0"/>
          <a:ext cx="0" cy="0"/>
          <a:chOff x="0" y="0"/>
          <a:chExt cx="0" cy="0"/>
        </a:xfrm>
      </p:grpSpPr>
      <p:sp>
        <p:nvSpPr>
          <p:cNvPr id="572" name="Google Shape;572;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73" name="Google Shape;573;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574" name="Google Shape;574;p9"/>
          <p:cNvGrpSpPr/>
          <p:nvPr/>
        </p:nvGrpSpPr>
        <p:grpSpPr>
          <a:xfrm>
            <a:off x="0" y="0"/>
            <a:ext cx="9144000" cy="5143500"/>
            <a:chOff x="0" y="0"/>
            <a:chExt cx="9144000" cy="5143500"/>
          </a:xfrm>
        </p:grpSpPr>
        <p:sp>
          <p:nvSpPr>
            <p:cNvPr id="575" name="Google Shape;575;p9"/>
            <p:cNvSpPr/>
            <p:nvPr/>
          </p:nvSpPr>
          <p:spPr>
            <a:xfrm rot="-5400000">
              <a:off x="-1446450" y="144645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rot="10800000">
              <a:off x="591210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7" name="Google Shape;577;p9"/>
            <p:cNvGrpSpPr/>
            <p:nvPr/>
          </p:nvGrpSpPr>
          <p:grpSpPr>
            <a:xfrm rot="10800000">
              <a:off x="147900" y="147900"/>
              <a:ext cx="995100" cy="860036"/>
              <a:chOff x="5771125" y="2121264"/>
              <a:chExt cx="995100" cy="860036"/>
            </a:xfrm>
          </p:grpSpPr>
          <p:sp>
            <p:nvSpPr>
              <p:cNvPr id="578" name="Google Shape;578;p9"/>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9"/>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9"/>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9"/>
            <p:cNvGrpSpPr/>
            <p:nvPr/>
          </p:nvGrpSpPr>
          <p:grpSpPr>
            <a:xfrm rot="10800000">
              <a:off x="6611850" y="147913"/>
              <a:ext cx="2384250" cy="200850"/>
              <a:chOff x="147900" y="4794738"/>
              <a:chExt cx="2384250" cy="200850"/>
            </a:xfrm>
          </p:grpSpPr>
          <p:sp>
            <p:nvSpPr>
              <p:cNvPr id="607" name="Google Shape;607;p9"/>
              <p:cNvSpPr/>
              <p:nvPr/>
            </p:nvSpPr>
            <p:spPr>
              <a:xfrm>
                <a:off x="12283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3022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4566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6109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7653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9196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10740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1479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13827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15370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16914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18457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20001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21544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230880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2463150" y="4794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12283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3022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4566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6109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7653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9196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10740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1479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13827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15370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16914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18457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20001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21544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230880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2463150" y="49265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9"/>
            <p:cNvGrpSpPr/>
            <p:nvPr/>
          </p:nvGrpSpPr>
          <p:grpSpPr>
            <a:xfrm rot="-5400000">
              <a:off x="7703550" y="3708963"/>
              <a:ext cx="2384250" cy="200850"/>
              <a:chOff x="147900" y="4794738"/>
              <a:chExt cx="2384250" cy="200850"/>
            </a:xfrm>
          </p:grpSpPr>
          <p:sp>
            <p:nvSpPr>
              <p:cNvPr id="640" name="Google Shape;640;p9"/>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9"/>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9"/>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9"/>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9"/>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2"/>
        <p:cNvGrpSpPr/>
        <p:nvPr/>
      </p:nvGrpSpPr>
      <p:grpSpPr>
        <a:xfrm>
          <a:off x="0" y="0"/>
          <a:ext cx="0" cy="0"/>
          <a:chOff x="0" y="0"/>
          <a:chExt cx="0" cy="0"/>
        </a:xfrm>
      </p:grpSpPr>
      <p:sp>
        <p:nvSpPr>
          <p:cNvPr id="673" name="Google Shape;673;p10"/>
          <p:cNvSpPr>
            <a:spLocks noGrp="1"/>
          </p:cNvSpPr>
          <p:nvPr>
            <p:ph type="pic" idx="2"/>
          </p:nvPr>
        </p:nvSpPr>
        <p:spPr>
          <a:xfrm>
            <a:off x="-6875" y="0"/>
            <a:ext cx="9144000" cy="5157300"/>
          </a:xfrm>
          <a:prstGeom prst="rect">
            <a:avLst/>
          </a:prstGeom>
          <a:noFill/>
          <a:ln>
            <a:noFill/>
          </a:ln>
        </p:spPr>
      </p:sp>
      <p:sp>
        <p:nvSpPr>
          <p:cNvPr id="674" name="Google Shape;674;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6"/>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9">
    <p:spTree>
      <p:nvGrpSpPr>
        <p:cNvPr id="1" name="Shape 870"/>
        <p:cNvGrpSpPr/>
        <p:nvPr/>
      </p:nvGrpSpPr>
      <p:grpSpPr>
        <a:xfrm>
          <a:off x="0" y="0"/>
          <a:ext cx="0" cy="0"/>
          <a:chOff x="0" y="0"/>
          <a:chExt cx="0" cy="0"/>
        </a:xfrm>
      </p:grpSpPr>
      <p:sp>
        <p:nvSpPr>
          <p:cNvPr id="871" name="Google Shape;871;p14"/>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872" name="Google Shape;872;p14"/>
          <p:cNvGrpSpPr/>
          <p:nvPr/>
        </p:nvGrpSpPr>
        <p:grpSpPr>
          <a:xfrm>
            <a:off x="0" y="0"/>
            <a:ext cx="9143950" cy="5143500"/>
            <a:chOff x="0" y="0"/>
            <a:chExt cx="9143950" cy="5143500"/>
          </a:xfrm>
        </p:grpSpPr>
        <p:sp>
          <p:nvSpPr>
            <p:cNvPr id="873" name="Google Shape;873;p14"/>
            <p:cNvSpPr/>
            <p:nvPr/>
          </p:nvSpPr>
          <p:spPr>
            <a:xfrm>
              <a:off x="2209150" y="0"/>
              <a:ext cx="69348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4"/>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5" name="Google Shape;875;p14"/>
            <p:cNvGrpSpPr/>
            <p:nvPr/>
          </p:nvGrpSpPr>
          <p:grpSpPr>
            <a:xfrm rot="5400000">
              <a:off x="7703550" y="1233688"/>
              <a:ext cx="2384250" cy="200850"/>
              <a:chOff x="147900" y="4794738"/>
              <a:chExt cx="2384250" cy="200850"/>
            </a:xfrm>
          </p:grpSpPr>
          <p:sp>
            <p:nvSpPr>
              <p:cNvPr id="876" name="Google Shape;876;p14"/>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4"/>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4"/>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4"/>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4"/>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4"/>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4"/>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4"/>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4"/>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4"/>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4"/>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4"/>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4"/>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4"/>
            <p:cNvGrpSpPr/>
            <p:nvPr/>
          </p:nvGrpSpPr>
          <p:grpSpPr>
            <a:xfrm flipH="1">
              <a:off x="147900" y="4135564"/>
              <a:ext cx="995100" cy="860036"/>
              <a:chOff x="5771125" y="2121264"/>
              <a:chExt cx="995100" cy="860036"/>
            </a:xfrm>
          </p:grpSpPr>
          <p:sp>
            <p:nvSpPr>
              <p:cNvPr id="909" name="Google Shape;909;p14"/>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4"/>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4"/>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4"/>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4"/>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4"/>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4"/>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4"/>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4"/>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4"/>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4"/>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4"/>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4"/>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4"/>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4"/>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4"/>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4"/>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4"/>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4"/>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4"/>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4"/>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4"/>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14"/>
            <p:cNvGrpSpPr/>
            <p:nvPr/>
          </p:nvGrpSpPr>
          <p:grpSpPr>
            <a:xfrm rot="10800000">
              <a:off x="147900" y="141988"/>
              <a:ext cx="200850" cy="686400"/>
              <a:chOff x="147900" y="141988"/>
              <a:chExt cx="200850" cy="686400"/>
            </a:xfrm>
          </p:grpSpPr>
          <p:sp>
            <p:nvSpPr>
              <p:cNvPr id="938" name="Google Shape;938;p14"/>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4"/>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4"/>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4"/>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4"/>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4"/>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4"/>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4"/>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4"/>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4"/>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14"/>
            <p:cNvGrpSpPr/>
            <p:nvPr/>
          </p:nvGrpSpPr>
          <p:grpSpPr>
            <a:xfrm rot="5400000">
              <a:off x="8089425" y="4088913"/>
              <a:ext cx="200850" cy="1612500"/>
              <a:chOff x="147900" y="913738"/>
              <a:chExt cx="200850" cy="1612500"/>
            </a:xfrm>
          </p:grpSpPr>
          <p:sp>
            <p:nvSpPr>
              <p:cNvPr id="949" name="Google Shape;949;p14"/>
              <p:cNvSpPr/>
              <p:nvPr/>
            </p:nvSpPr>
            <p:spPr>
              <a:xfrm rot="5400000">
                <a:off x="279750" y="12224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4"/>
              <p:cNvSpPr/>
              <p:nvPr/>
            </p:nvSpPr>
            <p:spPr>
              <a:xfrm rot="5400000">
                <a:off x="279750" y="913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4"/>
              <p:cNvSpPr/>
              <p:nvPr/>
            </p:nvSpPr>
            <p:spPr>
              <a:xfrm rot="5400000">
                <a:off x="279750" y="1068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4"/>
              <p:cNvSpPr/>
              <p:nvPr/>
            </p:nvSpPr>
            <p:spPr>
              <a:xfrm rot="5400000">
                <a:off x="279750" y="13767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4"/>
              <p:cNvSpPr/>
              <p:nvPr/>
            </p:nvSpPr>
            <p:spPr>
              <a:xfrm rot="5400000">
                <a:off x="279750" y="15311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4"/>
              <p:cNvSpPr/>
              <p:nvPr/>
            </p:nvSpPr>
            <p:spPr>
              <a:xfrm rot="5400000">
                <a:off x="279750" y="16854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4"/>
              <p:cNvSpPr/>
              <p:nvPr/>
            </p:nvSpPr>
            <p:spPr>
              <a:xfrm rot="5400000">
                <a:off x="279750" y="18398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4"/>
              <p:cNvSpPr/>
              <p:nvPr/>
            </p:nvSpPr>
            <p:spPr>
              <a:xfrm rot="5400000">
                <a:off x="279750" y="19941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4"/>
              <p:cNvSpPr/>
              <p:nvPr/>
            </p:nvSpPr>
            <p:spPr>
              <a:xfrm rot="5400000">
                <a:off x="279750" y="2148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4"/>
              <p:cNvSpPr/>
              <p:nvPr/>
            </p:nvSpPr>
            <p:spPr>
              <a:xfrm rot="5400000">
                <a:off x="279750" y="23028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4"/>
              <p:cNvSpPr/>
              <p:nvPr/>
            </p:nvSpPr>
            <p:spPr>
              <a:xfrm rot="5400000">
                <a:off x="279750" y="2457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4"/>
              <p:cNvSpPr/>
              <p:nvPr/>
            </p:nvSpPr>
            <p:spPr>
              <a:xfrm rot="5400000">
                <a:off x="147900" y="12224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4"/>
              <p:cNvSpPr/>
              <p:nvPr/>
            </p:nvSpPr>
            <p:spPr>
              <a:xfrm rot="5400000">
                <a:off x="147900" y="913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4"/>
              <p:cNvSpPr/>
              <p:nvPr/>
            </p:nvSpPr>
            <p:spPr>
              <a:xfrm rot="5400000">
                <a:off x="147900" y="1068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4"/>
              <p:cNvSpPr/>
              <p:nvPr/>
            </p:nvSpPr>
            <p:spPr>
              <a:xfrm rot="5400000">
                <a:off x="147900" y="13767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4"/>
              <p:cNvSpPr/>
              <p:nvPr/>
            </p:nvSpPr>
            <p:spPr>
              <a:xfrm rot="5400000">
                <a:off x="147900" y="15311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4"/>
              <p:cNvSpPr/>
              <p:nvPr/>
            </p:nvSpPr>
            <p:spPr>
              <a:xfrm rot="5400000">
                <a:off x="147900" y="16854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4"/>
              <p:cNvSpPr/>
              <p:nvPr/>
            </p:nvSpPr>
            <p:spPr>
              <a:xfrm rot="5400000">
                <a:off x="147900" y="18398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4"/>
              <p:cNvSpPr/>
              <p:nvPr/>
            </p:nvSpPr>
            <p:spPr>
              <a:xfrm rot="5400000">
                <a:off x="147900" y="19941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4"/>
              <p:cNvSpPr/>
              <p:nvPr/>
            </p:nvSpPr>
            <p:spPr>
              <a:xfrm rot="5400000">
                <a:off x="147900" y="2148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4"/>
              <p:cNvSpPr/>
              <p:nvPr/>
            </p:nvSpPr>
            <p:spPr>
              <a:xfrm rot="5400000">
                <a:off x="147900" y="23028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4"/>
              <p:cNvSpPr/>
              <p:nvPr/>
            </p:nvSpPr>
            <p:spPr>
              <a:xfrm rot="5400000">
                <a:off x="147900" y="2457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34"/>
        <p:cNvGrpSpPr/>
        <p:nvPr/>
      </p:nvGrpSpPr>
      <p:grpSpPr>
        <a:xfrm>
          <a:off x="0" y="0"/>
          <a:ext cx="0" cy="0"/>
          <a:chOff x="0" y="0"/>
          <a:chExt cx="0" cy="0"/>
        </a:xfrm>
      </p:grpSpPr>
      <p:sp>
        <p:nvSpPr>
          <p:cNvPr id="1635" name="Google Shape;1635;p22"/>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6" name="Google Shape;1636;p22"/>
          <p:cNvSpPr txBox="1">
            <a:spLocks noGrp="1"/>
          </p:cNvSpPr>
          <p:nvPr>
            <p:ph type="subTitle" idx="1"/>
          </p:nvPr>
        </p:nvSpPr>
        <p:spPr>
          <a:xfrm>
            <a:off x="861897" y="1470425"/>
            <a:ext cx="359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1637" name="Google Shape;1637;p22"/>
          <p:cNvSpPr txBox="1">
            <a:spLocks noGrp="1"/>
          </p:cNvSpPr>
          <p:nvPr>
            <p:ph type="subTitle" idx="2"/>
          </p:nvPr>
        </p:nvSpPr>
        <p:spPr>
          <a:xfrm>
            <a:off x="861899" y="1863629"/>
            <a:ext cx="3595800" cy="91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8" name="Google Shape;1638;p22"/>
          <p:cNvSpPr txBox="1">
            <a:spLocks noGrp="1"/>
          </p:cNvSpPr>
          <p:nvPr>
            <p:ph type="subTitle" idx="3"/>
          </p:nvPr>
        </p:nvSpPr>
        <p:spPr>
          <a:xfrm>
            <a:off x="4686303" y="1863629"/>
            <a:ext cx="3595800" cy="91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39" name="Google Shape;1639;p22"/>
          <p:cNvSpPr txBox="1">
            <a:spLocks noGrp="1"/>
          </p:cNvSpPr>
          <p:nvPr>
            <p:ph type="subTitle" idx="4"/>
          </p:nvPr>
        </p:nvSpPr>
        <p:spPr>
          <a:xfrm>
            <a:off x="861899" y="3428302"/>
            <a:ext cx="3595800" cy="91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0" name="Google Shape;1640;p22"/>
          <p:cNvSpPr txBox="1">
            <a:spLocks noGrp="1"/>
          </p:cNvSpPr>
          <p:nvPr>
            <p:ph type="subTitle" idx="5"/>
          </p:nvPr>
        </p:nvSpPr>
        <p:spPr>
          <a:xfrm>
            <a:off x="4686303" y="3428302"/>
            <a:ext cx="3595800" cy="91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41" name="Google Shape;1641;p22"/>
          <p:cNvSpPr txBox="1">
            <a:spLocks noGrp="1"/>
          </p:cNvSpPr>
          <p:nvPr>
            <p:ph type="subTitle" idx="6"/>
          </p:nvPr>
        </p:nvSpPr>
        <p:spPr>
          <a:xfrm>
            <a:off x="861897" y="3035098"/>
            <a:ext cx="359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1642" name="Google Shape;1642;p22"/>
          <p:cNvSpPr txBox="1">
            <a:spLocks noGrp="1"/>
          </p:cNvSpPr>
          <p:nvPr>
            <p:ph type="subTitle" idx="7"/>
          </p:nvPr>
        </p:nvSpPr>
        <p:spPr>
          <a:xfrm>
            <a:off x="4686300" y="1470425"/>
            <a:ext cx="359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sp>
        <p:nvSpPr>
          <p:cNvPr id="1643" name="Google Shape;1643;p22"/>
          <p:cNvSpPr txBox="1">
            <a:spLocks noGrp="1"/>
          </p:cNvSpPr>
          <p:nvPr>
            <p:ph type="subTitle" idx="8"/>
          </p:nvPr>
        </p:nvSpPr>
        <p:spPr>
          <a:xfrm>
            <a:off x="4686300" y="3035098"/>
            <a:ext cx="3595800" cy="4572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Montserrat"/>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2400">
                <a:solidFill>
                  <a:schemeClr val="dk1"/>
                </a:solidFill>
                <a:latin typeface="Montserrat"/>
                <a:ea typeface="Montserrat"/>
                <a:cs typeface="Montserrat"/>
                <a:sym typeface="Montserrat"/>
              </a:defRPr>
            </a:lvl9pPr>
          </a:lstStyle>
          <a:p>
            <a:endParaRPr/>
          </a:p>
        </p:txBody>
      </p:sp>
      <p:grpSp>
        <p:nvGrpSpPr>
          <p:cNvPr id="1644" name="Google Shape;1644;p22"/>
          <p:cNvGrpSpPr/>
          <p:nvPr/>
        </p:nvGrpSpPr>
        <p:grpSpPr>
          <a:xfrm>
            <a:off x="0" y="0"/>
            <a:ext cx="9143950" cy="5143500"/>
            <a:chOff x="0" y="0"/>
            <a:chExt cx="9143950" cy="5143500"/>
          </a:xfrm>
        </p:grpSpPr>
        <p:sp>
          <p:nvSpPr>
            <p:cNvPr id="1645" name="Google Shape;1645;p22"/>
            <p:cNvSpPr/>
            <p:nvPr/>
          </p:nvSpPr>
          <p:spPr>
            <a:xfrm>
              <a:off x="2209150" y="0"/>
              <a:ext cx="69348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2"/>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7" name="Google Shape;1647;p22"/>
            <p:cNvGrpSpPr/>
            <p:nvPr/>
          </p:nvGrpSpPr>
          <p:grpSpPr>
            <a:xfrm rot="5400000">
              <a:off x="7703550" y="1233688"/>
              <a:ext cx="2384250" cy="200850"/>
              <a:chOff x="147900" y="4794738"/>
              <a:chExt cx="2384250" cy="200850"/>
            </a:xfrm>
          </p:grpSpPr>
          <p:sp>
            <p:nvSpPr>
              <p:cNvPr id="1648" name="Google Shape;1648;p22"/>
              <p:cNvSpPr/>
              <p:nvPr/>
            </p:nvSpPr>
            <p:spPr>
              <a:xfrm>
                <a:off x="12283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2"/>
              <p:cNvSpPr/>
              <p:nvPr/>
            </p:nvSpPr>
            <p:spPr>
              <a:xfrm>
                <a:off x="3022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2"/>
              <p:cNvSpPr/>
              <p:nvPr/>
            </p:nvSpPr>
            <p:spPr>
              <a:xfrm>
                <a:off x="4566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2"/>
              <p:cNvSpPr/>
              <p:nvPr/>
            </p:nvSpPr>
            <p:spPr>
              <a:xfrm>
                <a:off x="6109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2"/>
              <p:cNvSpPr/>
              <p:nvPr/>
            </p:nvSpPr>
            <p:spPr>
              <a:xfrm>
                <a:off x="7653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2"/>
              <p:cNvSpPr/>
              <p:nvPr/>
            </p:nvSpPr>
            <p:spPr>
              <a:xfrm>
                <a:off x="9196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2"/>
              <p:cNvSpPr/>
              <p:nvPr/>
            </p:nvSpPr>
            <p:spPr>
              <a:xfrm>
                <a:off x="10740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2"/>
              <p:cNvSpPr/>
              <p:nvPr/>
            </p:nvSpPr>
            <p:spPr>
              <a:xfrm>
                <a:off x="1479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2"/>
              <p:cNvSpPr/>
              <p:nvPr/>
            </p:nvSpPr>
            <p:spPr>
              <a:xfrm>
                <a:off x="13827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22"/>
              <p:cNvSpPr/>
              <p:nvPr/>
            </p:nvSpPr>
            <p:spPr>
              <a:xfrm>
                <a:off x="15370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2"/>
              <p:cNvSpPr/>
              <p:nvPr/>
            </p:nvSpPr>
            <p:spPr>
              <a:xfrm>
                <a:off x="16914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2"/>
              <p:cNvSpPr/>
              <p:nvPr/>
            </p:nvSpPr>
            <p:spPr>
              <a:xfrm>
                <a:off x="18457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22"/>
              <p:cNvSpPr/>
              <p:nvPr/>
            </p:nvSpPr>
            <p:spPr>
              <a:xfrm>
                <a:off x="20001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22"/>
              <p:cNvSpPr/>
              <p:nvPr/>
            </p:nvSpPr>
            <p:spPr>
              <a:xfrm>
                <a:off x="21544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22"/>
              <p:cNvSpPr/>
              <p:nvPr/>
            </p:nvSpPr>
            <p:spPr>
              <a:xfrm>
                <a:off x="230880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22"/>
              <p:cNvSpPr/>
              <p:nvPr/>
            </p:nvSpPr>
            <p:spPr>
              <a:xfrm>
                <a:off x="2463150" y="479473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22"/>
              <p:cNvSpPr/>
              <p:nvPr/>
            </p:nvSpPr>
            <p:spPr>
              <a:xfrm>
                <a:off x="12283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22"/>
              <p:cNvSpPr/>
              <p:nvPr/>
            </p:nvSpPr>
            <p:spPr>
              <a:xfrm>
                <a:off x="3022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22"/>
              <p:cNvSpPr/>
              <p:nvPr/>
            </p:nvSpPr>
            <p:spPr>
              <a:xfrm>
                <a:off x="4566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22"/>
              <p:cNvSpPr/>
              <p:nvPr/>
            </p:nvSpPr>
            <p:spPr>
              <a:xfrm>
                <a:off x="6109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22"/>
              <p:cNvSpPr/>
              <p:nvPr/>
            </p:nvSpPr>
            <p:spPr>
              <a:xfrm>
                <a:off x="7653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22"/>
              <p:cNvSpPr/>
              <p:nvPr/>
            </p:nvSpPr>
            <p:spPr>
              <a:xfrm>
                <a:off x="9196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22"/>
              <p:cNvSpPr/>
              <p:nvPr/>
            </p:nvSpPr>
            <p:spPr>
              <a:xfrm>
                <a:off x="10740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2"/>
              <p:cNvSpPr/>
              <p:nvPr/>
            </p:nvSpPr>
            <p:spPr>
              <a:xfrm>
                <a:off x="1479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22"/>
              <p:cNvSpPr/>
              <p:nvPr/>
            </p:nvSpPr>
            <p:spPr>
              <a:xfrm>
                <a:off x="13827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22"/>
              <p:cNvSpPr/>
              <p:nvPr/>
            </p:nvSpPr>
            <p:spPr>
              <a:xfrm>
                <a:off x="15370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2"/>
              <p:cNvSpPr/>
              <p:nvPr/>
            </p:nvSpPr>
            <p:spPr>
              <a:xfrm>
                <a:off x="16914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2"/>
              <p:cNvSpPr/>
              <p:nvPr/>
            </p:nvSpPr>
            <p:spPr>
              <a:xfrm>
                <a:off x="18457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2"/>
              <p:cNvSpPr/>
              <p:nvPr/>
            </p:nvSpPr>
            <p:spPr>
              <a:xfrm>
                <a:off x="20001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22"/>
              <p:cNvSpPr/>
              <p:nvPr/>
            </p:nvSpPr>
            <p:spPr>
              <a:xfrm>
                <a:off x="21544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22"/>
              <p:cNvSpPr/>
              <p:nvPr/>
            </p:nvSpPr>
            <p:spPr>
              <a:xfrm>
                <a:off x="230880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2"/>
              <p:cNvSpPr/>
              <p:nvPr/>
            </p:nvSpPr>
            <p:spPr>
              <a:xfrm>
                <a:off x="2463150" y="4926588"/>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0" name="Google Shape;1680;p22"/>
            <p:cNvGrpSpPr/>
            <p:nvPr/>
          </p:nvGrpSpPr>
          <p:grpSpPr>
            <a:xfrm flipH="1">
              <a:off x="147900" y="4135564"/>
              <a:ext cx="995100" cy="860036"/>
              <a:chOff x="5771125" y="2121264"/>
              <a:chExt cx="995100" cy="860036"/>
            </a:xfrm>
          </p:grpSpPr>
          <p:sp>
            <p:nvSpPr>
              <p:cNvPr id="1681" name="Google Shape;1681;p22"/>
              <p:cNvSpPr/>
              <p:nvPr/>
            </p:nvSpPr>
            <p:spPr>
              <a:xfrm>
                <a:off x="66972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2"/>
              <p:cNvSpPr/>
              <p:nvPr/>
            </p:nvSpPr>
            <p:spPr>
              <a:xfrm>
                <a:off x="57711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2"/>
              <p:cNvSpPr/>
              <p:nvPr/>
            </p:nvSpPr>
            <p:spPr>
              <a:xfrm>
                <a:off x="59254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2"/>
              <p:cNvSpPr/>
              <p:nvPr/>
            </p:nvSpPr>
            <p:spPr>
              <a:xfrm>
                <a:off x="60798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2"/>
              <p:cNvSpPr/>
              <p:nvPr/>
            </p:nvSpPr>
            <p:spPr>
              <a:xfrm>
                <a:off x="62341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2"/>
              <p:cNvSpPr/>
              <p:nvPr/>
            </p:nvSpPr>
            <p:spPr>
              <a:xfrm>
                <a:off x="638852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2"/>
              <p:cNvSpPr/>
              <p:nvPr/>
            </p:nvSpPr>
            <p:spPr>
              <a:xfrm>
                <a:off x="6542875" y="29123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2"/>
              <p:cNvSpPr/>
              <p:nvPr/>
            </p:nvSpPr>
            <p:spPr>
              <a:xfrm>
                <a:off x="66972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2"/>
              <p:cNvSpPr/>
              <p:nvPr/>
            </p:nvSpPr>
            <p:spPr>
              <a:xfrm>
                <a:off x="59254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22"/>
              <p:cNvSpPr/>
              <p:nvPr/>
            </p:nvSpPr>
            <p:spPr>
              <a:xfrm>
                <a:off x="60798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22"/>
              <p:cNvSpPr/>
              <p:nvPr/>
            </p:nvSpPr>
            <p:spPr>
              <a:xfrm>
                <a:off x="62341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22"/>
              <p:cNvSpPr/>
              <p:nvPr/>
            </p:nvSpPr>
            <p:spPr>
              <a:xfrm>
                <a:off x="638852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22"/>
              <p:cNvSpPr/>
              <p:nvPr/>
            </p:nvSpPr>
            <p:spPr>
              <a:xfrm>
                <a:off x="6542875" y="278046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22"/>
              <p:cNvSpPr/>
              <p:nvPr/>
            </p:nvSpPr>
            <p:spPr>
              <a:xfrm>
                <a:off x="66972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22"/>
              <p:cNvSpPr/>
              <p:nvPr/>
            </p:nvSpPr>
            <p:spPr>
              <a:xfrm>
                <a:off x="60798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22"/>
              <p:cNvSpPr/>
              <p:nvPr/>
            </p:nvSpPr>
            <p:spPr>
              <a:xfrm>
                <a:off x="62341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2"/>
              <p:cNvSpPr/>
              <p:nvPr/>
            </p:nvSpPr>
            <p:spPr>
              <a:xfrm>
                <a:off x="638852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2"/>
              <p:cNvSpPr/>
              <p:nvPr/>
            </p:nvSpPr>
            <p:spPr>
              <a:xfrm>
                <a:off x="6542875" y="2648621"/>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2"/>
              <p:cNvSpPr/>
              <p:nvPr/>
            </p:nvSpPr>
            <p:spPr>
              <a:xfrm>
                <a:off x="66972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2"/>
              <p:cNvSpPr/>
              <p:nvPr/>
            </p:nvSpPr>
            <p:spPr>
              <a:xfrm>
                <a:off x="62341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2"/>
              <p:cNvSpPr/>
              <p:nvPr/>
            </p:nvSpPr>
            <p:spPr>
              <a:xfrm>
                <a:off x="638852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2"/>
              <p:cNvSpPr/>
              <p:nvPr/>
            </p:nvSpPr>
            <p:spPr>
              <a:xfrm>
                <a:off x="6542875" y="2516782"/>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2"/>
              <p:cNvSpPr/>
              <p:nvPr/>
            </p:nvSpPr>
            <p:spPr>
              <a:xfrm>
                <a:off x="66972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2"/>
              <p:cNvSpPr/>
              <p:nvPr/>
            </p:nvSpPr>
            <p:spPr>
              <a:xfrm>
                <a:off x="638852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2"/>
              <p:cNvSpPr/>
              <p:nvPr/>
            </p:nvSpPr>
            <p:spPr>
              <a:xfrm>
                <a:off x="6542875" y="2384943"/>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2"/>
              <p:cNvSpPr/>
              <p:nvPr/>
            </p:nvSpPr>
            <p:spPr>
              <a:xfrm>
                <a:off x="669722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2"/>
              <p:cNvSpPr/>
              <p:nvPr/>
            </p:nvSpPr>
            <p:spPr>
              <a:xfrm>
                <a:off x="6542875" y="225310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2"/>
              <p:cNvSpPr/>
              <p:nvPr/>
            </p:nvSpPr>
            <p:spPr>
              <a:xfrm>
                <a:off x="6697225" y="2121264"/>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9" name="Google Shape;1709;p22"/>
            <p:cNvGrpSpPr/>
            <p:nvPr/>
          </p:nvGrpSpPr>
          <p:grpSpPr>
            <a:xfrm rot="10800000">
              <a:off x="147900" y="141988"/>
              <a:ext cx="200850" cy="686400"/>
              <a:chOff x="147900" y="141988"/>
              <a:chExt cx="200850" cy="686400"/>
            </a:xfrm>
          </p:grpSpPr>
          <p:sp>
            <p:nvSpPr>
              <p:cNvPr id="1710" name="Google Shape;1710;p22"/>
              <p:cNvSpPr/>
              <p:nvPr/>
            </p:nvSpPr>
            <p:spPr>
              <a:xfrm rot="5400000">
                <a:off x="27975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2"/>
              <p:cNvSpPr/>
              <p:nvPr/>
            </p:nvSpPr>
            <p:spPr>
              <a:xfrm rot="5400000">
                <a:off x="27975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2"/>
              <p:cNvSpPr/>
              <p:nvPr/>
            </p:nvSpPr>
            <p:spPr>
              <a:xfrm rot="5400000">
                <a:off x="27975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2"/>
              <p:cNvSpPr/>
              <p:nvPr/>
            </p:nvSpPr>
            <p:spPr>
              <a:xfrm rot="5400000">
                <a:off x="27975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2"/>
              <p:cNvSpPr/>
              <p:nvPr/>
            </p:nvSpPr>
            <p:spPr>
              <a:xfrm rot="5400000">
                <a:off x="27975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2"/>
              <p:cNvSpPr/>
              <p:nvPr/>
            </p:nvSpPr>
            <p:spPr>
              <a:xfrm rot="5400000">
                <a:off x="147900" y="2963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2"/>
              <p:cNvSpPr/>
              <p:nvPr/>
            </p:nvSpPr>
            <p:spPr>
              <a:xfrm rot="5400000">
                <a:off x="147900" y="450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2"/>
              <p:cNvSpPr/>
              <p:nvPr/>
            </p:nvSpPr>
            <p:spPr>
              <a:xfrm rot="5400000">
                <a:off x="147900" y="6050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2"/>
              <p:cNvSpPr/>
              <p:nvPr/>
            </p:nvSpPr>
            <p:spPr>
              <a:xfrm rot="5400000">
                <a:off x="147900" y="759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2"/>
              <p:cNvSpPr/>
              <p:nvPr/>
            </p:nvSpPr>
            <p:spPr>
              <a:xfrm rot="5400000">
                <a:off x="147900" y="1419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22"/>
            <p:cNvGrpSpPr/>
            <p:nvPr/>
          </p:nvGrpSpPr>
          <p:grpSpPr>
            <a:xfrm rot="5400000">
              <a:off x="8089425" y="4088913"/>
              <a:ext cx="200850" cy="1612500"/>
              <a:chOff x="147900" y="913738"/>
              <a:chExt cx="200850" cy="1612500"/>
            </a:xfrm>
          </p:grpSpPr>
          <p:sp>
            <p:nvSpPr>
              <p:cNvPr id="1721" name="Google Shape;1721;p22"/>
              <p:cNvSpPr/>
              <p:nvPr/>
            </p:nvSpPr>
            <p:spPr>
              <a:xfrm rot="5400000">
                <a:off x="279750" y="12224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2"/>
              <p:cNvSpPr/>
              <p:nvPr/>
            </p:nvSpPr>
            <p:spPr>
              <a:xfrm rot="5400000">
                <a:off x="279750" y="913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2"/>
              <p:cNvSpPr/>
              <p:nvPr/>
            </p:nvSpPr>
            <p:spPr>
              <a:xfrm rot="5400000">
                <a:off x="279750" y="1068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2"/>
              <p:cNvSpPr/>
              <p:nvPr/>
            </p:nvSpPr>
            <p:spPr>
              <a:xfrm rot="5400000">
                <a:off x="279750" y="13767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2"/>
              <p:cNvSpPr/>
              <p:nvPr/>
            </p:nvSpPr>
            <p:spPr>
              <a:xfrm rot="5400000">
                <a:off x="279750" y="15311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2"/>
              <p:cNvSpPr/>
              <p:nvPr/>
            </p:nvSpPr>
            <p:spPr>
              <a:xfrm rot="5400000">
                <a:off x="279750" y="16854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2"/>
              <p:cNvSpPr/>
              <p:nvPr/>
            </p:nvSpPr>
            <p:spPr>
              <a:xfrm rot="5400000">
                <a:off x="279750" y="18398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2"/>
              <p:cNvSpPr/>
              <p:nvPr/>
            </p:nvSpPr>
            <p:spPr>
              <a:xfrm rot="5400000">
                <a:off x="279750" y="19941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2"/>
              <p:cNvSpPr/>
              <p:nvPr/>
            </p:nvSpPr>
            <p:spPr>
              <a:xfrm rot="5400000">
                <a:off x="279750" y="2148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2"/>
              <p:cNvSpPr/>
              <p:nvPr/>
            </p:nvSpPr>
            <p:spPr>
              <a:xfrm rot="5400000">
                <a:off x="279750" y="23028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2"/>
              <p:cNvSpPr/>
              <p:nvPr/>
            </p:nvSpPr>
            <p:spPr>
              <a:xfrm rot="5400000">
                <a:off x="279750" y="2457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2"/>
              <p:cNvSpPr/>
              <p:nvPr/>
            </p:nvSpPr>
            <p:spPr>
              <a:xfrm rot="5400000">
                <a:off x="147900" y="12224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2"/>
              <p:cNvSpPr/>
              <p:nvPr/>
            </p:nvSpPr>
            <p:spPr>
              <a:xfrm rot="5400000">
                <a:off x="147900" y="9137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2"/>
              <p:cNvSpPr/>
              <p:nvPr/>
            </p:nvSpPr>
            <p:spPr>
              <a:xfrm rot="5400000">
                <a:off x="147900" y="1068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2"/>
              <p:cNvSpPr/>
              <p:nvPr/>
            </p:nvSpPr>
            <p:spPr>
              <a:xfrm rot="5400000">
                <a:off x="147900" y="13767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2"/>
              <p:cNvSpPr/>
              <p:nvPr/>
            </p:nvSpPr>
            <p:spPr>
              <a:xfrm rot="5400000">
                <a:off x="147900" y="15311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2"/>
              <p:cNvSpPr/>
              <p:nvPr/>
            </p:nvSpPr>
            <p:spPr>
              <a:xfrm rot="5400000">
                <a:off x="147900" y="16854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2"/>
              <p:cNvSpPr/>
              <p:nvPr/>
            </p:nvSpPr>
            <p:spPr>
              <a:xfrm rot="5400000">
                <a:off x="147900" y="18398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2"/>
              <p:cNvSpPr/>
              <p:nvPr/>
            </p:nvSpPr>
            <p:spPr>
              <a:xfrm rot="5400000">
                <a:off x="147900" y="19941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2"/>
              <p:cNvSpPr/>
              <p:nvPr/>
            </p:nvSpPr>
            <p:spPr>
              <a:xfrm rot="5400000">
                <a:off x="147900" y="2148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2"/>
              <p:cNvSpPr/>
              <p:nvPr/>
            </p:nvSpPr>
            <p:spPr>
              <a:xfrm rot="5400000">
                <a:off x="147900" y="23028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2"/>
              <p:cNvSpPr/>
              <p:nvPr/>
            </p:nvSpPr>
            <p:spPr>
              <a:xfrm rot="5400000">
                <a:off x="147900" y="2457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2pPr>
            <a:lvl3pPr lvl="2"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3pPr>
            <a:lvl4pPr lvl="3"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4pPr>
            <a:lvl5pPr lvl="4"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5pPr>
            <a:lvl6pPr lvl="5"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6pPr>
            <a:lvl7pPr lvl="6"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7pPr>
            <a:lvl8pPr lvl="7"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8pPr>
            <a:lvl9pPr lvl="8" rtl="0">
              <a:spcBef>
                <a:spcPts val="0"/>
              </a:spcBef>
              <a:spcAft>
                <a:spcPts val="0"/>
              </a:spcAft>
              <a:buClr>
                <a:schemeClr val="dk1"/>
              </a:buClr>
              <a:buSzPts val="3500"/>
              <a:buFont typeface="Montserrat"/>
              <a:buNone/>
              <a:defRPr sz="35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1pPr>
            <a:lvl2pPr marL="914400" lvl="1"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2pPr>
            <a:lvl3pPr marL="1371600" lvl="2"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3pPr>
            <a:lvl4pPr marL="1828800" lvl="3"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4pPr>
            <a:lvl5pPr marL="2286000" lvl="4"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5pPr>
            <a:lvl6pPr marL="2743200" lvl="5"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6pPr>
            <a:lvl7pPr marL="3200400" lvl="6"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7pPr>
            <a:lvl8pPr marL="3657600" lvl="7"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8pPr>
            <a:lvl9pPr marL="4114800" lvl="8" indent="-304800">
              <a:lnSpc>
                <a:spcPct val="100000"/>
              </a:lnSpc>
              <a:spcBef>
                <a:spcPts val="0"/>
              </a:spcBef>
              <a:spcAft>
                <a:spcPts val="0"/>
              </a:spcAft>
              <a:buClr>
                <a:schemeClr val="dk1"/>
              </a:buClr>
              <a:buSzPts val="1200"/>
              <a:buFont typeface="Nunito"/>
              <a:buChar char="■"/>
              <a:defRPr sz="1200">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8" r:id="rId7"/>
    <p:sldLayoutId id="2147483660" r:id="rId8"/>
    <p:sldLayoutId id="2147483668" r:id="rId9"/>
    <p:sldLayoutId id="2147483669" r:id="rId10"/>
    <p:sldLayoutId id="214748367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91.png"/><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image" Target="../media/image90.png"/><Relationship Id="rId5" Type="http://schemas.openxmlformats.org/officeDocument/2006/relationships/image" Target="../media/image10.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9.xml"/><Relationship Id="rId5" Type="http://schemas.openxmlformats.org/officeDocument/2006/relationships/image" Target="../media/image170.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21"/>
        <p:cNvGrpSpPr/>
        <p:nvPr/>
      </p:nvGrpSpPr>
      <p:grpSpPr>
        <a:xfrm>
          <a:off x="0" y="0"/>
          <a:ext cx="0" cy="0"/>
          <a:chOff x="0" y="0"/>
          <a:chExt cx="0" cy="0"/>
        </a:xfrm>
      </p:grpSpPr>
      <p:sp>
        <p:nvSpPr>
          <p:cNvPr id="2022" name="Google Shape;2022;p29"/>
          <p:cNvSpPr txBox="1">
            <a:spLocks noGrp="1"/>
          </p:cNvSpPr>
          <p:nvPr>
            <p:ph type="ctrTitle"/>
          </p:nvPr>
        </p:nvSpPr>
        <p:spPr>
          <a:xfrm>
            <a:off x="715100" y="1467450"/>
            <a:ext cx="7713900" cy="1489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800" dirty="0"/>
              <a:t>N</a:t>
            </a:r>
            <a:r>
              <a:rPr lang="vi-VN" sz="2800" dirty="0"/>
              <a:t>ghiên cứu hiệu ứng hình ảnh của</a:t>
            </a:r>
            <a:r>
              <a:rPr lang="en-US" sz="2800" dirty="0"/>
              <a:t> </a:t>
            </a:r>
            <a:r>
              <a:rPr lang="vi-VN" sz="2800" dirty="0"/>
              <a:t>camera đơn điểm ảnh dựa trên kỹ thuật</a:t>
            </a:r>
            <a:r>
              <a:rPr lang="en-US" sz="2800" dirty="0"/>
              <a:t> </a:t>
            </a:r>
            <a:r>
              <a:rPr lang="vi-VN" sz="2800" dirty="0"/>
              <a:t>lấy mẫu nén dưới tác động dịch chuyển</a:t>
            </a:r>
            <a:r>
              <a:rPr lang="en-US" sz="2800" dirty="0"/>
              <a:t> </a:t>
            </a:r>
            <a:r>
              <a:rPr lang="vi-VN" sz="2800" dirty="0"/>
              <a:t>của vật thể</a:t>
            </a:r>
            <a:endParaRPr lang="en-US" sz="2800" dirty="0">
              <a:solidFill>
                <a:schemeClr val="dk2"/>
              </a:solidFill>
            </a:endParaRPr>
          </a:p>
        </p:txBody>
      </p:sp>
      <p:sp>
        <p:nvSpPr>
          <p:cNvPr id="2024" name="Google Shape;2024;p29"/>
          <p:cNvSpPr/>
          <p:nvPr/>
        </p:nvSpPr>
        <p:spPr>
          <a:xfrm>
            <a:off x="54575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9"/>
          <p:cNvSpPr/>
          <p:nvPr/>
        </p:nvSpPr>
        <p:spPr>
          <a:xfrm>
            <a:off x="45314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9"/>
          <p:cNvSpPr/>
          <p:nvPr/>
        </p:nvSpPr>
        <p:spPr>
          <a:xfrm>
            <a:off x="46858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9"/>
          <p:cNvSpPr/>
          <p:nvPr/>
        </p:nvSpPr>
        <p:spPr>
          <a:xfrm>
            <a:off x="48401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9"/>
          <p:cNvSpPr/>
          <p:nvPr/>
        </p:nvSpPr>
        <p:spPr>
          <a:xfrm>
            <a:off x="49945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9"/>
          <p:cNvSpPr/>
          <p:nvPr/>
        </p:nvSpPr>
        <p:spPr>
          <a:xfrm>
            <a:off x="51488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9"/>
          <p:cNvSpPr/>
          <p:nvPr/>
        </p:nvSpPr>
        <p:spPr>
          <a:xfrm>
            <a:off x="53032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9"/>
          <p:cNvSpPr/>
          <p:nvPr/>
        </p:nvSpPr>
        <p:spPr>
          <a:xfrm>
            <a:off x="43771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9"/>
          <p:cNvSpPr/>
          <p:nvPr/>
        </p:nvSpPr>
        <p:spPr>
          <a:xfrm>
            <a:off x="56119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29"/>
          <p:cNvSpPr/>
          <p:nvPr/>
        </p:nvSpPr>
        <p:spPr>
          <a:xfrm>
            <a:off x="57662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9"/>
          <p:cNvSpPr/>
          <p:nvPr/>
        </p:nvSpPr>
        <p:spPr>
          <a:xfrm>
            <a:off x="59206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29"/>
          <p:cNvSpPr/>
          <p:nvPr/>
        </p:nvSpPr>
        <p:spPr>
          <a:xfrm>
            <a:off x="60749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29"/>
          <p:cNvSpPr/>
          <p:nvPr/>
        </p:nvSpPr>
        <p:spPr>
          <a:xfrm>
            <a:off x="54575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29"/>
          <p:cNvSpPr/>
          <p:nvPr/>
        </p:nvSpPr>
        <p:spPr>
          <a:xfrm>
            <a:off x="45314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9"/>
          <p:cNvSpPr/>
          <p:nvPr/>
        </p:nvSpPr>
        <p:spPr>
          <a:xfrm>
            <a:off x="46858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9"/>
          <p:cNvSpPr/>
          <p:nvPr/>
        </p:nvSpPr>
        <p:spPr>
          <a:xfrm>
            <a:off x="48401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9"/>
          <p:cNvSpPr/>
          <p:nvPr/>
        </p:nvSpPr>
        <p:spPr>
          <a:xfrm>
            <a:off x="49945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9"/>
          <p:cNvSpPr/>
          <p:nvPr/>
        </p:nvSpPr>
        <p:spPr>
          <a:xfrm>
            <a:off x="51488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9"/>
          <p:cNvSpPr/>
          <p:nvPr/>
        </p:nvSpPr>
        <p:spPr>
          <a:xfrm>
            <a:off x="53032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9"/>
          <p:cNvSpPr/>
          <p:nvPr/>
        </p:nvSpPr>
        <p:spPr>
          <a:xfrm>
            <a:off x="43771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9"/>
          <p:cNvSpPr/>
          <p:nvPr/>
        </p:nvSpPr>
        <p:spPr>
          <a:xfrm>
            <a:off x="56119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9"/>
          <p:cNvSpPr/>
          <p:nvPr/>
        </p:nvSpPr>
        <p:spPr>
          <a:xfrm>
            <a:off x="57662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9"/>
          <p:cNvSpPr/>
          <p:nvPr/>
        </p:nvSpPr>
        <p:spPr>
          <a:xfrm>
            <a:off x="59206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9"/>
          <p:cNvSpPr/>
          <p:nvPr/>
        </p:nvSpPr>
        <p:spPr>
          <a:xfrm>
            <a:off x="60749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9"/>
          <p:cNvSpPr/>
          <p:nvPr/>
        </p:nvSpPr>
        <p:spPr>
          <a:xfrm>
            <a:off x="62293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9"/>
          <p:cNvSpPr/>
          <p:nvPr/>
        </p:nvSpPr>
        <p:spPr>
          <a:xfrm>
            <a:off x="62293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9"/>
          <p:cNvSpPr/>
          <p:nvPr/>
        </p:nvSpPr>
        <p:spPr>
          <a:xfrm>
            <a:off x="63836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29"/>
          <p:cNvSpPr/>
          <p:nvPr/>
        </p:nvSpPr>
        <p:spPr>
          <a:xfrm>
            <a:off x="63836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29"/>
          <p:cNvSpPr/>
          <p:nvPr/>
        </p:nvSpPr>
        <p:spPr>
          <a:xfrm>
            <a:off x="653802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29"/>
          <p:cNvSpPr/>
          <p:nvPr/>
        </p:nvSpPr>
        <p:spPr>
          <a:xfrm>
            <a:off x="653802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29"/>
          <p:cNvSpPr/>
          <p:nvPr/>
        </p:nvSpPr>
        <p:spPr>
          <a:xfrm>
            <a:off x="6692375" y="77880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29"/>
          <p:cNvSpPr/>
          <p:nvPr/>
        </p:nvSpPr>
        <p:spPr>
          <a:xfrm>
            <a:off x="6692375" y="646950"/>
            <a:ext cx="69000" cy="69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6" name="Google Shape;2056;p29"/>
          <p:cNvGrpSpPr/>
          <p:nvPr/>
        </p:nvGrpSpPr>
        <p:grpSpPr>
          <a:xfrm>
            <a:off x="147900" y="4267338"/>
            <a:ext cx="2384250" cy="728250"/>
            <a:chOff x="147900" y="4003688"/>
            <a:chExt cx="2384250" cy="728250"/>
          </a:xfrm>
        </p:grpSpPr>
        <p:sp>
          <p:nvSpPr>
            <p:cNvPr id="2057" name="Google Shape;2057;p29"/>
            <p:cNvSpPr/>
            <p:nvPr/>
          </p:nvSpPr>
          <p:spPr>
            <a:xfrm>
              <a:off x="12283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29"/>
            <p:cNvSpPr/>
            <p:nvPr/>
          </p:nvSpPr>
          <p:spPr>
            <a:xfrm>
              <a:off x="3022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29"/>
            <p:cNvSpPr/>
            <p:nvPr/>
          </p:nvSpPr>
          <p:spPr>
            <a:xfrm>
              <a:off x="4566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29"/>
            <p:cNvSpPr/>
            <p:nvPr/>
          </p:nvSpPr>
          <p:spPr>
            <a:xfrm>
              <a:off x="6109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29"/>
            <p:cNvSpPr/>
            <p:nvPr/>
          </p:nvSpPr>
          <p:spPr>
            <a:xfrm>
              <a:off x="7653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29"/>
            <p:cNvSpPr/>
            <p:nvPr/>
          </p:nvSpPr>
          <p:spPr>
            <a:xfrm>
              <a:off x="9196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29"/>
            <p:cNvSpPr/>
            <p:nvPr/>
          </p:nvSpPr>
          <p:spPr>
            <a:xfrm>
              <a:off x="10740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29"/>
            <p:cNvSpPr/>
            <p:nvPr/>
          </p:nvSpPr>
          <p:spPr>
            <a:xfrm>
              <a:off x="1479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29"/>
            <p:cNvSpPr/>
            <p:nvPr/>
          </p:nvSpPr>
          <p:spPr>
            <a:xfrm>
              <a:off x="13827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29"/>
            <p:cNvSpPr/>
            <p:nvPr/>
          </p:nvSpPr>
          <p:spPr>
            <a:xfrm>
              <a:off x="15370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29"/>
            <p:cNvSpPr/>
            <p:nvPr/>
          </p:nvSpPr>
          <p:spPr>
            <a:xfrm>
              <a:off x="16914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29"/>
            <p:cNvSpPr/>
            <p:nvPr/>
          </p:nvSpPr>
          <p:spPr>
            <a:xfrm>
              <a:off x="18457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29"/>
            <p:cNvSpPr/>
            <p:nvPr/>
          </p:nvSpPr>
          <p:spPr>
            <a:xfrm>
              <a:off x="12283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9"/>
            <p:cNvSpPr/>
            <p:nvPr/>
          </p:nvSpPr>
          <p:spPr>
            <a:xfrm>
              <a:off x="3022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9"/>
            <p:cNvSpPr/>
            <p:nvPr/>
          </p:nvSpPr>
          <p:spPr>
            <a:xfrm>
              <a:off x="4566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29"/>
            <p:cNvSpPr/>
            <p:nvPr/>
          </p:nvSpPr>
          <p:spPr>
            <a:xfrm>
              <a:off x="6109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29"/>
            <p:cNvSpPr/>
            <p:nvPr/>
          </p:nvSpPr>
          <p:spPr>
            <a:xfrm>
              <a:off x="7653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9"/>
            <p:cNvSpPr/>
            <p:nvPr/>
          </p:nvSpPr>
          <p:spPr>
            <a:xfrm>
              <a:off x="9196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9"/>
            <p:cNvSpPr/>
            <p:nvPr/>
          </p:nvSpPr>
          <p:spPr>
            <a:xfrm>
              <a:off x="10740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9"/>
            <p:cNvSpPr/>
            <p:nvPr/>
          </p:nvSpPr>
          <p:spPr>
            <a:xfrm>
              <a:off x="1479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9"/>
            <p:cNvSpPr/>
            <p:nvPr/>
          </p:nvSpPr>
          <p:spPr>
            <a:xfrm>
              <a:off x="13827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9"/>
            <p:cNvSpPr/>
            <p:nvPr/>
          </p:nvSpPr>
          <p:spPr>
            <a:xfrm>
              <a:off x="15370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9"/>
            <p:cNvSpPr/>
            <p:nvPr/>
          </p:nvSpPr>
          <p:spPr>
            <a:xfrm>
              <a:off x="16914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9"/>
            <p:cNvSpPr/>
            <p:nvPr/>
          </p:nvSpPr>
          <p:spPr>
            <a:xfrm>
              <a:off x="18457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9"/>
            <p:cNvSpPr/>
            <p:nvPr/>
          </p:nvSpPr>
          <p:spPr>
            <a:xfrm>
              <a:off x="12283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9"/>
            <p:cNvSpPr/>
            <p:nvPr/>
          </p:nvSpPr>
          <p:spPr>
            <a:xfrm>
              <a:off x="3022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9"/>
            <p:cNvSpPr/>
            <p:nvPr/>
          </p:nvSpPr>
          <p:spPr>
            <a:xfrm>
              <a:off x="4566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9"/>
            <p:cNvSpPr/>
            <p:nvPr/>
          </p:nvSpPr>
          <p:spPr>
            <a:xfrm>
              <a:off x="6109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9"/>
            <p:cNvSpPr/>
            <p:nvPr/>
          </p:nvSpPr>
          <p:spPr>
            <a:xfrm>
              <a:off x="7653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9"/>
            <p:cNvSpPr/>
            <p:nvPr/>
          </p:nvSpPr>
          <p:spPr>
            <a:xfrm>
              <a:off x="9196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9"/>
            <p:cNvSpPr/>
            <p:nvPr/>
          </p:nvSpPr>
          <p:spPr>
            <a:xfrm>
              <a:off x="10740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9"/>
            <p:cNvSpPr/>
            <p:nvPr/>
          </p:nvSpPr>
          <p:spPr>
            <a:xfrm>
              <a:off x="1479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9"/>
            <p:cNvSpPr/>
            <p:nvPr/>
          </p:nvSpPr>
          <p:spPr>
            <a:xfrm>
              <a:off x="13827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9"/>
            <p:cNvSpPr/>
            <p:nvPr/>
          </p:nvSpPr>
          <p:spPr>
            <a:xfrm>
              <a:off x="15370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9"/>
            <p:cNvSpPr/>
            <p:nvPr/>
          </p:nvSpPr>
          <p:spPr>
            <a:xfrm>
              <a:off x="16914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9"/>
            <p:cNvSpPr/>
            <p:nvPr/>
          </p:nvSpPr>
          <p:spPr>
            <a:xfrm>
              <a:off x="18457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9"/>
            <p:cNvSpPr/>
            <p:nvPr/>
          </p:nvSpPr>
          <p:spPr>
            <a:xfrm>
              <a:off x="12283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9"/>
            <p:cNvSpPr/>
            <p:nvPr/>
          </p:nvSpPr>
          <p:spPr>
            <a:xfrm>
              <a:off x="3022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9"/>
            <p:cNvSpPr/>
            <p:nvPr/>
          </p:nvSpPr>
          <p:spPr>
            <a:xfrm>
              <a:off x="4566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9"/>
            <p:cNvSpPr/>
            <p:nvPr/>
          </p:nvSpPr>
          <p:spPr>
            <a:xfrm>
              <a:off x="6109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9"/>
            <p:cNvSpPr/>
            <p:nvPr/>
          </p:nvSpPr>
          <p:spPr>
            <a:xfrm>
              <a:off x="7653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29"/>
            <p:cNvSpPr/>
            <p:nvPr/>
          </p:nvSpPr>
          <p:spPr>
            <a:xfrm>
              <a:off x="9196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29"/>
            <p:cNvSpPr/>
            <p:nvPr/>
          </p:nvSpPr>
          <p:spPr>
            <a:xfrm>
              <a:off x="10740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29"/>
            <p:cNvSpPr/>
            <p:nvPr/>
          </p:nvSpPr>
          <p:spPr>
            <a:xfrm>
              <a:off x="1479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9"/>
            <p:cNvSpPr/>
            <p:nvPr/>
          </p:nvSpPr>
          <p:spPr>
            <a:xfrm>
              <a:off x="13827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9"/>
            <p:cNvSpPr/>
            <p:nvPr/>
          </p:nvSpPr>
          <p:spPr>
            <a:xfrm>
              <a:off x="15370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9"/>
            <p:cNvSpPr/>
            <p:nvPr/>
          </p:nvSpPr>
          <p:spPr>
            <a:xfrm>
              <a:off x="16914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9"/>
            <p:cNvSpPr/>
            <p:nvPr/>
          </p:nvSpPr>
          <p:spPr>
            <a:xfrm>
              <a:off x="18457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29"/>
            <p:cNvSpPr/>
            <p:nvPr/>
          </p:nvSpPr>
          <p:spPr>
            <a:xfrm>
              <a:off x="20001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29"/>
            <p:cNvSpPr/>
            <p:nvPr/>
          </p:nvSpPr>
          <p:spPr>
            <a:xfrm>
              <a:off x="20001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9"/>
            <p:cNvSpPr/>
            <p:nvPr/>
          </p:nvSpPr>
          <p:spPr>
            <a:xfrm>
              <a:off x="20001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9"/>
            <p:cNvSpPr/>
            <p:nvPr/>
          </p:nvSpPr>
          <p:spPr>
            <a:xfrm>
              <a:off x="20001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9"/>
            <p:cNvSpPr/>
            <p:nvPr/>
          </p:nvSpPr>
          <p:spPr>
            <a:xfrm>
              <a:off x="21544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9"/>
            <p:cNvSpPr/>
            <p:nvPr/>
          </p:nvSpPr>
          <p:spPr>
            <a:xfrm>
              <a:off x="21544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29"/>
            <p:cNvSpPr/>
            <p:nvPr/>
          </p:nvSpPr>
          <p:spPr>
            <a:xfrm>
              <a:off x="21544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9"/>
            <p:cNvSpPr/>
            <p:nvPr/>
          </p:nvSpPr>
          <p:spPr>
            <a:xfrm>
              <a:off x="21544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9"/>
            <p:cNvSpPr/>
            <p:nvPr/>
          </p:nvSpPr>
          <p:spPr>
            <a:xfrm>
              <a:off x="230880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9"/>
            <p:cNvSpPr/>
            <p:nvPr/>
          </p:nvSpPr>
          <p:spPr>
            <a:xfrm>
              <a:off x="230880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9"/>
            <p:cNvSpPr/>
            <p:nvPr/>
          </p:nvSpPr>
          <p:spPr>
            <a:xfrm>
              <a:off x="230880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29"/>
            <p:cNvSpPr/>
            <p:nvPr/>
          </p:nvSpPr>
          <p:spPr>
            <a:xfrm>
              <a:off x="230880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29"/>
            <p:cNvSpPr/>
            <p:nvPr/>
          </p:nvSpPr>
          <p:spPr>
            <a:xfrm>
              <a:off x="2463150" y="43992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29"/>
            <p:cNvSpPr/>
            <p:nvPr/>
          </p:nvSpPr>
          <p:spPr>
            <a:xfrm>
              <a:off x="2463150" y="42673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29"/>
            <p:cNvSpPr/>
            <p:nvPr/>
          </p:nvSpPr>
          <p:spPr>
            <a:xfrm>
              <a:off x="2463150" y="41355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29"/>
            <p:cNvSpPr/>
            <p:nvPr/>
          </p:nvSpPr>
          <p:spPr>
            <a:xfrm>
              <a:off x="2463150" y="40036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9"/>
            <p:cNvSpPr/>
            <p:nvPr/>
          </p:nvSpPr>
          <p:spPr>
            <a:xfrm>
              <a:off x="12283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9"/>
            <p:cNvSpPr/>
            <p:nvPr/>
          </p:nvSpPr>
          <p:spPr>
            <a:xfrm>
              <a:off x="3022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9"/>
            <p:cNvSpPr/>
            <p:nvPr/>
          </p:nvSpPr>
          <p:spPr>
            <a:xfrm>
              <a:off x="4566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9"/>
            <p:cNvSpPr/>
            <p:nvPr/>
          </p:nvSpPr>
          <p:spPr>
            <a:xfrm>
              <a:off x="6109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29"/>
            <p:cNvSpPr/>
            <p:nvPr/>
          </p:nvSpPr>
          <p:spPr>
            <a:xfrm>
              <a:off x="7653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29"/>
            <p:cNvSpPr/>
            <p:nvPr/>
          </p:nvSpPr>
          <p:spPr>
            <a:xfrm>
              <a:off x="9196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29"/>
            <p:cNvSpPr/>
            <p:nvPr/>
          </p:nvSpPr>
          <p:spPr>
            <a:xfrm>
              <a:off x="10740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29"/>
            <p:cNvSpPr/>
            <p:nvPr/>
          </p:nvSpPr>
          <p:spPr>
            <a:xfrm>
              <a:off x="1479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29"/>
            <p:cNvSpPr/>
            <p:nvPr/>
          </p:nvSpPr>
          <p:spPr>
            <a:xfrm>
              <a:off x="13827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29"/>
            <p:cNvSpPr/>
            <p:nvPr/>
          </p:nvSpPr>
          <p:spPr>
            <a:xfrm>
              <a:off x="15370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29"/>
            <p:cNvSpPr/>
            <p:nvPr/>
          </p:nvSpPr>
          <p:spPr>
            <a:xfrm>
              <a:off x="16914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29"/>
            <p:cNvSpPr/>
            <p:nvPr/>
          </p:nvSpPr>
          <p:spPr>
            <a:xfrm>
              <a:off x="18457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29"/>
            <p:cNvSpPr/>
            <p:nvPr/>
          </p:nvSpPr>
          <p:spPr>
            <a:xfrm>
              <a:off x="20001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29"/>
            <p:cNvSpPr/>
            <p:nvPr/>
          </p:nvSpPr>
          <p:spPr>
            <a:xfrm>
              <a:off x="21544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29"/>
            <p:cNvSpPr/>
            <p:nvPr/>
          </p:nvSpPr>
          <p:spPr>
            <a:xfrm>
              <a:off x="230880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29"/>
            <p:cNvSpPr/>
            <p:nvPr/>
          </p:nvSpPr>
          <p:spPr>
            <a:xfrm>
              <a:off x="2463150" y="453108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29"/>
            <p:cNvSpPr/>
            <p:nvPr/>
          </p:nvSpPr>
          <p:spPr>
            <a:xfrm>
              <a:off x="12283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29"/>
            <p:cNvSpPr/>
            <p:nvPr/>
          </p:nvSpPr>
          <p:spPr>
            <a:xfrm>
              <a:off x="3022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29"/>
            <p:cNvSpPr/>
            <p:nvPr/>
          </p:nvSpPr>
          <p:spPr>
            <a:xfrm>
              <a:off x="4566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29"/>
            <p:cNvSpPr/>
            <p:nvPr/>
          </p:nvSpPr>
          <p:spPr>
            <a:xfrm>
              <a:off x="6109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29"/>
            <p:cNvSpPr/>
            <p:nvPr/>
          </p:nvSpPr>
          <p:spPr>
            <a:xfrm>
              <a:off x="7653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29"/>
            <p:cNvSpPr/>
            <p:nvPr/>
          </p:nvSpPr>
          <p:spPr>
            <a:xfrm>
              <a:off x="9196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29"/>
            <p:cNvSpPr/>
            <p:nvPr/>
          </p:nvSpPr>
          <p:spPr>
            <a:xfrm>
              <a:off x="10740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29"/>
            <p:cNvSpPr/>
            <p:nvPr/>
          </p:nvSpPr>
          <p:spPr>
            <a:xfrm>
              <a:off x="1479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29"/>
            <p:cNvSpPr/>
            <p:nvPr/>
          </p:nvSpPr>
          <p:spPr>
            <a:xfrm>
              <a:off x="13827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29"/>
            <p:cNvSpPr/>
            <p:nvPr/>
          </p:nvSpPr>
          <p:spPr>
            <a:xfrm>
              <a:off x="15370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29"/>
            <p:cNvSpPr/>
            <p:nvPr/>
          </p:nvSpPr>
          <p:spPr>
            <a:xfrm>
              <a:off x="16914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29"/>
            <p:cNvSpPr/>
            <p:nvPr/>
          </p:nvSpPr>
          <p:spPr>
            <a:xfrm>
              <a:off x="18457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29"/>
            <p:cNvSpPr/>
            <p:nvPr/>
          </p:nvSpPr>
          <p:spPr>
            <a:xfrm>
              <a:off x="20001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29"/>
            <p:cNvSpPr/>
            <p:nvPr/>
          </p:nvSpPr>
          <p:spPr>
            <a:xfrm>
              <a:off x="21544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29"/>
            <p:cNvSpPr/>
            <p:nvPr/>
          </p:nvSpPr>
          <p:spPr>
            <a:xfrm>
              <a:off x="230880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29"/>
            <p:cNvSpPr/>
            <p:nvPr/>
          </p:nvSpPr>
          <p:spPr>
            <a:xfrm>
              <a:off x="2463150" y="4662938"/>
              <a:ext cx="69000" cy="69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6" descr="Thiết kế logo uet đẹp và chuyên nghiệp để thể hiện thương hiệu công ty ...">
            <a:extLst>
              <a:ext uri="{FF2B5EF4-FFF2-40B4-BE49-F238E27FC236}">
                <a16:creationId xmlns:a16="http://schemas.microsoft.com/office/drawing/2014/main" id="{8C480AF5-92E8-68C4-6E87-60FFB8BE8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6835" y="232144"/>
            <a:ext cx="487920" cy="490494"/>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E589EB7F-59C7-63FE-BF98-880D2D4FE4E9}"/>
              </a:ext>
            </a:extLst>
          </p:cNvPr>
          <p:cNvSpPr>
            <a:spLocks noGrp="1"/>
          </p:cNvSpPr>
          <p:nvPr>
            <p:ph type="subTitle" idx="1"/>
          </p:nvPr>
        </p:nvSpPr>
        <p:spPr>
          <a:xfrm>
            <a:off x="2608512" y="3022507"/>
            <a:ext cx="4083863" cy="814121"/>
          </a:xfrm>
        </p:spPr>
        <p:txBody>
          <a:bodyPr/>
          <a:lstStyle/>
          <a:p>
            <a:pPr marL="0" lvl="0" indent="0" algn="l" rtl="0">
              <a:spcBef>
                <a:spcPts val="0"/>
              </a:spcBef>
              <a:spcAft>
                <a:spcPts val="0"/>
              </a:spcAft>
              <a:buNone/>
            </a:pPr>
            <a:r>
              <a:rPr lang="vi-VN" sz="1400" b="1" dirty="0"/>
              <a:t>Người trình bày: Nguyễn Thanh An</a:t>
            </a:r>
          </a:p>
          <a:p>
            <a:pPr marL="0" indent="0" algn="l"/>
            <a:r>
              <a:rPr lang="vi-VN" sz="1400" dirty="0"/>
              <a:t>Giảng viên hướng dẫn:  TS. Phạm Đức Quang</a:t>
            </a:r>
          </a:p>
          <a:p>
            <a:pPr marL="0" indent="0" algn="l"/>
            <a:r>
              <a:rPr lang="vi-VN" sz="1400" dirty="0"/>
              <a:t>        		 TS. Đào Nguyên Thuận</a:t>
            </a:r>
            <a:endParaRPr lang="en-US" sz="1400" dirty="0"/>
          </a:p>
          <a:p>
            <a:pPr marL="0" lvl="0" indent="0" algn="l" rtl="0">
              <a:spcBef>
                <a:spcPts val="0"/>
              </a:spcBef>
              <a:spcAft>
                <a:spcPts val="0"/>
              </a:spcAft>
              <a:buNone/>
            </a:pPr>
            <a:endParaRPr lang="en-US" sz="1400" dirty="0"/>
          </a:p>
        </p:txBody>
      </p:sp>
      <p:pic>
        <p:nvPicPr>
          <p:cNvPr id="4" name="Picture 3">
            <a:extLst>
              <a:ext uri="{FF2B5EF4-FFF2-40B4-BE49-F238E27FC236}">
                <a16:creationId xmlns:a16="http://schemas.microsoft.com/office/drawing/2014/main" id="{99D986D1-5EDE-7983-B75E-CB8114331E86}"/>
              </a:ext>
            </a:extLst>
          </p:cNvPr>
          <p:cNvPicPr>
            <a:picLocks noChangeAspect="1"/>
          </p:cNvPicPr>
          <p:nvPr/>
        </p:nvPicPr>
        <p:blipFill>
          <a:blip r:embed="rId4"/>
          <a:stretch>
            <a:fillRect/>
          </a:stretch>
        </p:blipFill>
        <p:spPr>
          <a:xfrm>
            <a:off x="7089790" y="175982"/>
            <a:ext cx="1507045" cy="6028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8"/>
        <p:cNvGrpSpPr/>
        <p:nvPr/>
      </p:nvGrpSpPr>
      <p:grpSpPr>
        <a:xfrm>
          <a:off x="0" y="0"/>
          <a:ext cx="0" cy="0"/>
          <a:chOff x="0" y="0"/>
          <a:chExt cx="0" cy="0"/>
        </a:xfrm>
      </p:grpSpPr>
      <p:grpSp>
        <p:nvGrpSpPr>
          <p:cNvPr id="3" name="Group 2">
            <a:extLst>
              <a:ext uri="{FF2B5EF4-FFF2-40B4-BE49-F238E27FC236}">
                <a16:creationId xmlns:a16="http://schemas.microsoft.com/office/drawing/2014/main" id="{5D16D834-F554-2737-053B-B43C6619D54D}"/>
              </a:ext>
            </a:extLst>
          </p:cNvPr>
          <p:cNvGrpSpPr/>
          <p:nvPr/>
        </p:nvGrpSpPr>
        <p:grpSpPr>
          <a:xfrm>
            <a:off x="1882275" y="1377746"/>
            <a:ext cx="7064899" cy="3273954"/>
            <a:chOff x="1820785" y="1377746"/>
            <a:chExt cx="7064899" cy="3273954"/>
          </a:xfrm>
        </p:grpSpPr>
        <p:pic>
          <p:nvPicPr>
            <p:cNvPr id="18" name="Picture 17" descr="A collage of images of a satellite&#10;&#10;Description automatically generated">
              <a:extLst>
                <a:ext uri="{FF2B5EF4-FFF2-40B4-BE49-F238E27FC236}">
                  <a16:creationId xmlns:a16="http://schemas.microsoft.com/office/drawing/2014/main" id="{595EB4A8-0972-BCA0-8F72-7868529AE2F7}"/>
                </a:ext>
              </a:extLst>
            </p:cNvPr>
            <p:cNvPicPr>
              <a:picLocks noChangeAspect="1"/>
            </p:cNvPicPr>
            <p:nvPr/>
          </p:nvPicPr>
          <p:blipFill rotWithShape="1">
            <a:blip r:embed="rId3"/>
            <a:srcRect b="9679"/>
            <a:stretch/>
          </p:blipFill>
          <p:spPr bwMode="auto">
            <a:xfrm>
              <a:off x="1820785" y="1377746"/>
              <a:ext cx="7064899" cy="3273954"/>
            </a:xfrm>
            <a:prstGeom prst="rect">
              <a:avLst/>
            </a:prstGeom>
            <a:ln>
              <a:noFill/>
            </a:ln>
            <a:extLst>
              <a:ext uri="{53640926-AAD7-44D8-BBD7-CCE9431645EC}">
                <a14:shadowObscured xmlns:a14="http://schemas.microsoft.com/office/drawing/2010/main"/>
              </a:ext>
            </a:extLst>
          </p:spPr>
        </p:pic>
        <p:sp>
          <p:nvSpPr>
            <p:cNvPr id="2" name="Rectangle 1">
              <a:extLst>
                <a:ext uri="{FF2B5EF4-FFF2-40B4-BE49-F238E27FC236}">
                  <a16:creationId xmlns:a16="http://schemas.microsoft.com/office/drawing/2014/main" id="{2C15EE1F-8A33-4B0F-FBB0-2E360DE83835}"/>
                </a:ext>
              </a:extLst>
            </p:cNvPr>
            <p:cNvSpPr/>
            <p:nvPr/>
          </p:nvSpPr>
          <p:spPr>
            <a:xfrm>
              <a:off x="7387365" y="2230517"/>
              <a:ext cx="1429305" cy="163349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23" name="Google Shape;2323;p36"/>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sp>
        <p:nvSpPr>
          <p:cNvPr id="19" name="Google Shape;2324;p36">
            <a:extLst>
              <a:ext uri="{FF2B5EF4-FFF2-40B4-BE49-F238E27FC236}">
                <a16:creationId xmlns:a16="http://schemas.microsoft.com/office/drawing/2014/main" id="{FBE93740-BF6F-DF52-89AE-C46CB11D574B}"/>
              </a:ext>
            </a:extLst>
          </p:cNvPr>
          <p:cNvSpPr txBox="1">
            <a:spLocks/>
          </p:cNvSpPr>
          <p:nvPr/>
        </p:nvSpPr>
        <p:spPr>
          <a:xfrm>
            <a:off x="720001" y="1028076"/>
            <a:ext cx="798823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vi-VN" sz="1700" dirty="0"/>
              <a:t>Di chuyển tuyến tính dọc theo trục Ox</a:t>
            </a:r>
            <a:r>
              <a:rPr lang="en-US" sz="1700" dirty="0"/>
              <a:t>, </a:t>
            </a:r>
            <a:r>
              <a:rPr lang="vi-VN" sz="1700" dirty="0">
                <a:solidFill>
                  <a:schemeClr val="tx1"/>
                </a:solidFill>
              </a:rPr>
              <a:t>khôi phục bằng</a:t>
            </a:r>
            <a:r>
              <a:rPr lang="vi-VN" sz="1700" dirty="0"/>
              <a:t> </a:t>
            </a:r>
            <a:r>
              <a:rPr lang="en-US" sz="1700" dirty="0">
                <a:solidFill>
                  <a:srgbClr val="FF0000"/>
                </a:solidFill>
              </a:rPr>
              <a:t>CVX</a:t>
            </a:r>
            <a:endParaRPr lang="en-US" sz="1700" dirty="0">
              <a:solidFill>
                <a:schemeClr val="tx1"/>
              </a:solidFill>
            </a:endParaRPr>
          </a:p>
        </p:txBody>
      </p:sp>
      <p:cxnSp>
        <p:nvCxnSpPr>
          <p:cNvPr id="7" name="Straight Arrow Connector 6">
            <a:extLst>
              <a:ext uri="{FF2B5EF4-FFF2-40B4-BE49-F238E27FC236}">
                <a16:creationId xmlns:a16="http://schemas.microsoft.com/office/drawing/2014/main" id="{9174E836-A537-6927-7F85-31394FEC627C}"/>
              </a:ext>
            </a:extLst>
          </p:cNvPr>
          <p:cNvCxnSpPr>
            <a:cxnSpLocks/>
          </p:cNvCxnSpPr>
          <p:nvPr/>
        </p:nvCxnSpPr>
        <p:spPr>
          <a:xfrm>
            <a:off x="1112776" y="3062652"/>
            <a:ext cx="5060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021398-918D-2B71-8413-74B44D7028FD}"/>
                  </a:ext>
                </a:extLst>
              </p:cNvPr>
              <p:cNvSpPr txBox="1"/>
              <p:nvPr/>
            </p:nvSpPr>
            <p:spPr>
              <a:xfrm>
                <a:off x="1309531" y="2693320"/>
                <a:ext cx="303594"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700" b="1" i="1" dirty="0" smtClean="0">
                              <a:solidFill>
                                <a:schemeClr val="bg1"/>
                              </a:solidFill>
                              <a:latin typeface="Cambria Math" panose="02040503050406030204" pitchFamily="18" charset="0"/>
                            </a:rPr>
                          </m:ctrlPr>
                        </m:accPr>
                        <m:e>
                          <m:r>
                            <a:rPr lang="en-US" sz="1700" b="1" i="1" dirty="0">
                              <a:solidFill>
                                <a:schemeClr val="bg1"/>
                              </a:solidFill>
                              <a:latin typeface="Cambria Math" panose="02040503050406030204" pitchFamily="18" charset="0"/>
                            </a:rPr>
                            <m:t>𝒗</m:t>
                          </m:r>
                        </m:e>
                      </m:acc>
                    </m:oMath>
                  </m:oMathPara>
                </a14:m>
                <a:endParaRPr lang="en-US" sz="1700" b="1" dirty="0">
                  <a:solidFill>
                    <a:schemeClr val="bg1"/>
                  </a:solidFill>
                </a:endParaRPr>
              </a:p>
            </p:txBody>
          </p:sp>
        </mc:Choice>
        <mc:Fallback xmlns="">
          <p:sp>
            <p:nvSpPr>
              <p:cNvPr id="9" name="TextBox 8">
                <a:extLst>
                  <a:ext uri="{FF2B5EF4-FFF2-40B4-BE49-F238E27FC236}">
                    <a16:creationId xmlns:a16="http://schemas.microsoft.com/office/drawing/2014/main" id="{72021398-918D-2B71-8413-74B44D7028FD}"/>
                  </a:ext>
                </a:extLst>
              </p:cNvPr>
              <p:cNvSpPr txBox="1">
                <a:spLocks noRot="1" noChangeAspect="1" noMove="1" noResize="1" noEditPoints="1" noAdjustHandles="1" noChangeArrowheads="1" noChangeShapeType="1" noTextEdit="1"/>
              </p:cNvSpPr>
              <p:nvPr/>
            </p:nvSpPr>
            <p:spPr>
              <a:xfrm>
                <a:off x="1309531" y="2693320"/>
                <a:ext cx="303594" cy="353943"/>
              </a:xfrm>
              <a:prstGeom prst="rect">
                <a:avLst/>
              </a:prstGeom>
              <a:blipFill>
                <a:blip r:embed="rId4"/>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3A807BDA-0E6F-BCE3-0DDA-36AED2D7F41C}"/>
              </a:ext>
            </a:extLst>
          </p:cNvPr>
          <p:cNvGrpSpPr/>
          <p:nvPr/>
        </p:nvGrpSpPr>
        <p:grpSpPr>
          <a:xfrm>
            <a:off x="831675" y="2330244"/>
            <a:ext cx="1260213" cy="1464815"/>
            <a:chOff x="817161" y="2323843"/>
            <a:chExt cx="1260213" cy="1464815"/>
          </a:xfrm>
        </p:grpSpPr>
        <p:pic>
          <p:nvPicPr>
            <p:cNvPr id="12" name="Picture 11" descr="A collage of images of a satellite&#10;&#10;Description automatically generated">
              <a:extLst>
                <a:ext uri="{FF2B5EF4-FFF2-40B4-BE49-F238E27FC236}">
                  <a16:creationId xmlns:a16="http://schemas.microsoft.com/office/drawing/2014/main" id="{B84B86B7-A0A6-2BB0-9C25-80A2F46E6AF8}"/>
                </a:ext>
              </a:extLst>
            </p:cNvPr>
            <p:cNvPicPr>
              <a:picLocks noChangeAspect="1"/>
            </p:cNvPicPr>
            <p:nvPr/>
          </p:nvPicPr>
          <p:blipFill rotWithShape="1">
            <a:blip r:embed="rId5"/>
            <a:srcRect l="79278" t="27000" r="2884" b="32589"/>
            <a:stretch/>
          </p:blipFill>
          <p:spPr bwMode="auto">
            <a:xfrm>
              <a:off x="817161" y="2323843"/>
              <a:ext cx="1260213" cy="1464815"/>
            </a:xfrm>
            <a:prstGeom prst="rect">
              <a:avLst/>
            </a:prstGeom>
            <a:ln>
              <a:noFill/>
            </a:ln>
            <a:extLst>
              <a:ext uri="{53640926-AAD7-44D8-BBD7-CCE9431645EC}">
                <a14:shadowObscured xmlns:a14="http://schemas.microsoft.com/office/drawing/2010/main"/>
              </a:ext>
            </a:extLst>
          </p:spPr>
        </p:pic>
        <p:cxnSp>
          <p:nvCxnSpPr>
            <p:cNvPr id="13" name="Straight Arrow Connector 12">
              <a:extLst>
                <a:ext uri="{FF2B5EF4-FFF2-40B4-BE49-F238E27FC236}">
                  <a16:creationId xmlns:a16="http://schemas.microsoft.com/office/drawing/2014/main" id="{1E3570E8-D4BF-3728-2D76-9E6EB9297741}"/>
                </a:ext>
              </a:extLst>
            </p:cNvPr>
            <p:cNvCxnSpPr>
              <a:cxnSpLocks/>
            </p:cNvCxnSpPr>
            <p:nvPr/>
          </p:nvCxnSpPr>
          <p:spPr>
            <a:xfrm>
              <a:off x="965978" y="3119711"/>
              <a:ext cx="5060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4DC4E4C-150A-E25F-F6DB-112E0211CE4C}"/>
                    </a:ext>
                  </a:extLst>
                </p:cNvPr>
                <p:cNvSpPr txBox="1"/>
                <p:nvPr/>
              </p:nvSpPr>
              <p:spPr>
                <a:xfrm>
                  <a:off x="1162733" y="2750379"/>
                  <a:ext cx="303594"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700" b="1" i="1" dirty="0" smtClean="0">
                                <a:solidFill>
                                  <a:schemeClr val="bg1"/>
                                </a:solidFill>
                                <a:latin typeface="Cambria Math" panose="02040503050406030204" pitchFamily="18" charset="0"/>
                              </a:rPr>
                            </m:ctrlPr>
                          </m:accPr>
                          <m:e>
                            <m:r>
                              <a:rPr lang="en-US" sz="1700" b="1" i="1" dirty="0">
                                <a:solidFill>
                                  <a:schemeClr val="bg1"/>
                                </a:solidFill>
                                <a:latin typeface="Cambria Math" panose="02040503050406030204" pitchFamily="18" charset="0"/>
                              </a:rPr>
                              <m:t>𝒗</m:t>
                            </m:r>
                          </m:e>
                        </m:acc>
                      </m:oMath>
                    </m:oMathPara>
                  </a14:m>
                  <a:endParaRPr lang="en-US" sz="1700" b="1" dirty="0">
                    <a:solidFill>
                      <a:schemeClr val="bg1"/>
                    </a:solidFill>
                  </a:endParaRPr>
                </a:p>
              </p:txBody>
            </p:sp>
          </mc:Choice>
          <mc:Fallback xmlns="">
            <p:sp>
              <p:nvSpPr>
                <p:cNvPr id="14" name="TextBox 13">
                  <a:extLst>
                    <a:ext uri="{FF2B5EF4-FFF2-40B4-BE49-F238E27FC236}">
                      <a16:creationId xmlns:a16="http://schemas.microsoft.com/office/drawing/2014/main" id="{E4DC4E4C-150A-E25F-F6DB-112E0211CE4C}"/>
                    </a:ext>
                  </a:extLst>
                </p:cNvPr>
                <p:cNvSpPr txBox="1">
                  <a:spLocks noRot="1" noChangeAspect="1" noMove="1" noResize="1" noEditPoints="1" noAdjustHandles="1" noChangeArrowheads="1" noChangeShapeType="1" noTextEdit="1"/>
                </p:cNvSpPr>
                <p:nvPr/>
              </p:nvSpPr>
              <p:spPr>
                <a:xfrm>
                  <a:off x="1162733" y="2750379"/>
                  <a:ext cx="303594" cy="353943"/>
                </a:xfrm>
                <a:prstGeom prst="rect">
                  <a:avLst/>
                </a:prstGeom>
                <a:blipFill>
                  <a:blip r:embed="rId6"/>
                  <a:stretch>
                    <a:fillRect/>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3E10F7DE-E7DB-AA69-4F85-E5ECA0202D23}"/>
              </a:ext>
            </a:extLst>
          </p:cNvPr>
          <p:cNvGrpSpPr/>
          <p:nvPr/>
        </p:nvGrpSpPr>
        <p:grpSpPr>
          <a:xfrm>
            <a:off x="831675" y="2314855"/>
            <a:ext cx="1260213" cy="1464815"/>
            <a:chOff x="817161" y="2323843"/>
            <a:chExt cx="1260213" cy="1464815"/>
          </a:xfrm>
        </p:grpSpPr>
        <p:pic>
          <p:nvPicPr>
            <p:cNvPr id="5" name="Picture 4" descr="A collage of images of a satellite&#10;&#10;Description automatically generated">
              <a:extLst>
                <a:ext uri="{FF2B5EF4-FFF2-40B4-BE49-F238E27FC236}">
                  <a16:creationId xmlns:a16="http://schemas.microsoft.com/office/drawing/2014/main" id="{4AAC52A5-7C38-FD0C-7DC7-88682E8C8250}"/>
                </a:ext>
              </a:extLst>
            </p:cNvPr>
            <p:cNvPicPr>
              <a:picLocks noChangeAspect="1"/>
            </p:cNvPicPr>
            <p:nvPr/>
          </p:nvPicPr>
          <p:blipFill rotWithShape="1">
            <a:blip r:embed="rId3"/>
            <a:srcRect l="79278" t="27000" r="2884" b="32589"/>
            <a:stretch/>
          </p:blipFill>
          <p:spPr bwMode="auto">
            <a:xfrm>
              <a:off x="817161" y="2323843"/>
              <a:ext cx="1260213" cy="1464815"/>
            </a:xfrm>
            <a:prstGeom prst="rect">
              <a:avLst/>
            </a:prstGeom>
            <a:ln>
              <a:noFill/>
            </a:ln>
            <a:extLst>
              <a:ext uri="{53640926-AAD7-44D8-BBD7-CCE9431645EC}">
                <a14:shadowObscured xmlns:a14="http://schemas.microsoft.com/office/drawing/2010/main"/>
              </a:ext>
            </a:extLst>
          </p:spPr>
        </p:pic>
        <p:cxnSp>
          <p:nvCxnSpPr>
            <p:cNvPr id="6" name="Straight Arrow Connector 5">
              <a:extLst>
                <a:ext uri="{FF2B5EF4-FFF2-40B4-BE49-F238E27FC236}">
                  <a16:creationId xmlns:a16="http://schemas.microsoft.com/office/drawing/2014/main" id="{75883DF0-8105-DAA1-2754-DA87A64AAB38}"/>
                </a:ext>
              </a:extLst>
            </p:cNvPr>
            <p:cNvCxnSpPr>
              <a:cxnSpLocks/>
            </p:cNvCxnSpPr>
            <p:nvPr/>
          </p:nvCxnSpPr>
          <p:spPr>
            <a:xfrm>
              <a:off x="965978" y="3119711"/>
              <a:ext cx="50602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9B0FEB5-9D85-1AE2-8326-751D11475BBC}"/>
                    </a:ext>
                  </a:extLst>
                </p:cNvPr>
                <p:cNvSpPr txBox="1"/>
                <p:nvPr/>
              </p:nvSpPr>
              <p:spPr>
                <a:xfrm>
                  <a:off x="1162733" y="2750379"/>
                  <a:ext cx="303594"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700" b="1" i="1" dirty="0" smtClean="0">
                                <a:solidFill>
                                  <a:schemeClr val="bg1"/>
                                </a:solidFill>
                                <a:latin typeface="Cambria Math" panose="02040503050406030204" pitchFamily="18" charset="0"/>
                              </a:rPr>
                            </m:ctrlPr>
                          </m:accPr>
                          <m:e>
                            <m:r>
                              <a:rPr lang="en-US" sz="1700" b="1" i="1" dirty="0">
                                <a:solidFill>
                                  <a:schemeClr val="bg1"/>
                                </a:solidFill>
                                <a:latin typeface="Cambria Math" panose="02040503050406030204" pitchFamily="18" charset="0"/>
                              </a:rPr>
                              <m:t>𝒗</m:t>
                            </m:r>
                          </m:e>
                        </m:acc>
                      </m:oMath>
                    </m:oMathPara>
                  </a14:m>
                  <a:endParaRPr lang="en-US" sz="1700" b="1" dirty="0">
                    <a:solidFill>
                      <a:schemeClr val="bg1"/>
                    </a:solidFill>
                  </a:endParaRPr>
                </a:p>
              </p:txBody>
            </p:sp>
          </mc:Choice>
          <mc:Fallback xmlns="">
            <p:sp>
              <p:nvSpPr>
                <p:cNvPr id="14" name="TextBox 13">
                  <a:extLst>
                    <a:ext uri="{FF2B5EF4-FFF2-40B4-BE49-F238E27FC236}">
                      <a16:creationId xmlns:a16="http://schemas.microsoft.com/office/drawing/2014/main" id="{E4DC4E4C-150A-E25F-F6DB-112E0211CE4C}"/>
                    </a:ext>
                  </a:extLst>
                </p:cNvPr>
                <p:cNvSpPr txBox="1">
                  <a:spLocks noRot="1" noChangeAspect="1" noMove="1" noResize="1" noEditPoints="1" noAdjustHandles="1" noChangeArrowheads="1" noChangeShapeType="1" noTextEdit="1"/>
                </p:cNvSpPr>
                <p:nvPr/>
              </p:nvSpPr>
              <p:spPr>
                <a:xfrm>
                  <a:off x="1162733" y="2750379"/>
                  <a:ext cx="303594" cy="353943"/>
                </a:xfrm>
                <a:prstGeom prst="rect">
                  <a:avLst/>
                </a:prstGeom>
                <a:blipFill>
                  <a:blip r:embed="rId7"/>
                  <a:stretch>
                    <a:fillRect/>
                  </a:stretch>
                </a:blipFill>
              </p:spPr>
              <p:txBody>
                <a:bodyPr/>
                <a:lstStyle/>
                <a:p>
                  <a:r>
                    <a:rPr lang="en-US">
                      <a:noFill/>
                    </a:rPr>
                    <a:t> </a:t>
                  </a:r>
                </a:p>
              </p:txBody>
            </p:sp>
          </mc:Fallback>
        </mc:AlternateContent>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65F00AC9-A602-8184-A3DB-8DC6BA407CD4}"/>
            </a:ext>
          </a:extLst>
        </p:cNvPr>
        <p:cNvGrpSpPr/>
        <p:nvPr/>
      </p:nvGrpSpPr>
      <p:grpSpPr>
        <a:xfrm>
          <a:off x="0" y="0"/>
          <a:ext cx="0" cy="0"/>
          <a:chOff x="0" y="0"/>
          <a:chExt cx="0" cy="0"/>
        </a:xfrm>
      </p:grpSpPr>
      <p:sp>
        <p:nvSpPr>
          <p:cNvPr id="2323" name="Google Shape;2323;p36">
            <a:extLst>
              <a:ext uri="{FF2B5EF4-FFF2-40B4-BE49-F238E27FC236}">
                <a16:creationId xmlns:a16="http://schemas.microsoft.com/office/drawing/2014/main" id="{7CED781F-95CA-9225-1631-5272A7E01656}"/>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pic>
        <p:nvPicPr>
          <p:cNvPr id="11" name="Picture 10" descr="A collage of images of a white object&#10;&#10;AI-generated content may be incorrect.">
            <a:extLst>
              <a:ext uri="{FF2B5EF4-FFF2-40B4-BE49-F238E27FC236}">
                <a16:creationId xmlns:a16="http://schemas.microsoft.com/office/drawing/2014/main" id="{8CE1788D-9A5C-986C-DA07-D98921748F99}"/>
              </a:ext>
            </a:extLst>
          </p:cNvPr>
          <p:cNvPicPr>
            <a:picLocks noChangeAspect="1"/>
          </p:cNvPicPr>
          <p:nvPr/>
        </p:nvPicPr>
        <p:blipFill rotWithShape="1">
          <a:blip r:embed="rId3"/>
          <a:srcRect r="-106"/>
          <a:stretch/>
        </p:blipFill>
        <p:spPr bwMode="auto">
          <a:xfrm>
            <a:off x="292897" y="1429327"/>
            <a:ext cx="8693940" cy="3314408"/>
          </a:xfrm>
          <a:prstGeom prst="rect">
            <a:avLst/>
          </a:prstGeom>
          <a:ln>
            <a:noFill/>
          </a:ln>
          <a:extLst>
            <a:ext uri="{53640926-AAD7-44D8-BBD7-CCE9431645EC}">
              <a14:shadowObscured xmlns:a14="http://schemas.microsoft.com/office/drawing/2010/main"/>
            </a:ext>
          </a:extLst>
        </p:spPr>
      </p:pic>
      <p:sp>
        <p:nvSpPr>
          <p:cNvPr id="9" name="Google Shape;2324;p36">
            <a:extLst>
              <a:ext uri="{FF2B5EF4-FFF2-40B4-BE49-F238E27FC236}">
                <a16:creationId xmlns:a16="http://schemas.microsoft.com/office/drawing/2014/main" id="{F31DE069-E2C7-5B01-8F9D-FAC4B69406BA}"/>
              </a:ext>
            </a:extLst>
          </p:cNvPr>
          <p:cNvSpPr txBox="1">
            <a:spLocks/>
          </p:cNvSpPr>
          <p:nvPr/>
        </p:nvSpPr>
        <p:spPr>
          <a:xfrm>
            <a:off x="719999" y="1028076"/>
            <a:ext cx="8188255"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vi-VN" sz="1700" dirty="0"/>
              <a:t>Di chuyển tuyến tính dọc theo trục Ox</a:t>
            </a:r>
            <a:r>
              <a:rPr lang="en-US" sz="1700" dirty="0"/>
              <a:t>, </a:t>
            </a:r>
            <a:r>
              <a:rPr lang="vi-VN" sz="1700" dirty="0"/>
              <a:t>khôi phục bằng </a:t>
            </a:r>
            <a:r>
              <a:rPr lang="vi-VN" sz="1700" dirty="0">
                <a:solidFill>
                  <a:srgbClr val="FF0000"/>
                </a:solidFill>
              </a:rPr>
              <a:t>TVAL3</a:t>
            </a:r>
            <a:endParaRPr lang="en-US" sz="1700" dirty="0">
              <a:solidFill>
                <a:schemeClr val="tx1"/>
              </a:solidFill>
            </a:endParaRPr>
          </a:p>
        </p:txBody>
      </p:sp>
    </p:spTree>
    <p:extLst>
      <p:ext uri="{BB962C8B-B14F-4D97-AF65-F5344CB8AC3E}">
        <p14:creationId xmlns:p14="http://schemas.microsoft.com/office/powerpoint/2010/main" val="2650204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8971D8A2-6E38-5BDE-2E74-B80A68740E48}"/>
            </a:ext>
          </a:extLst>
        </p:cNvPr>
        <p:cNvGrpSpPr/>
        <p:nvPr/>
      </p:nvGrpSpPr>
      <p:grpSpPr>
        <a:xfrm>
          <a:off x="0" y="0"/>
          <a:ext cx="0" cy="0"/>
          <a:chOff x="0" y="0"/>
          <a:chExt cx="0" cy="0"/>
        </a:xfrm>
      </p:grpSpPr>
      <p:sp>
        <p:nvSpPr>
          <p:cNvPr id="9" name="Google Shape;2324;p36">
            <a:extLst>
              <a:ext uri="{FF2B5EF4-FFF2-40B4-BE49-F238E27FC236}">
                <a16:creationId xmlns:a16="http://schemas.microsoft.com/office/drawing/2014/main" id="{1DF2638D-DAB5-6072-A49F-32A40F547BB9}"/>
              </a:ext>
            </a:extLst>
          </p:cNvPr>
          <p:cNvSpPr txBox="1">
            <a:spLocks/>
          </p:cNvSpPr>
          <p:nvPr/>
        </p:nvSpPr>
        <p:spPr>
          <a:xfrm>
            <a:off x="627132" y="1027272"/>
            <a:ext cx="8081099"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vi-VN" sz="1700" dirty="0"/>
              <a:t>Di chuyển tuyến tính dọc theo trục Ox và Oy</a:t>
            </a:r>
            <a:r>
              <a:rPr lang="en-US" sz="1700" dirty="0"/>
              <a:t>, </a:t>
            </a:r>
            <a:r>
              <a:rPr lang="vi-VN" sz="1700" dirty="0">
                <a:solidFill>
                  <a:schemeClr val="tx1"/>
                </a:solidFill>
              </a:rPr>
              <a:t>khôi phục bằng</a:t>
            </a:r>
            <a:r>
              <a:rPr lang="vi-VN" sz="1700" dirty="0"/>
              <a:t> </a:t>
            </a:r>
            <a:r>
              <a:rPr lang="en-US" sz="1700" dirty="0">
                <a:solidFill>
                  <a:srgbClr val="FF0000"/>
                </a:solidFill>
              </a:rPr>
              <a:t>CVX</a:t>
            </a:r>
            <a:endParaRPr lang="en-US" sz="1700" dirty="0">
              <a:solidFill>
                <a:schemeClr val="tx1"/>
              </a:solidFill>
            </a:endParaRPr>
          </a:p>
        </p:txBody>
      </p:sp>
      <p:grpSp>
        <p:nvGrpSpPr>
          <p:cNvPr id="8" name="Group 7">
            <a:extLst>
              <a:ext uri="{FF2B5EF4-FFF2-40B4-BE49-F238E27FC236}">
                <a16:creationId xmlns:a16="http://schemas.microsoft.com/office/drawing/2014/main" id="{F9F35CDB-DAE7-7C1E-EFBE-398BC8633B05}"/>
              </a:ext>
            </a:extLst>
          </p:cNvPr>
          <p:cNvGrpSpPr/>
          <p:nvPr/>
        </p:nvGrpSpPr>
        <p:grpSpPr>
          <a:xfrm>
            <a:off x="720000" y="1484472"/>
            <a:ext cx="8116592" cy="3302898"/>
            <a:chOff x="878888" y="1441610"/>
            <a:chExt cx="8116592" cy="3302898"/>
          </a:xfrm>
        </p:grpSpPr>
        <p:pic>
          <p:nvPicPr>
            <p:cNvPr id="2" name="Picture 1" descr="A group of squares with numbers&#10;&#10;Description automatically generated">
              <a:extLst>
                <a:ext uri="{FF2B5EF4-FFF2-40B4-BE49-F238E27FC236}">
                  <a16:creationId xmlns:a16="http://schemas.microsoft.com/office/drawing/2014/main" id="{9251A590-367C-0896-4875-460011355227}"/>
                </a:ext>
              </a:extLst>
            </p:cNvPr>
            <p:cNvPicPr>
              <a:picLocks noChangeAspect="1"/>
            </p:cNvPicPr>
            <p:nvPr/>
          </p:nvPicPr>
          <p:blipFill rotWithShape="1">
            <a:blip r:embed="rId3"/>
            <a:srcRect b="4762"/>
            <a:stretch/>
          </p:blipFill>
          <p:spPr bwMode="auto">
            <a:xfrm>
              <a:off x="1975339" y="1441610"/>
              <a:ext cx="7020141" cy="3302898"/>
            </a:xfrm>
            <a:prstGeom prst="rect">
              <a:avLst/>
            </a:prstGeom>
            <a:ln>
              <a:noFill/>
            </a:ln>
            <a:extLst>
              <a:ext uri="{53640926-AAD7-44D8-BBD7-CCE9431645EC}">
                <a14:shadowObscured xmlns:a14="http://schemas.microsoft.com/office/drawing/2010/main"/>
              </a:ext>
            </a:extLst>
          </p:spPr>
        </p:pic>
        <p:grpSp>
          <p:nvGrpSpPr>
            <p:cNvPr id="3" name="Group 2">
              <a:extLst>
                <a:ext uri="{FF2B5EF4-FFF2-40B4-BE49-F238E27FC236}">
                  <a16:creationId xmlns:a16="http://schemas.microsoft.com/office/drawing/2014/main" id="{969A7DAF-D454-F800-C207-4919E89863CF}"/>
                </a:ext>
              </a:extLst>
            </p:cNvPr>
            <p:cNvGrpSpPr/>
            <p:nvPr/>
          </p:nvGrpSpPr>
          <p:grpSpPr>
            <a:xfrm>
              <a:off x="878888" y="2454475"/>
              <a:ext cx="1340528" cy="1278385"/>
              <a:chOff x="3471169" y="2259365"/>
              <a:chExt cx="1340528" cy="1278385"/>
            </a:xfrm>
          </p:grpSpPr>
          <p:pic>
            <p:nvPicPr>
              <p:cNvPr id="4" name="Picture 3" descr="A group of squares with numbers&#10;&#10;Description automatically generated">
                <a:extLst>
                  <a:ext uri="{FF2B5EF4-FFF2-40B4-BE49-F238E27FC236}">
                    <a16:creationId xmlns:a16="http://schemas.microsoft.com/office/drawing/2014/main" id="{130A8B94-E089-4EA4-9EE8-2C9FA95944BD}"/>
                  </a:ext>
                </a:extLst>
              </p:cNvPr>
              <p:cNvPicPr>
                <a:picLocks noChangeAspect="1"/>
              </p:cNvPicPr>
              <p:nvPr/>
            </p:nvPicPr>
            <p:blipFill rotWithShape="1">
              <a:blip r:embed="rId3"/>
              <a:srcRect l="79162" t="29991" r="1743" b="33147"/>
              <a:stretch/>
            </p:blipFill>
            <p:spPr bwMode="auto">
              <a:xfrm>
                <a:off x="3471169" y="2259365"/>
                <a:ext cx="1340528" cy="127838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48AFC08-DE3F-9B2E-6162-5A3FEBD3C173}"/>
                      </a:ext>
                    </a:extLst>
                  </p:cNvPr>
                  <p:cNvSpPr txBox="1"/>
                  <p:nvPr/>
                </p:nvSpPr>
                <p:spPr>
                  <a:xfrm>
                    <a:off x="3946180" y="2404528"/>
                    <a:ext cx="303594"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700" b="1" i="1" dirty="0" smtClean="0">
                                  <a:solidFill>
                                    <a:schemeClr val="bg1"/>
                                  </a:solidFill>
                                  <a:latin typeface="Cambria Math" panose="02040503050406030204" pitchFamily="18" charset="0"/>
                                </a:rPr>
                              </m:ctrlPr>
                            </m:accPr>
                            <m:e>
                              <m:r>
                                <a:rPr lang="en-US" sz="1700" b="1" i="1" dirty="0">
                                  <a:solidFill>
                                    <a:schemeClr val="bg1"/>
                                  </a:solidFill>
                                  <a:latin typeface="Cambria Math" panose="02040503050406030204" pitchFamily="18" charset="0"/>
                                </a:rPr>
                                <m:t>𝒗</m:t>
                              </m:r>
                            </m:e>
                          </m:acc>
                        </m:oMath>
                      </m:oMathPara>
                    </a14:m>
                    <a:endParaRPr lang="en-US" sz="1700" b="1" dirty="0">
                      <a:solidFill>
                        <a:schemeClr val="bg1"/>
                      </a:solidFill>
                    </a:endParaRPr>
                  </a:p>
                </p:txBody>
              </p:sp>
            </mc:Choice>
            <mc:Fallback xmlns="">
              <p:sp>
                <p:nvSpPr>
                  <p:cNvPr id="5" name="TextBox 4">
                    <a:extLst>
                      <a:ext uri="{FF2B5EF4-FFF2-40B4-BE49-F238E27FC236}">
                        <a16:creationId xmlns:a16="http://schemas.microsoft.com/office/drawing/2014/main" id="{B48AFC08-DE3F-9B2E-6162-5A3FEBD3C173}"/>
                      </a:ext>
                    </a:extLst>
                  </p:cNvPr>
                  <p:cNvSpPr txBox="1">
                    <a:spLocks noRot="1" noChangeAspect="1" noMove="1" noResize="1" noEditPoints="1" noAdjustHandles="1" noChangeArrowheads="1" noChangeShapeType="1" noTextEdit="1"/>
                  </p:cNvSpPr>
                  <p:nvPr/>
                </p:nvSpPr>
                <p:spPr>
                  <a:xfrm>
                    <a:off x="3946180" y="2404528"/>
                    <a:ext cx="303594" cy="353943"/>
                  </a:xfrm>
                  <a:prstGeom prst="rect">
                    <a:avLst/>
                  </a:prstGeom>
                  <a:blipFill>
                    <a:blip r:embed="rId4"/>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D71E4CC-F132-B4B3-5DE5-4B653EC6CE85}"/>
                  </a:ext>
                </a:extLst>
              </p:cNvPr>
              <p:cNvCxnSpPr>
                <a:cxnSpLocks/>
              </p:cNvCxnSpPr>
              <p:nvPr/>
            </p:nvCxnSpPr>
            <p:spPr>
              <a:xfrm>
                <a:off x="3778382" y="2461914"/>
                <a:ext cx="326720" cy="340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id="{C8862250-A387-0A88-89AA-588E77A51540}"/>
                </a:ext>
              </a:extLst>
            </p:cNvPr>
            <p:cNvSpPr/>
            <p:nvPr/>
          </p:nvSpPr>
          <p:spPr>
            <a:xfrm>
              <a:off x="7506179" y="2290439"/>
              <a:ext cx="1429305" cy="163349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Google Shape;2323;p36">
            <a:extLst>
              <a:ext uri="{FF2B5EF4-FFF2-40B4-BE49-F238E27FC236}">
                <a16:creationId xmlns:a16="http://schemas.microsoft.com/office/drawing/2014/main" id="{09B3DE93-C38D-F9B5-0BA0-C63961837403}"/>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spTree>
    <p:extLst>
      <p:ext uri="{BB962C8B-B14F-4D97-AF65-F5344CB8AC3E}">
        <p14:creationId xmlns:p14="http://schemas.microsoft.com/office/powerpoint/2010/main" val="946350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31">
          <a:extLst>
            <a:ext uri="{FF2B5EF4-FFF2-40B4-BE49-F238E27FC236}">
              <a16:creationId xmlns:a16="http://schemas.microsoft.com/office/drawing/2014/main" id="{E785D869-5DCC-592B-A828-0ED0E569448A}"/>
            </a:ext>
          </a:extLst>
        </p:cNvPr>
        <p:cNvGrpSpPr/>
        <p:nvPr/>
      </p:nvGrpSpPr>
      <p:grpSpPr>
        <a:xfrm>
          <a:off x="0" y="0"/>
          <a:ext cx="0" cy="0"/>
          <a:chOff x="0" y="0"/>
          <a:chExt cx="0" cy="0"/>
        </a:xfrm>
      </p:grpSpPr>
      <p:pic>
        <p:nvPicPr>
          <p:cNvPr id="32" name="Picture 31" descr="A collage of images of a comet&#10;&#10;AI-generated content may be incorrect.">
            <a:extLst>
              <a:ext uri="{FF2B5EF4-FFF2-40B4-BE49-F238E27FC236}">
                <a16:creationId xmlns:a16="http://schemas.microsoft.com/office/drawing/2014/main" id="{FDE111AA-3BD5-75F9-CBD3-F9ED6AB4557E}"/>
              </a:ext>
            </a:extLst>
          </p:cNvPr>
          <p:cNvPicPr>
            <a:picLocks noChangeAspect="1"/>
          </p:cNvPicPr>
          <p:nvPr/>
        </p:nvPicPr>
        <p:blipFill>
          <a:blip r:embed="rId3"/>
          <a:stretch>
            <a:fillRect/>
          </a:stretch>
        </p:blipFill>
        <p:spPr>
          <a:xfrm>
            <a:off x="1637542" y="1433627"/>
            <a:ext cx="7792537" cy="3315163"/>
          </a:xfrm>
          <a:prstGeom prst="rect">
            <a:avLst/>
          </a:prstGeom>
        </p:spPr>
      </p:pic>
      <p:grpSp>
        <p:nvGrpSpPr>
          <p:cNvPr id="25" name="Group 24">
            <a:extLst>
              <a:ext uri="{FF2B5EF4-FFF2-40B4-BE49-F238E27FC236}">
                <a16:creationId xmlns:a16="http://schemas.microsoft.com/office/drawing/2014/main" id="{B59375C8-EB40-AC96-9CA0-F52FB4BAEE75}"/>
              </a:ext>
            </a:extLst>
          </p:cNvPr>
          <p:cNvGrpSpPr/>
          <p:nvPr/>
        </p:nvGrpSpPr>
        <p:grpSpPr>
          <a:xfrm>
            <a:off x="383926" y="2405100"/>
            <a:ext cx="1340528" cy="1278385"/>
            <a:chOff x="3471169" y="2259365"/>
            <a:chExt cx="1340528" cy="1278385"/>
          </a:xfrm>
        </p:grpSpPr>
        <p:pic>
          <p:nvPicPr>
            <p:cNvPr id="26" name="Picture 25" descr="A group of squares with numbers&#10;&#10;Description automatically generated">
              <a:extLst>
                <a:ext uri="{FF2B5EF4-FFF2-40B4-BE49-F238E27FC236}">
                  <a16:creationId xmlns:a16="http://schemas.microsoft.com/office/drawing/2014/main" id="{CA2DCC81-2D6C-006F-E76E-B920AF13083D}"/>
                </a:ext>
              </a:extLst>
            </p:cNvPr>
            <p:cNvPicPr>
              <a:picLocks noChangeAspect="1"/>
            </p:cNvPicPr>
            <p:nvPr/>
          </p:nvPicPr>
          <p:blipFill rotWithShape="1">
            <a:blip r:embed="rId4"/>
            <a:srcRect l="79162" t="29991" r="1743" b="33147"/>
            <a:stretch/>
          </p:blipFill>
          <p:spPr bwMode="auto">
            <a:xfrm>
              <a:off x="3471169" y="2259365"/>
              <a:ext cx="1340528" cy="127838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29FEA6D-C18A-B940-49D7-31C935C1FB04}"/>
                    </a:ext>
                  </a:extLst>
                </p:cNvPr>
                <p:cNvSpPr txBox="1"/>
                <p:nvPr/>
              </p:nvSpPr>
              <p:spPr>
                <a:xfrm>
                  <a:off x="3946180" y="2404528"/>
                  <a:ext cx="303594" cy="3539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1700" b="1" i="1" dirty="0" smtClean="0">
                                <a:solidFill>
                                  <a:schemeClr val="bg1"/>
                                </a:solidFill>
                                <a:latin typeface="Cambria Math" panose="02040503050406030204" pitchFamily="18" charset="0"/>
                              </a:rPr>
                            </m:ctrlPr>
                          </m:accPr>
                          <m:e>
                            <m:r>
                              <a:rPr lang="en-US" sz="1700" b="1" i="1" dirty="0">
                                <a:solidFill>
                                  <a:schemeClr val="bg1"/>
                                </a:solidFill>
                                <a:latin typeface="Cambria Math" panose="02040503050406030204" pitchFamily="18" charset="0"/>
                              </a:rPr>
                              <m:t>𝒗</m:t>
                            </m:r>
                          </m:e>
                        </m:acc>
                      </m:oMath>
                    </m:oMathPara>
                  </a14:m>
                  <a:endParaRPr lang="en-US" sz="1700" b="1" dirty="0">
                    <a:solidFill>
                      <a:schemeClr val="bg1"/>
                    </a:solidFill>
                  </a:endParaRPr>
                </a:p>
              </p:txBody>
            </p:sp>
          </mc:Choice>
          <mc:Fallback xmlns="">
            <p:sp>
              <p:nvSpPr>
                <p:cNvPr id="8" name="TextBox 7">
                  <a:extLst>
                    <a:ext uri="{FF2B5EF4-FFF2-40B4-BE49-F238E27FC236}">
                      <a16:creationId xmlns:a16="http://schemas.microsoft.com/office/drawing/2014/main" id="{D765F86B-01B4-587B-5316-E6B2552FBF06}"/>
                    </a:ext>
                  </a:extLst>
                </p:cNvPr>
                <p:cNvSpPr txBox="1">
                  <a:spLocks noRot="1" noChangeAspect="1" noMove="1" noResize="1" noEditPoints="1" noAdjustHandles="1" noChangeArrowheads="1" noChangeShapeType="1" noTextEdit="1"/>
                </p:cNvSpPr>
                <p:nvPr/>
              </p:nvSpPr>
              <p:spPr>
                <a:xfrm>
                  <a:off x="3946180" y="2404528"/>
                  <a:ext cx="303594" cy="353943"/>
                </a:xfrm>
                <a:prstGeom prst="rect">
                  <a:avLst/>
                </a:prstGeom>
                <a:blipFill>
                  <a:blip r:embed="rId5"/>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3FB43A4F-705A-F463-C772-D1D14C28DC64}"/>
                </a:ext>
              </a:extLst>
            </p:cNvPr>
            <p:cNvCxnSpPr>
              <a:cxnSpLocks/>
            </p:cNvCxnSpPr>
            <p:nvPr/>
          </p:nvCxnSpPr>
          <p:spPr>
            <a:xfrm>
              <a:off x="3778382" y="2461914"/>
              <a:ext cx="326720" cy="3409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 name="Google Shape;2323;p36">
            <a:extLst>
              <a:ext uri="{FF2B5EF4-FFF2-40B4-BE49-F238E27FC236}">
                <a16:creationId xmlns:a16="http://schemas.microsoft.com/office/drawing/2014/main" id="{5E245142-A8A9-C1D2-E969-E19EEA88734B}"/>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sp>
        <p:nvSpPr>
          <p:cNvPr id="4" name="Google Shape;2324;p36">
            <a:extLst>
              <a:ext uri="{FF2B5EF4-FFF2-40B4-BE49-F238E27FC236}">
                <a16:creationId xmlns:a16="http://schemas.microsoft.com/office/drawing/2014/main" id="{20CF1403-B6E2-E07F-F646-7A53DE686055}"/>
              </a:ext>
            </a:extLst>
          </p:cNvPr>
          <p:cNvSpPr txBox="1">
            <a:spLocks/>
          </p:cNvSpPr>
          <p:nvPr/>
        </p:nvSpPr>
        <p:spPr>
          <a:xfrm>
            <a:off x="627132" y="1027272"/>
            <a:ext cx="8181112"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vi-VN" sz="1700" dirty="0"/>
              <a:t>Di chuyển tuyến tính dọc theo trục Ox và Oy</a:t>
            </a:r>
            <a:r>
              <a:rPr lang="en-US" sz="1700" dirty="0"/>
              <a:t>, </a:t>
            </a:r>
            <a:r>
              <a:rPr lang="vi-VN" sz="1700" dirty="0">
                <a:solidFill>
                  <a:schemeClr val="tx1"/>
                </a:solidFill>
              </a:rPr>
              <a:t>khôi phục bằng</a:t>
            </a:r>
            <a:r>
              <a:rPr lang="vi-VN" sz="1700" dirty="0"/>
              <a:t> </a:t>
            </a:r>
            <a:r>
              <a:rPr lang="en-US" sz="1700" dirty="0">
                <a:solidFill>
                  <a:srgbClr val="FF0000"/>
                </a:solidFill>
              </a:rPr>
              <a:t>TVAL3</a:t>
            </a:r>
            <a:endParaRPr lang="en-US" sz="1700" dirty="0">
              <a:solidFill>
                <a:schemeClr val="tx1"/>
              </a:solidFill>
            </a:endParaRPr>
          </a:p>
        </p:txBody>
      </p:sp>
    </p:spTree>
    <p:extLst>
      <p:ext uri="{BB962C8B-B14F-4D97-AF65-F5344CB8AC3E}">
        <p14:creationId xmlns:p14="http://schemas.microsoft.com/office/powerpoint/2010/main" val="344767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F8AA38BF-FC96-96FF-7855-61702FAA97F9}"/>
            </a:ext>
          </a:extLst>
        </p:cNvPr>
        <p:cNvGrpSpPr/>
        <p:nvPr/>
      </p:nvGrpSpPr>
      <p:grpSpPr>
        <a:xfrm>
          <a:off x="0" y="0"/>
          <a:ext cx="0" cy="0"/>
          <a:chOff x="0" y="0"/>
          <a:chExt cx="0" cy="0"/>
        </a:xfrm>
      </p:grpSpPr>
      <p:sp>
        <p:nvSpPr>
          <p:cNvPr id="2323" name="Google Shape;2323;p36">
            <a:extLst>
              <a:ext uri="{FF2B5EF4-FFF2-40B4-BE49-F238E27FC236}">
                <a16:creationId xmlns:a16="http://schemas.microsoft.com/office/drawing/2014/main" id="{2BE587F9-036C-8BC8-7147-7208A461CB46}"/>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grpSp>
        <p:nvGrpSpPr>
          <p:cNvPr id="4" name="Group 3">
            <a:extLst>
              <a:ext uri="{FF2B5EF4-FFF2-40B4-BE49-F238E27FC236}">
                <a16:creationId xmlns:a16="http://schemas.microsoft.com/office/drawing/2014/main" id="{26E43113-87C9-B4A5-C4D9-7C954EBD5145}"/>
              </a:ext>
            </a:extLst>
          </p:cNvPr>
          <p:cNvGrpSpPr/>
          <p:nvPr/>
        </p:nvGrpSpPr>
        <p:grpSpPr>
          <a:xfrm>
            <a:off x="928631" y="1484472"/>
            <a:ext cx="9008962" cy="3396548"/>
            <a:chOff x="0" y="1513852"/>
            <a:chExt cx="9008962" cy="3396548"/>
          </a:xfrm>
        </p:grpSpPr>
        <p:pic>
          <p:nvPicPr>
            <p:cNvPr id="5" name="Picture 4" descr="A black squares with white squares&#10;&#10;Description automatically generated">
              <a:extLst>
                <a:ext uri="{FF2B5EF4-FFF2-40B4-BE49-F238E27FC236}">
                  <a16:creationId xmlns:a16="http://schemas.microsoft.com/office/drawing/2014/main" id="{5873A1B1-3B7D-1773-F642-EE229228A16C}"/>
                </a:ext>
              </a:extLst>
            </p:cNvPr>
            <p:cNvPicPr>
              <a:picLocks noChangeAspect="1"/>
            </p:cNvPicPr>
            <p:nvPr/>
          </p:nvPicPr>
          <p:blipFill>
            <a:blip r:embed="rId3"/>
            <a:stretch>
              <a:fillRect/>
            </a:stretch>
          </p:blipFill>
          <p:spPr>
            <a:xfrm>
              <a:off x="0" y="1513852"/>
              <a:ext cx="9008962" cy="3396548"/>
            </a:xfrm>
            <a:prstGeom prst="rect">
              <a:avLst/>
            </a:prstGeom>
          </p:spPr>
        </p:pic>
        <p:sp>
          <p:nvSpPr>
            <p:cNvPr id="3" name="Rectangle 2">
              <a:extLst>
                <a:ext uri="{FF2B5EF4-FFF2-40B4-BE49-F238E27FC236}">
                  <a16:creationId xmlns:a16="http://schemas.microsoft.com/office/drawing/2014/main" id="{9AEACBC2-7023-6209-3378-31524D40D4A8}"/>
                </a:ext>
              </a:extLst>
            </p:cNvPr>
            <p:cNvSpPr/>
            <p:nvPr/>
          </p:nvSpPr>
          <p:spPr>
            <a:xfrm>
              <a:off x="7814103" y="2571750"/>
              <a:ext cx="1152344" cy="121901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A0E15A2C-672C-5A3D-1914-8B759817E15A}"/>
              </a:ext>
            </a:extLst>
          </p:cNvPr>
          <p:cNvGrpSpPr/>
          <p:nvPr/>
        </p:nvGrpSpPr>
        <p:grpSpPr>
          <a:xfrm>
            <a:off x="0" y="2118873"/>
            <a:ext cx="1078638" cy="1555401"/>
            <a:chOff x="2614473" y="2121619"/>
            <a:chExt cx="1078638" cy="1555401"/>
          </a:xfrm>
        </p:grpSpPr>
        <p:pic>
          <p:nvPicPr>
            <p:cNvPr id="8" name="Picture 7" descr="A black squares with white squares&#10;&#10;Description automatically generated">
              <a:extLst>
                <a:ext uri="{FF2B5EF4-FFF2-40B4-BE49-F238E27FC236}">
                  <a16:creationId xmlns:a16="http://schemas.microsoft.com/office/drawing/2014/main" id="{9B760556-22EB-12C0-BF32-4128D7941F98}"/>
                </a:ext>
              </a:extLst>
            </p:cNvPr>
            <p:cNvPicPr>
              <a:picLocks noChangeAspect="1"/>
            </p:cNvPicPr>
            <p:nvPr/>
          </p:nvPicPr>
          <p:blipFill>
            <a:blip r:embed="rId3"/>
            <a:srcRect l="88393" t="31147" r="1162" b="34793"/>
            <a:stretch/>
          </p:blipFill>
          <p:spPr>
            <a:xfrm>
              <a:off x="2752078" y="2520149"/>
              <a:ext cx="941033" cy="1156871"/>
            </a:xfrm>
            <a:prstGeom prst="rect">
              <a:avLst/>
            </a:prstGeom>
          </p:spPr>
        </p:pic>
        <p:grpSp>
          <p:nvGrpSpPr>
            <p:cNvPr id="9" name="Group 8">
              <a:extLst>
                <a:ext uri="{FF2B5EF4-FFF2-40B4-BE49-F238E27FC236}">
                  <a16:creationId xmlns:a16="http://schemas.microsoft.com/office/drawing/2014/main" id="{47C8B51B-B3C3-C635-9717-4FF6126AC485}"/>
                </a:ext>
              </a:extLst>
            </p:cNvPr>
            <p:cNvGrpSpPr/>
            <p:nvPr/>
          </p:nvGrpSpPr>
          <p:grpSpPr>
            <a:xfrm>
              <a:off x="2614473" y="2121619"/>
              <a:ext cx="1078638" cy="500953"/>
              <a:chOff x="3417903" y="1669002"/>
              <a:chExt cx="4120124" cy="1597981"/>
            </a:xfrm>
          </p:grpSpPr>
          <p:sp>
            <p:nvSpPr>
              <p:cNvPr id="10" name="Freeform: Shape 9">
                <a:extLst>
                  <a:ext uri="{FF2B5EF4-FFF2-40B4-BE49-F238E27FC236}">
                    <a16:creationId xmlns:a16="http://schemas.microsoft.com/office/drawing/2014/main" id="{14A0A6B5-6318-A5A6-9563-F74254FB3F9F}"/>
                  </a:ext>
                </a:extLst>
              </p:cNvPr>
              <p:cNvSpPr/>
              <p:nvPr/>
            </p:nvSpPr>
            <p:spPr>
              <a:xfrm>
                <a:off x="3542187" y="2123094"/>
                <a:ext cx="3817398" cy="754673"/>
              </a:xfrm>
              <a:custGeom>
                <a:avLst/>
                <a:gdLst>
                  <a:gd name="connsiteX0" fmla="*/ 0 w 3817398"/>
                  <a:gd name="connsiteY0" fmla="*/ 364056 h 754673"/>
                  <a:gd name="connsiteX1" fmla="*/ 497150 w 3817398"/>
                  <a:gd name="connsiteY1" fmla="*/ 26704 h 754673"/>
                  <a:gd name="connsiteX2" fmla="*/ 967666 w 3817398"/>
                  <a:gd name="connsiteY2" fmla="*/ 745796 h 754673"/>
                  <a:gd name="connsiteX3" fmla="*/ 1447060 w 3817398"/>
                  <a:gd name="connsiteY3" fmla="*/ 26704 h 754673"/>
                  <a:gd name="connsiteX4" fmla="*/ 1926455 w 3817398"/>
                  <a:gd name="connsiteY4" fmla="*/ 736918 h 754673"/>
                  <a:gd name="connsiteX5" fmla="*/ 2388093 w 3817398"/>
                  <a:gd name="connsiteY5" fmla="*/ 71 h 754673"/>
                  <a:gd name="connsiteX6" fmla="*/ 2876365 w 3817398"/>
                  <a:gd name="connsiteY6" fmla="*/ 754673 h 754673"/>
                  <a:gd name="connsiteX7" fmla="*/ 3355759 w 3817398"/>
                  <a:gd name="connsiteY7" fmla="*/ 71 h 754673"/>
                  <a:gd name="connsiteX8" fmla="*/ 3817398 w 3817398"/>
                  <a:gd name="connsiteY8" fmla="*/ 719163 h 75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7398" h="754673">
                    <a:moveTo>
                      <a:pt x="0" y="364056"/>
                    </a:moveTo>
                    <a:cubicBezTo>
                      <a:pt x="167936" y="163568"/>
                      <a:pt x="335872" y="-36919"/>
                      <a:pt x="497150" y="26704"/>
                    </a:cubicBezTo>
                    <a:cubicBezTo>
                      <a:pt x="658428" y="90327"/>
                      <a:pt x="809348" y="745796"/>
                      <a:pt x="967666" y="745796"/>
                    </a:cubicBezTo>
                    <a:cubicBezTo>
                      <a:pt x="1125984" y="745796"/>
                      <a:pt x="1287262" y="28184"/>
                      <a:pt x="1447060" y="26704"/>
                    </a:cubicBezTo>
                    <a:cubicBezTo>
                      <a:pt x="1606858" y="25224"/>
                      <a:pt x="1769616" y="741357"/>
                      <a:pt x="1926455" y="736918"/>
                    </a:cubicBezTo>
                    <a:cubicBezTo>
                      <a:pt x="2083294" y="732479"/>
                      <a:pt x="2229775" y="-2888"/>
                      <a:pt x="2388093" y="71"/>
                    </a:cubicBezTo>
                    <a:cubicBezTo>
                      <a:pt x="2546411" y="3030"/>
                      <a:pt x="2715087" y="754673"/>
                      <a:pt x="2876365" y="754673"/>
                    </a:cubicBezTo>
                    <a:cubicBezTo>
                      <a:pt x="3037643" y="754673"/>
                      <a:pt x="3198920" y="5989"/>
                      <a:pt x="3355759" y="71"/>
                    </a:cubicBezTo>
                    <a:cubicBezTo>
                      <a:pt x="3512598" y="-5847"/>
                      <a:pt x="3664998" y="356658"/>
                      <a:pt x="3817398" y="719163"/>
                    </a:cubicBezTo>
                  </a:path>
                </a:pathLst>
              </a:custGeom>
              <a:ln w="19050">
                <a:solidFill>
                  <a:srgbClr val="0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B052B3CA-2792-1210-E6F4-5D35B7E8B23B}"/>
                  </a:ext>
                </a:extLst>
              </p:cNvPr>
              <p:cNvCxnSpPr>
                <a:cxnSpLocks/>
              </p:cNvCxnSpPr>
              <p:nvPr/>
            </p:nvCxnSpPr>
            <p:spPr>
              <a:xfrm flipV="1">
                <a:off x="4509856" y="1669002"/>
                <a:ext cx="0" cy="1509204"/>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6674D2F-E219-3EC7-F357-93004980817A}"/>
                  </a:ext>
                </a:extLst>
              </p:cNvPr>
              <p:cNvSpPr/>
              <p:nvPr/>
            </p:nvSpPr>
            <p:spPr>
              <a:xfrm>
                <a:off x="6880160" y="2006353"/>
                <a:ext cx="657867" cy="906628"/>
              </a:xfrm>
              <a:custGeom>
                <a:avLst/>
                <a:gdLst>
                  <a:gd name="connsiteX0" fmla="*/ 8912 w 657867"/>
                  <a:gd name="connsiteY0" fmla="*/ 8878 h 906628"/>
                  <a:gd name="connsiteX1" fmla="*/ 17790 w 657867"/>
                  <a:gd name="connsiteY1" fmla="*/ 71022 h 906628"/>
                  <a:gd name="connsiteX2" fmla="*/ 26667 w 657867"/>
                  <a:gd name="connsiteY2" fmla="*/ 115410 h 906628"/>
                  <a:gd name="connsiteX3" fmla="*/ 17790 w 657867"/>
                  <a:gd name="connsiteY3" fmla="*/ 88777 h 906628"/>
                  <a:gd name="connsiteX4" fmla="*/ 34 w 657867"/>
                  <a:gd name="connsiteY4" fmla="*/ 115410 h 906628"/>
                  <a:gd name="connsiteX5" fmla="*/ 35545 w 657867"/>
                  <a:gd name="connsiteY5" fmla="*/ 275208 h 906628"/>
                  <a:gd name="connsiteX6" fmla="*/ 62178 w 657867"/>
                  <a:gd name="connsiteY6" fmla="*/ 337352 h 906628"/>
                  <a:gd name="connsiteX7" fmla="*/ 88811 w 657867"/>
                  <a:gd name="connsiteY7" fmla="*/ 355107 h 906628"/>
                  <a:gd name="connsiteX8" fmla="*/ 97689 w 657867"/>
                  <a:gd name="connsiteY8" fmla="*/ 399496 h 906628"/>
                  <a:gd name="connsiteX9" fmla="*/ 115444 w 657867"/>
                  <a:gd name="connsiteY9" fmla="*/ 461639 h 906628"/>
                  <a:gd name="connsiteX10" fmla="*/ 150955 w 657867"/>
                  <a:gd name="connsiteY10" fmla="*/ 621437 h 906628"/>
                  <a:gd name="connsiteX11" fmla="*/ 195343 w 657867"/>
                  <a:gd name="connsiteY11" fmla="*/ 710214 h 906628"/>
                  <a:gd name="connsiteX12" fmla="*/ 266364 w 657867"/>
                  <a:gd name="connsiteY12" fmla="*/ 772358 h 906628"/>
                  <a:gd name="connsiteX13" fmla="*/ 319630 w 657867"/>
                  <a:gd name="connsiteY13" fmla="*/ 807868 h 906628"/>
                  <a:gd name="connsiteX14" fmla="*/ 390652 w 657867"/>
                  <a:gd name="connsiteY14" fmla="*/ 870012 h 906628"/>
                  <a:gd name="connsiteX15" fmla="*/ 443918 w 657867"/>
                  <a:gd name="connsiteY15" fmla="*/ 887767 h 906628"/>
                  <a:gd name="connsiteX16" fmla="*/ 479428 w 657867"/>
                  <a:gd name="connsiteY16" fmla="*/ 905523 h 906628"/>
                  <a:gd name="connsiteX17" fmla="*/ 621471 w 657867"/>
                  <a:gd name="connsiteY17" fmla="*/ 896645 h 906628"/>
                  <a:gd name="connsiteX18" fmla="*/ 656982 w 657867"/>
                  <a:gd name="connsiteY18" fmla="*/ 834501 h 906628"/>
                  <a:gd name="connsiteX19" fmla="*/ 612593 w 657867"/>
                  <a:gd name="connsiteY19" fmla="*/ 506028 h 906628"/>
                  <a:gd name="connsiteX20" fmla="*/ 514939 w 657867"/>
                  <a:gd name="connsiteY20" fmla="*/ 328474 h 906628"/>
                  <a:gd name="connsiteX21" fmla="*/ 488306 w 657867"/>
                  <a:gd name="connsiteY21" fmla="*/ 275208 h 906628"/>
                  <a:gd name="connsiteX22" fmla="*/ 452795 w 657867"/>
                  <a:gd name="connsiteY22" fmla="*/ 230820 h 906628"/>
                  <a:gd name="connsiteX23" fmla="*/ 417285 w 657867"/>
                  <a:gd name="connsiteY23" fmla="*/ 177554 h 906628"/>
                  <a:gd name="connsiteX24" fmla="*/ 381774 w 657867"/>
                  <a:gd name="connsiteY24" fmla="*/ 142043 h 906628"/>
                  <a:gd name="connsiteX25" fmla="*/ 319630 w 657867"/>
                  <a:gd name="connsiteY25" fmla="*/ 71022 h 906628"/>
                  <a:gd name="connsiteX26" fmla="*/ 284120 w 657867"/>
                  <a:gd name="connsiteY26" fmla="*/ 35511 h 906628"/>
                  <a:gd name="connsiteX27" fmla="*/ 230854 w 657867"/>
                  <a:gd name="connsiteY27" fmla="*/ 0 h 906628"/>
                  <a:gd name="connsiteX28" fmla="*/ 17790 w 657867"/>
                  <a:gd name="connsiteY28" fmla="*/ 8878 h 906628"/>
                  <a:gd name="connsiteX29" fmla="*/ 8912 w 657867"/>
                  <a:gd name="connsiteY29" fmla="*/ 8878 h 90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867" h="906628">
                    <a:moveTo>
                      <a:pt x="8912" y="8878"/>
                    </a:moveTo>
                    <a:cubicBezTo>
                      <a:pt x="8912" y="19235"/>
                      <a:pt x="14350" y="50382"/>
                      <a:pt x="17790" y="71022"/>
                    </a:cubicBezTo>
                    <a:cubicBezTo>
                      <a:pt x="20271" y="85906"/>
                      <a:pt x="26667" y="100321"/>
                      <a:pt x="26667" y="115410"/>
                    </a:cubicBezTo>
                    <a:cubicBezTo>
                      <a:pt x="26667" y="124768"/>
                      <a:pt x="20749" y="97655"/>
                      <a:pt x="17790" y="88777"/>
                    </a:cubicBezTo>
                    <a:cubicBezTo>
                      <a:pt x="11871" y="97655"/>
                      <a:pt x="34" y="104740"/>
                      <a:pt x="34" y="115410"/>
                    </a:cubicBezTo>
                    <a:cubicBezTo>
                      <a:pt x="34" y="230401"/>
                      <a:pt x="-2483" y="218165"/>
                      <a:pt x="35545" y="275208"/>
                    </a:cubicBezTo>
                    <a:cubicBezTo>
                      <a:pt x="42336" y="302373"/>
                      <a:pt x="41743" y="316917"/>
                      <a:pt x="62178" y="337352"/>
                    </a:cubicBezTo>
                    <a:cubicBezTo>
                      <a:pt x="69723" y="344897"/>
                      <a:pt x="79933" y="349189"/>
                      <a:pt x="88811" y="355107"/>
                    </a:cubicBezTo>
                    <a:cubicBezTo>
                      <a:pt x="91770" y="369903"/>
                      <a:pt x="94029" y="384857"/>
                      <a:pt x="97689" y="399496"/>
                    </a:cubicBezTo>
                    <a:cubicBezTo>
                      <a:pt x="114609" y="467178"/>
                      <a:pt x="98840" y="378621"/>
                      <a:pt x="115444" y="461639"/>
                    </a:cubicBezTo>
                    <a:cubicBezTo>
                      <a:pt x="125142" y="510127"/>
                      <a:pt x="130526" y="580578"/>
                      <a:pt x="150955" y="621437"/>
                    </a:cubicBezTo>
                    <a:cubicBezTo>
                      <a:pt x="165751" y="651029"/>
                      <a:pt x="171948" y="686819"/>
                      <a:pt x="195343" y="710214"/>
                    </a:cubicBezTo>
                    <a:cubicBezTo>
                      <a:pt x="225797" y="740668"/>
                      <a:pt x="226626" y="743458"/>
                      <a:pt x="266364" y="772358"/>
                    </a:cubicBezTo>
                    <a:cubicBezTo>
                      <a:pt x="283622" y="784909"/>
                      <a:pt x="302967" y="794538"/>
                      <a:pt x="319630" y="807868"/>
                    </a:cubicBezTo>
                    <a:cubicBezTo>
                      <a:pt x="350147" y="832282"/>
                      <a:pt x="355410" y="852391"/>
                      <a:pt x="390652" y="870012"/>
                    </a:cubicBezTo>
                    <a:cubicBezTo>
                      <a:pt x="407392" y="878382"/>
                      <a:pt x="426541" y="880816"/>
                      <a:pt x="443918" y="887767"/>
                    </a:cubicBezTo>
                    <a:cubicBezTo>
                      <a:pt x="456205" y="892682"/>
                      <a:pt x="467591" y="899604"/>
                      <a:pt x="479428" y="905523"/>
                    </a:cubicBezTo>
                    <a:cubicBezTo>
                      <a:pt x="526776" y="902564"/>
                      <a:pt x="577424" y="914264"/>
                      <a:pt x="621471" y="896645"/>
                    </a:cubicBezTo>
                    <a:cubicBezTo>
                      <a:pt x="643623" y="887784"/>
                      <a:pt x="655581" y="858318"/>
                      <a:pt x="656982" y="834501"/>
                    </a:cubicBezTo>
                    <a:cubicBezTo>
                      <a:pt x="660862" y="768537"/>
                      <a:pt x="653024" y="592667"/>
                      <a:pt x="612593" y="506028"/>
                    </a:cubicBezTo>
                    <a:cubicBezTo>
                      <a:pt x="584029" y="444819"/>
                      <a:pt x="545146" y="388889"/>
                      <a:pt x="514939" y="328474"/>
                    </a:cubicBezTo>
                    <a:cubicBezTo>
                      <a:pt x="506061" y="310719"/>
                      <a:pt x="498964" y="291956"/>
                      <a:pt x="488306" y="275208"/>
                    </a:cubicBezTo>
                    <a:cubicBezTo>
                      <a:pt x="478133" y="259222"/>
                      <a:pt x="463940" y="246144"/>
                      <a:pt x="452795" y="230820"/>
                    </a:cubicBezTo>
                    <a:cubicBezTo>
                      <a:pt x="440244" y="213562"/>
                      <a:pt x="430615" y="194217"/>
                      <a:pt x="417285" y="177554"/>
                    </a:cubicBezTo>
                    <a:cubicBezTo>
                      <a:pt x="406828" y="164482"/>
                      <a:pt x="392051" y="155257"/>
                      <a:pt x="381774" y="142043"/>
                    </a:cubicBezTo>
                    <a:cubicBezTo>
                      <a:pt x="298258" y="34665"/>
                      <a:pt x="411195" y="151142"/>
                      <a:pt x="319630" y="71022"/>
                    </a:cubicBezTo>
                    <a:cubicBezTo>
                      <a:pt x="307032" y="59999"/>
                      <a:pt x="297192" y="45968"/>
                      <a:pt x="284120" y="35511"/>
                    </a:cubicBezTo>
                    <a:cubicBezTo>
                      <a:pt x="267457" y="22180"/>
                      <a:pt x="230854" y="0"/>
                      <a:pt x="230854" y="0"/>
                    </a:cubicBezTo>
                    <a:lnTo>
                      <a:pt x="17790" y="8878"/>
                    </a:lnTo>
                    <a:cubicBezTo>
                      <a:pt x="4794" y="11377"/>
                      <a:pt x="8912" y="-1479"/>
                      <a:pt x="8912" y="887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4D51D8-8BDD-4E4B-05FE-0B314A494DB5}"/>
                  </a:ext>
                </a:extLst>
              </p:cNvPr>
              <p:cNvSpPr/>
              <p:nvPr/>
            </p:nvSpPr>
            <p:spPr>
              <a:xfrm>
                <a:off x="3417903" y="1882066"/>
                <a:ext cx="1083075" cy="13849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FA28379D-841E-78C8-2E27-390BD9365AFF}"/>
                  </a:ext>
                </a:extLst>
              </p:cNvPr>
              <p:cNvCxnSpPr>
                <a:cxnSpLocks/>
                <a:endCxn id="12" idx="19"/>
              </p:cNvCxnSpPr>
              <p:nvPr/>
            </p:nvCxnSpPr>
            <p:spPr>
              <a:xfrm flipV="1">
                <a:off x="3559945" y="2512381"/>
                <a:ext cx="3932808" cy="4693"/>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9" name="Google Shape;2324;p36">
                <a:extLst>
                  <a:ext uri="{FF2B5EF4-FFF2-40B4-BE49-F238E27FC236}">
                    <a16:creationId xmlns:a16="http://schemas.microsoft.com/office/drawing/2014/main" id="{E164FF15-48D3-9967-5CF8-A5E640CA5840}"/>
                  </a:ext>
                </a:extLst>
              </p:cNvPr>
              <p:cNvSpPr txBox="1">
                <a:spLocks/>
              </p:cNvSpPr>
              <p:nvPr/>
            </p:nvSpPr>
            <p:spPr>
              <a:xfrm>
                <a:off x="1044906" y="1027272"/>
                <a:ext cx="7521209"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vi-VN" sz="1700" dirty="0"/>
                  <a:t>Vật dao động điều hòa</a:t>
                </a:r>
                <a:r>
                  <a:rPr lang="en-US" sz="1700" dirty="0"/>
                  <a:t>: </a:t>
                </a:r>
                <a14:m>
                  <m:oMath xmlns:m="http://schemas.openxmlformats.org/officeDocument/2006/math">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𝑥</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𝐴𝑠𝑖𝑛</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(2</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𝜋</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𝑓𝑡</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700" dirty="0"/>
                  <a:t>, </a:t>
                </a:r>
                <a:r>
                  <a:rPr lang="vi-VN" sz="1700" dirty="0"/>
                  <a:t>khôi phục bằng </a:t>
                </a:r>
                <a:r>
                  <a:rPr lang="vi-VN" sz="1700" dirty="0">
                    <a:solidFill>
                      <a:srgbClr val="FF0000"/>
                    </a:solidFill>
                  </a:rPr>
                  <a:t>CVX</a:t>
                </a:r>
                <a:endParaRPr lang="en-US" sz="1700" dirty="0">
                  <a:solidFill>
                    <a:srgbClr val="FF0000"/>
                  </a:solidFill>
                </a:endParaRPr>
              </a:p>
            </p:txBody>
          </p:sp>
        </mc:Choice>
        <mc:Fallback xmlns="">
          <p:sp>
            <p:nvSpPr>
              <p:cNvPr id="19" name="Google Shape;2324;p36">
                <a:extLst>
                  <a:ext uri="{FF2B5EF4-FFF2-40B4-BE49-F238E27FC236}">
                    <a16:creationId xmlns:a16="http://schemas.microsoft.com/office/drawing/2014/main" id="{E164FF15-48D3-9967-5CF8-A5E640CA5840}"/>
                  </a:ext>
                </a:extLst>
              </p:cNvPr>
              <p:cNvSpPr txBox="1">
                <a:spLocks noRot="1" noChangeAspect="1" noMove="1" noResize="1" noEditPoints="1" noAdjustHandles="1" noChangeArrowheads="1" noChangeShapeType="1" noTextEdit="1"/>
              </p:cNvSpPr>
              <p:nvPr/>
            </p:nvSpPr>
            <p:spPr>
              <a:xfrm>
                <a:off x="1044906" y="1027272"/>
                <a:ext cx="7521209" cy="457200"/>
              </a:xfrm>
              <a:prstGeom prst="rect">
                <a:avLst/>
              </a:prstGeom>
              <a:blipFill>
                <a:blip r:embed="rId4"/>
                <a:stretch>
                  <a:fillRect l="-1053" t="-12000" b="-2000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0795104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A3F6DAC2-6F95-2DA6-7478-E9996D4E655B}"/>
            </a:ext>
          </a:extLst>
        </p:cNvPr>
        <p:cNvGrpSpPr/>
        <p:nvPr/>
      </p:nvGrpSpPr>
      <p:grpSpPr>
        <a:xfrm>
          <a:off x="0" y="0"/>
          <a:ext cx="0" cy="0"/>
          <a:chOff x="0" y="0"/>
          <a:chExt cx="0" cy="0"/>
        </a:xfrm>
      </p:grpSpPr>
      <p:pic>
        <p:nvPicPr>
          <p:cNvPr id="18" name="Picture 17" descr="A group of squares with numbers&#10;&#10;AI-generated content may be incorrect.">
            <a:extLst>
              <a:ext uri="{FF2B5EF4-FFF2-40B4-BE49-F238E27FC236}">
                <a16:creationId xmlns:a16="http://schemas.microsoft.com/office/drawing/2014/main" id="{1B60FA57-B88C-06B7-E818-D41DC8D31569}"/>
              </a:ext>
            </a:extLst>
          </p:cNvPr>
          <p:cNvPicPr>
            <a:picLocks noChangeAspect="1"/>
          </p:cNvPicPr>
          <p:nvPr/>
        </p:nvPicPr>
        <p:blipFill>
          <a:blip r:embed="rId3"/>
          <a:stretch>
            <a:fillRect/>
          </a:stretch>
        </p:blipFill>
        <p:spPr>
          <a:xfrm>
            <a:off x="1031922" y="1534478"/>
            <a:ext cx="8170543" cy="3011951"/>
          </a:xfrm>
          <a:prstGeom prst="rect">
            <a:avLst/>
          </a:prstGeom>
        </p:spPr>
      </p:pic>
      <p:grpSp>
        <p:nvGrpSpPr>
          <p:cNvPr id="5" name="Group 4">
            <a:extLst>
              <a:ext uri="{FF2B5EF4-FFF2-40B4-BE49-F238E27FC236}">
                <a16:creationId xmlns:a16="http://schemas.microsoft.com/office/drawing/2014/main" id="{EC2F03D0-4667-A4D4-9926-BC4D57FE47D1}"/>
              </a:ext>
            </a:extLst>
          </p:cNvPr>
          <p:cNvGrpSpPr/>
          <p:nvPr/>
        </p:nvGrpSpPr>
        <p:grpSpPr>
          <a:xfrm>
            <a:off x="0" y="2063489"/>
            <a:ext cx="1078638" cy="1555401"/>
            <a:chOff x="2614473" y="2121619"/>
            <a:chExt cx="1078638" cy="1555401"/>
          </a:xfrm>
        </p:grpSpPr>
        <p:pic>
          <p:nvPicPr>
            <p:cNvPr id="6" name="Picture 5" descr="A black squares with white squares&#10;&#10;Description automatically generated">
              <a:extLst>
                <a:ext uri="{FF2B5EF4-FFF2-40B4-BE49-F238E27FC236}">
                  <a16:creationId xmlns:a16="http://schemas.microsoft.com/office/drawing/2014/main" id="{23F6F651-9AFF-6B9F-4F65-FA6758E2C213}"/>
                </a:ext>
              </a:extLst>
            </p:cNvPr>
            <p:cNvPicPr>
              <a:picLocks noChangeAspect="1"/>
            </p:cNvPicPr>
            <p:nvPr/>
          </p:nvPicPr>
          <p:blipFill>
            <a:blip r:embed="rId4"/>
            <a:srcRect l="88393" t="31147" r="1162" b="34793"/>
            <a:stretch/>
          </p:blipFill>
          <p:spPr>
            <a:xfrm>
              <a:off x="2752078" y="2520149"/>
              <a:ext cx="941033" cy="1156871"/>
            </a:xfrm>
            <a:prstGeom prst="rect">
              <a:avLst/>
            </a:prstGeom>
          </p:spPr>
        </p:pic>
        <p:grpSp>
          <p:nvGrpSpPr>
            <p:cNvPr id="7" name="Group 6">
              <a:extLst>
                <a:ext uri="{FF2B5EF4-FFF2-40B4-BE49-F238E27FC236}">
                  <a16:creationId xmlns:a16="http://schemas.microsoft.com/office/drawing/2014/main" id="{47CDE564-4DD0-6373-0384-C999CDFF1FA5}"/>
                </a:ext>
              </a:extLst>
            </p:cNvPr>
            <p:cNvGrpSpPr/>
            <p:nvPr/>
          </p:nvGrpSpPr>
          <p:grpSpPr>
            <a:xfrm>
              <a:off x="2614473" y="2121619"/>
              <a:ext cx="1078638" cy="500953"/>
              <a:chOff x="3417903" y="1669002"/>
              <a:chExt cx="4120124" cy="1597981"/>
            </a:xfrm>
          </p:grpSpPr>
          <p:sp>
            <p:nvSpPr>
              <p:cNvPr id="8" name="Freeform: Shape 7">
                <a:extLst>
                  <a:ext uri="{FF2B5EF4-FFF2-40B4-BE49-F238E27FC236}">
                    <a16:creationId xmlns:a16="http://schemas.microsoft.com/office/drawing/2014/main" id="{3016850A-A502-3909-836F-D5B56D08F86F}"/>
                  </a:ext>
                </a:extLst>
              </p:cNvPr>
              <p:cNvSpPr/>
              <p:nvPr/>
            </p:nvSpPr>
            <p:spPr>
              <a:xfrm>
                <a:off x="3542187" y="2123094"/>
                <a:ext cx="3817398" cy="754673"/>
              </a:xfrm>
              <a:custGeom>
                <a:avLst/>
                <a:gdLst>
                  <a:gd name="connsiteX0" fmla="*/ 0 w 3817398"/>
                  <a:gd name="connsiteY0" fmla="*/ 364056 h 754673"/>
                  <a:gd name="connsiteX1" fmla="*/ 497150 w 3817398"/>
                  <a:gd name="connsiteY1" fmla="*/ 26704 h 754673"/>
                  <a:gd name="connsiteX2" fmla="*/ 967666 w 3817398"/>
                  <a:gd name="connsiteY2" fmla="*/ 745796 h 754673"/>
                  <a:gd name="connsiteX3" fmla="*/ 1447060 w 3817398"/>
                  <a:gd name="connsiteY3" fmla="*/ 26704 h 754673"/>
                  <a:gd name="connsiteX4" fmla="*/ 1926455 w 3817398"/>
                  <a:gd name="connsiteY4" fmla="*/ 736918 h 754673"/>
                  <a:gd name="connsiteX5" fmla="*/ 2388093 w 3817398"/>
                  <a:gd name="connsiteY5" fmla="*/ 71 h 754673"/>
                  <a:gd name="connsiteX6" fmla="*/ 2876365 w 3817398"/>
                  <a:gd name="connsiteY6" fmla="*/ 754673 h 754673"/>
                  <a:gd name="connsiteX7" fmla="*/ 3355759 w 3817398"/>
                  <a:gd name="connsiteY7" fmla="*/ 71 h 754673"/>
                  <a:gd name="connsiteX8" fmla="*/ 3817398 w 3817398"/>
                  <a:gd name="connsiteY8" fmla="*/ 719163 h 754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7398" h="754673">
                    <a:moveTo>
                      <a:pt x="0" y="364056"/>
                    </a:moveTo>
                    <a:cubicBezTo>
                      <a:pt x="167936" y="163568"/>
                      <a:pt x="335872" y="-36919"/>
                      <a:pt x="497150" y="26704"/>
                    </a:cubicBezTo>
                    <a:cubicBezTo>
                      <a:pt x="658428" y="90327"/>
                      <a:pt x="809348" y="745796"/>
                      <a:pt x="967666" y="745796"/>
                    </a:cubicBezTo>
                    <a:cubicBezTo>
                      <a:pt x="1125984" y="745796"/>
                      <a:pt x="1287262" y="28184"/>
                      <a:pt x="1447060" y="26704"/>
                    </a:cubicBezTo>
                    <a:cubicBezTo>
                      <a:pt x="1606858" y="25224"/>
                      <a:pt x="1769616" y="741357"/>
                      <a:pt x="1926455" y="736918"/>
                    </a:cubicBezTo>
                    <a:cubicBezTo>
                      <a:pt x="2083294" y="732479"/>
                      <a:pt x="2229775" y="-2888"/>
                      <a:pt x="2388093" y="71"/>
                    </a:cubicBezTo>
                    <a:cubicBezTo>
                      <a:pt x="2546411" y="3030"/>
                      <a:pt x="2715087" y="754673"/>
                      <a:pt x="2876365" y="754673"/>
                    </a:cubicBezTo>
                    <a:cubicBezTo>
                      <a:pt x="3037643" y="754673"/>
                      <a:pt x="3198920" y="5989"/>
                      <a:pt x="3355759" y="71"/>
                    </a:cubicBezTo>
                    <a:cubicBezTo>
                      <a:pt x="3512598" y="-5847"/>
                      <a:pt x="3664998" y="356658"/>
                      <a:pt x="3817398" y="719163"/>
                    </a:cubicBezTo>
                  </a:path>
                </a:pathLst>
              </a:custGeom>
              <a:ln w="19050">
                <a:solidFill>
                  <a:srgbClr val="0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cxnSp>
            <p:nvCxnSpPr>
              <p:cNvPr id="9" name="Straight Arrow Connector 8">
                <a:extLst>
                  <a:ext uri="{FF2B5EF4-FFF2-40B4-BE49-F238E27FC236}">
                    <a16:creationId xmlns:a16="http://schemas.microsoft.com/office/drawing/2014/main" id="{2CC30E8A-699F-C8EF-42CD-CC29B6FA021E}"/>
                  </a:ext>
                </a:extLst>
              </p:cNvPr>
              <p:cNvCxnSpPr>
                <a:cxnSpLocks/>
              </p:cNvCxnSpPr>
              <p:nvPr/>
            </p:nvCxnSpPr>
            <p:spPr>
              <a:xfrm flipV="1">
                <a:off x="4509856" y="1669002"/>
                <a:ext cx="0" cy="1509204"/>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526EDD33-3E06-0442-F014-A074E5DF1D34}"/>
                  </a:ext>
                </a:extLst>
              </p:cNvPr>
              <p:cNvSpPr/>
              <p:nvPr/>
            </p:nvSpPr>
            <p:spPr>
              <a:xfrm>
                <a:off x="6880160" y="2006353"/>
                <a:ext cx="657867" cy="906628"/>
              </a:xfrm>
              <a:custGeom>
                <a:avLst/>
                <a:gdLst>
                  <a:gd name="connsiteX0" fmla="*/ 8912 w 657867"/>
                  <a:gd name="connsiteY0" fmla="*/ 8878 h 906628"/>
                  <a:gd name="connsiteX1" fmla="*/ 17790 w 657867"/>
                  <a:gd name="connsiteY1" fmla="*/ 71022 h 906628"/>
                  <a:gd name="connsiteX2" fmla="*/ 26667 w 657867"/>
                  <a:gd name="connsiteY2" fmla="*/ 115410 h 906628"/>
                  <a:gd name="connsiteX3" fmla="*/ 17790 w 657867"/>
                  <a:gd name="connsiteY3" fmla="*/ 88777 h 906628"/>
                  <a:gd name="connsiteX4" fmla="*/ 34 w 657867"/>
                  <a:gd name="connsiteY4" fmla="*/ 115410 h 906628"/>
                  <a:gd name="connsiteX5" fmla="*/ 35545 w 657867"/>
                  <a:gd name="connsiteY5" fmla="*/ 275208 h 906628"/>
                  <a:gd name="connsiteX6" fmla="*/ 62178 w 657867"/>
                  <a:gd name="connsiteY6" fmla="*/ 337352 h 906628"/>
                  <a:gd name="connsiteX7" fmla="*/ 88811 w 657867"/>
                  <a:gd name="connsiteY7" fmla="*/ 355107 h 906628"/>
                  <a:gd name="connsiteX8" fmla="*/ 97689 w 657867"/>
                  <a:gd name="connsiteY8" fmla="*/ 399496 h 906628"/>
                  <a:gd name="connsiteX9" fmla="*/ 115444 w 657867"/>
                  <a:gd name="connsiteY9" fmla="*/ 461639 h 906628"/>
                  <a:gd name="connsiteX10" fmla="*/ 150955 w 657867"/>
                  <a:gd name="connsiteY10" fmla="*/ 621437 h 906628"/>
                  <a:gd name="connsiteX11" fmla="*/ 195343 w 657867"/>
                  <a:gd name="connsiteY11" fmla="*/ 710214 h 906628"/>
                  <a:gd name="connsiteX12" fmla="*/ 266364 w 657867"/>
                  <a:gd name="connsiteY12" fmla="*/ 772358 h 906628"/>
                  <a:gd name="connsiteX13" fmla="*/ 319630 w 657867"/>
                  <a:gd name="connsiteY13" fmla="*/ 807868 h 906628"/>
                  <a:gd name="connsiteX14" fmla="*/ 390652 w 657867"/>
                  <a:gd name="connsiteY14" fmla="*/ 870012 h 906628"/>
                  <a:gd name="connsiteX15" fmla="*/ 443918 w 657867"/>
                  <a:gd name="connsiteY15" fmla="*/ 887767 h 906628"/>
                  <a:gd name="connsiteX16" fmla="*/ 479428 w 657867"/>
                  <a:gd name="connsiteY16" fmla="*/ 905523 h 906628"/>
                  <a:gd name="connsiteX17" fmla="*/ 621471 w 657867"/>
                  <a:gd name="connsiteY17" fmla="*/ 896645 h 906628"/>
                  <a:gd name="connsiteX18" fmla="*/ 656982 w 657867"/>
                  <a:gd name="connsiteY18" fmla="*/ 834501 h 906628"/>
                  <a:gd name="connsiteX19" fmla="*/ 612593 w 657867"/>
                  <a:gd name="connsiteY19" fmla="*/ 506028 h 906628"/>
                  <a:gd name="connsiteX20" fmla="*/ 514939 w 657867"/>
                  <a:gd name="connsiteY20" fmla="*/ 328474 h 906628"/>
                  <a:gd name="connsiteX21" fmla="*/ 488306 w 657867"/>
                  <a:gd name="connsiteY21" fmla="*/ 275208 h 906628"/>
                  <a:gd name="connsiteX22" fmla="*/ 452795 w 657867"/>
                  <a:gd name="connsiteY22" fmla="*/ 230820 h 906628"/>
                  <a:gd name="connsiteX23" fmla="*/ 417285 w 657867"/>
                  <a:gd name="connsiteY23" fmla="*/ 177554 h 906628"/>
                  <a:gd name="connsiteX24" fmla="*/ 381774 w 657867"/>
                  <a:gd name="connsiteY24" fmla="*/ 142043 h 906628"/>
                  <a:gd name="connsiteX25" fmla="*/ 319630 w 657867"/>
                  <a:gd name="connsiteY25" fmla="*/ 71022 h 906628"/>
                  <a:gd name="connsiteX26" fmla="*/ 284120 w 657867"/>
                  <a:gd name="connsiteY26" fmla="*/ 35511 h 906628"/>
                  <a:gd name="connsiteX27" fmla="*/ 230854 w 657867"/>
                  <a:gd name="connsiteY27" fmla="*/ 0 h 906628"/>
                  <a:gd name="connsiteX28" fmla="*/ 17790 w 657867"/>
                  <a:gd name="connsiteY28" fmla="*/ 8878 h 906628"/>
                  <a:gd name="connsiteX29" fmla="*/ 8912 w 657867"/>
                  <a:gd name="connsiteY29" fmla="*/ 8878 h 906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657867" h="906628">
                    <a:moveTo>
                      <a:pt x="8912" y="8878"/>
                    </a:moveTo>
                    <a:cubicBezTo>
                      <a:pt x="8912" y="19235"/>
                      <a:pt x="14350" y="50382"/>
                      <a:pt x="17790" y="71022"/>
                    </a:cubicBezTo>
                    <a:cubicBezTo>
                      <a:pt x="20271" y="85906"/>
                      <a:pt x="26667" y="100321"/>
                      <a:pt x="26667" y="115410"/>
                    </a:cubicBezTo>
                    <a:cubicBezTo>
                      <a:pt x="26667" y="124768"/>
                      <a:pt x="20749" y="97655"/>
                      <a:pt x="17790" y="88777"/>
                    </a:cubicBezTo>
                    <a:cubicBezTo>
                      <a:pt x="11871" y="97655"/>
                      <a:pt x="34" y="104740"/>
                      <a:pt x="34" y="115410"/>
                    </a:cubicBezTo>
                    <a:cubicBezTo>
                      <a:pt x="34" y="230401"/>
                      <a:pt x="-2483" y="218165"/>
                      <a:pt x="35545" y="275208"/>
                    </a:cubicBezTo>
                    <a:cubicBezTo>
                      <a:pt x="42336" y="302373"/>
                      <a:pt x="41743" y="316917"/>
                      <a:pt x="62178" y="337352"/>
                    </a:cubicBezTo>
                    <a:cubicBezTo>
                      <a:pt x="69723" y="344897"/>
                      <a:pt x="79933" y="349189"/>
                      <a:pt x="88811" y="355107"/>
                    </a:cubicBezTo>
                    <a:cubicBezTo>
                      <a:pt x="91770" y="369903"/>
                      <a:pt x="94029" y="384857"/>
                      <a:pt x="97689" y="399496"/>
                    </a:cubicBezTo>
                    <a:cubicBezTo>
                      <a:pt x="114609" y="467178"/>
                      <a:pt x="98840" y="378621"/>
                      <a:pt x="115444" y="461639"/>
                    </a:cubicBezTo>
                    <a:cubicBezTo>
                      <a:pt x="125142" y="510127"/>
                      <a:pt x="130526" y="580578"/>
                      <a:pt x="150955" y="621437"/>
                    </a:cubicBezTo>
                    <a:cubicBezTo>
                      <a:pt x="165751" y="651029"/>
                      <a:pt x="171948" y="686819"/>
                      <a:pt x="195343" y="710214"/>
                    </a:cubicBezTo>
                    <a:cubicBezTo>
                      <a:pt x="225797" y="740668"/>
                      <a:pt x="226626" y="743458"/>
                      <a:pt x="266364" y="772358"/>
                    </a:cubicBezTo>
                    <a:cubicBezTo>
                      <a:pt x="283622" y="784909"/>
                      <a:pt x="302967" y="794538"/>
                      <a:pt x="319630" y="807868"/>
                    </a:cubicBezTo>
                    <a:cubicBezTo>
                      <a:pt x="350147" y="832282"/>
                      <a:pt x="355410" y="852391"/>
                      <a:pt x="390652" y="870012"/>
                    </a:cubicBezTo>
                    <a:cubicBezTo>
                      <a:pt x="407392" y="878382"/>
                      <a:pt x="426541" y="880816"/>
                      <a:pt x="443918" y="887767"/>
                    </a:cubicBezTo>
                    <a:cubicBezTo>
                      <a:pt x="456205" y="892682"/>
                      <a:pt x="467591" y="899604"/>
                      <a:pt x="479428" y="905523"/>
                    </a:cubicBezTo>
                    <a:cubicBezTo>
                      <a:pt x="526776" y="902564"/>
                      <a:pt x="577424" y="914264"/>
                      <a:pt x="621471" y="896645"/>
                    </a:cubicBezTo>
                    <a:cubicBezTo>
                      <a:pt x="643623" y="887784"/>
                      <a:pt x="655581" y="858318"/>
                      <a:pt x="656982" y="834501"/>
                    </a:cubicBezTo>
                    <a:cubicBezTo>
                      <a:pt x="660862" y="768537"/>
                      <a:pt x="653024" y="592667"/>
                      <a:pt x="612593" y="506028"/>
                    </a:cubicBezTo>
                    <a:cubicBezTo>
                      <a:pt x="584029" y="444819"/>
                      <a:pt x="545146" y="388889"/>
                      <a:pt x="514939" y="328474"/>
                    </a:cubicBezTo>
                    <a:cubicBezTo>
                      <a:pt x="506061" y="310719"/>
                      <a:pt x="498964" y="291956"/>
                      <a:pt x="488306" y="275208"/>
                    </a:cubicBezTo>
                    <a:cubicBezTo>
                      <a:pt x="478133" y="259222"/>
                      <a:pt x="463940" y="246144"/>
                      <a:pt x="452795" y="230820"/>
                    </a:cubicBezTo>
                    <a:cubicBezTo>
                      <a:pt x="440244" y="213562"/>
                      <a:pt x="430615" y="194217"/>
                      <a:pt x="417285" y="177554"/>
                    </a:cubicBezTo>
                    <a:cubicBezTo>
                      <a:pt x="406828" y="164482"/>
                      <a:pt x="392051" y="155257"/>
                      <a:pt x="381774" y="142043"/>
                    </a:cubicBezTo>
                    <a:cubicBezTo>
                      <a:pt x="298258" y="34665"/>
                      <a:pt x="411195" y="151142"/>
                      <a:pt x="319630" y="71022"/>
                    </a:cubicBezTo>
                    <a:cubicBezTo>
                      <a:pt x="307032" y="59999"/>
                      <a:pt x="297192" y="45968"/>
                      <a:pt x="284120" y="35511"/>
                    </a:cubicBezTo>
                    <a:cubicBezTo>
                      <a:pt x="267457" y="22180"/>
                      <a:pt x="230854" y="0"/>
                      <a:pt x="230854" y="0"/>
                    </a:cubicBezTo>
                    <a:lnTo>
                      <a:pt x="17790" y="8878"/>
                    </a:lnTo>
                    <a:cubicBezTo>
                      <a:pt x="4794" y="11377"/>
                      <a:pt x="8912" y="-1479"/>
                      <a:pt x="8912" y="887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A27DEE6-BD3D-96F4-1270-DA7EFCC08784}"/>
                  </a:ext>
                </a:extLst>
              </p:cNvPr>
              <p:cNvSpPr/>
              <p:nvPr/>
            </p:nvSpPr>
            <p:spPr>
              <a:xfrm>
                <a:off x="3417903" y="1882066"/>
                <a:ext cx="1083075" cy="13849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F407AEC5-943D-7262-B528-117A13AE5C37}"/>
                  </a:ext>
                </a:extLst>
              </p:cNvPr>
              <p:cNvCxnSpPr>
                <a:cxnSpLocks/>
              </p:cNvCxnSpPr>
              <p:nvPr/>
            </p:nvCxnSpPr>
            <p:spPr>
              <a:xfrm flipV="1">
                <a:off x="3559944" y="2492126"/>
                <a:ext cx="3932807" cy="4692"/>
              </a:xfrm>
              <a:prstGeom prst="straightConnector1">
                <a:avLst/>
              </a:prstGeom>
              <a:ln w="9525">
                <a:solidFill>
                  <a:srgbClr val="00000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2" name="Google Shape;2324;p36">
                <a:extLst>
                  <a:ext uri="{FF2B5EF4-FFF2-40B4-BE49-F238E27FC236}">
                    <a16:creationId xmlns:a16="http://schemas.microsoft.com/office/drawing/2014/main" id="{DB4C727B-0D2D-B5DF-7073-9A5C5D611267}"/>
                  </a:ext>
                </a:extLst>
              </p:cNvPr>
              <p:cNvSpPr txBox="1">
                <a:spLocks/>
              </p:cNvSpPr>
              <p:nvPr/>
            </p:nvSpPr>
            <p:spPr>
              <a:xfrm>
                <a:off x="1044906" y="1027272"/>
                <a:ext cx="7521209"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285750" indent="-285750" algn="l">
                  <a:buFont typeface="Arial" panose="020B0604020202020204" pitchFamily="34" charset="0"/>
                  <a:buChar char="•"/>
                </a:pPr>
                <a:r>
                  <a:rPr lang="vi-VN" sz="1700" dirty="0"/>
                  <a:t>Vật dao động điều hòa</a:t>
                </a:r>
                <a:r>
                  <a:rPr lang="en-US" sz="1700" dirty="0"/>
                  <a:t>: </a:t>
                </a:r>
                <a14:m>
                  <m:oMath xmlns:m="http://schemas.openxmlformats.org/officeDocument/2006/math">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𝑥</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𝐴𝑠𝑖𝑛</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(2</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𝜋</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𝑓𝑡</m:t>
                    </m:r>
                    <m:r>
                      <a:rPr lang="en-US" sz="1800" i="1" smtClean="0">
                        <a:effectLst/>
                        <a:latin typeface="Cambria Math" panose="02040503050406030204" pitchFamily="18" charset="0"/>
                        <a:ea typeface="Yu Mincho" panose="02020400000000000000" pitchFamily="18" charset="-128"/>
                        <a:cs typeface="Times New Roman" panose="02020603050405020304" pitchFamily="18" charset="0"/>
                      </a:rPr>
                      <m:t>)</m:t>
                    </m:r>
                  </m:oMath>
                </a14:m>
                <a:r>
                  <a:rPr lang="en-US" sz="1700" dirty="0"/>
                  <a:t>, </a:t>
                </a:r>
                <a:r>
                  <a:rPr lang="vi-VN" sz="1700" dirty="0"/>
                  <a:t>khôi phục bằng </a:t>
                </a:r>
                <a:r>
                  <a:rPr lang="en-US" sz="1700" dirty="0">
                    <a:solidFill>
                      <a:srgbClr val="FF0000"/>
                    </a:solidFill>
                  </a:rPr>
                  <a:t>TVAL3</a:t>
                </a:r>
              </a:p>
            </p:txBody>
          </p:sp>
        </mc:Choice>
        <mc:Fallback xmlns="">
          <p:sp>
            <p:nvSpPr>
              <p:cNvPr id="2" name="Google Shape;2324;p36">
                <a:extLst>
                  <a:ext uri="{FF2B5EF4-FFF2-40B4-BE49-F238E27FC236}">
                    <a16:creationId xmlns:a16="http://schemas.microsoft.com/office/drawing/2014/main" id="{DB4C727B-0D2D-B5DF-7073-9A5C5D611267}"/>
                  </a:ext>
                </a:extLst>
              </p:cNvPr>
              <p:cNvSpPr txBox="1">
                <a:spLocks noRot="1" noChangeAspect="1" noMove="1" noResize="1" noEditPoints="1" noAdjustHandles="1" noChangeArrowheads="1" noChangeShapeType="1" noTextEdit="1"/>
              </p:cNvSpPr>
              <p:nvPr/>
            </p:nvSpPr>
            <p:spPr>
              <a:xfrm>
                <a:off x="1044906" y="1027272"/>
                <a:ext cx="7521209" cy="457200"/>
              </a:xfrm>
              <a:prstGeom prst="rect">
                <a:avLst/>
              </a:prstGeom>
              <a:blipFill>
                <a:blip r:embed="rId5"/>
                <a:stretch>
                  <a:fillRect l="-1053" t="-12000" b="-20000"/>
                </a:stretch>
              </a:blipFill>
              <a:ln>
                <a:noFill/>
              </a:ln>
            </p:spPr>
            <p:txBody>
              <a:bodyPr/>
              <a:lstStyle/>
              <a:p>
                <a:r>
                  <a:rPr lang="en-US">
                    <a:noFill/>
                  </a:rPr>
                  <a:t> </a:t>
                </a:r>
              </a:p>
            </p:txBody>
          </p:sp>
        </mc:Fallback>
      </mc:AlternateContent>
      <p:sp>
        <p:nvSpPr>
          <p:cNvPr id="13" name="Google Shape;2323;p36">
            <a:extLst>
              <a:ext uri="{FF2B5EF4-FFF2-40B4-BE49-F238E27FC236}">
                <a16:creationId xmlns:a16="http://schemas.microsoft.com/office/drawing/2014/main" id="{F7238DC8-AA3C-A784-D21C-1C2E78757BC7}"/>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spTree>
    <p:extLst>
      <p:ext uri="{BB962C8B-B14F-4D97-AF65-F5344CB8AC3E}">
        <p14:creationId xmlns:p14="http://schemas.microsoft.com/office/powerpoint/2010/main" val="229340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CD9C1C56-D55C-CA90-EF5B-F95A5C363DF2}"/>
            </a:ext>
          </a:extLst>
        </p:cNvPr>
        <p:cNvGrpSpPr/>
        <p:nvPr/>
      </p:nvGrpSpPr>
      <p:grpSpPr>
        <a:xfrm>
          <a:off x="0" y="0"/>
          <a:ext cx="0" cy="0"/>
          <a:chOff x="0" y="0"/>
          <a:chExt cx="0" cy="0"/>
        </a:xfrm>
      </p:grpSpPr>
      <p:sp>
        <p:nvSpPr>
          <p:cNvPr id="13" name="Google Shape;2323;p36">
            <a:extLst>
              <a:ext uri="{FF2B5EF4-FFF2-40B4-BE49-F238E27FC236}">
                <a16:creationId xmlns:a16="http://schemas.microsoft.com/office/drawing/2014/main" id="{60EDC415-9F53-8762-1D00-041F5B25FAA7}"/>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graphicFrame>
        <p:nvGraphicFramePr>
          <p:cNvPr id="3" name="Table 2">
            <a:extLst>
              <a:ext uri="{FF2B5EF4-FFF2-40B4-BE49-F238E27FC236}">
                <a16:creationId xmlns:a16="http://schemas.microsoft.com/office/drawing/2014/main" id="{160454C3-08EF-5175-7444-E98739D106A3}"/>
              </a:ext>
            </a:extLst>
          </p:cNvPr>
          <p:cNvGraphicFramePr>
            <a:graphicFrameLocks noGrp="1"/>
          </p:cNvGraphicFramePr>
          <p:nvPr>
            <p:extLst>
              <p:ext uri="{D42A27DB-BD31-4B8C-83A1-F6EECF244321}">
                <p14:modId xmlns:p14="http://schemas.microsoft.com/office/powerpoint/2010/main" val="2378623378"/>
              </p:ext>
            </p:extLst>
          </p:nvPr>
        </p:nvGraphicFramePr>
        <p:xfrm>
          <a:off x="1174305" y="1842599"/>
          <a:ext cx="6795389" cy="1850511"/>
        </p:xfrm>
        <a:graphic>
          <a:graphicData uri="http://schemas.openxmlformats.org/drawingml/2006/table">
            <a:tbl>
              <a:tblPr firstRow="1" firstCol="1" bandRow="1">
                <a:tableStyleId>{62E96D66-DCE0-47E3-99EF-FFED3C354232}</a:tableStyleId>
              </a:tblPr>
              <a:tblGrid>
                <a:gridCol w="1701862">
                  <a:extLst>
                    <a:ext uri="{9D8B030D-6E8A-4147-A177-3AD203B41FA5}">
                      <a16:colId xmlns:a16="http://schemas.microsoft.com/office/drawing/2014/main" val="1159907"/>
                    </a:ext>
                  </a:extLst>
                </a:gridCol>
                <a:gridCol w="1697339">
                  <a:extLst>
                    <a:ext uri="{9D8B030D-6E8A-4147-A177-3AD203B41FA5}">
                      <a16:colId xmlns:a16="http://schemas.microsoft.com/office/drawing/2014/main" val="2780799219"/>
                    </a:ext>
                  </a:extLst>
                </a:gridCol>
                <a:gridCol w="1698094">
                  <a:extLst>
                    <a:ext uri="{9D8B030D-6E8A-4147-A177-3AD203B41FA5}">
                      <a16:colId xmlns:a16="http://schemas.microsoft.com/office/drawing/2014/main" val="2350088921"/>
                    </a:ext>
                  </a:extLst>
                </a:gridCol>
                <a:gridCol w="1698094">
                  <a:extLst>
                    <a:ext uri="{9D8B030D-6E8A-4147-A177-3AD203B41FA5}">
                      <a16:colId xmlns:a16="http://schemas.microsoft.com/office/drawing/2014/main" val="1473440117"/>
                    </a:ext>
                  </a:extLst>
                </a:gridCol>
              </a:tblGrid>
              <a:tr h="950423">
                <a:tc>
                  <a:txBody>
                    <a:bodyPr/>
                    <a:lstStyle/>
                    <a:p>
                      <a:pPr marL="0" marR="0" indent="0" algn="just">
                        <a:lnSpc>
                          <a:spcPct val="130000"/>
                        </a:lnSpc>
                        <a:spcBef>
                          <a:spcPts val="600"/>
                        </a:spcBef>
                        <a:buNone/>
                      </a:pPr>
                      <a:r>
                        <a:rPr lang="vi-VN" sz="1200" b="1" kern="100" dirty="0">
                          <a:effectLst/>
                          <a:latin typeface="Nunito" pitchFamily="2" charset="0"/>
                        </a:rPr>
                        <a:t> </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33655" marR="0" indent="0" algn="l">
                        <a:lnSpc>
                          <a:spcPct val="130000"/>
                        </a:lnSpc>
                        <a:spcBef>
                          <a:spcPts val="600"/>
                        </a:spcBef>
                        <a:buNone/>
                      </a:pPr>
                      <a:r>
                        <a:rPr lang="vi-VN" sz="1200" b="1" kern="100" dirty="0">
                          <a:effectLst/>
                          <a:latin typeface="Nunito" pitchFamily="2" charset="0"/>
                        </a:rPr>
                        <a:t>Di chuyển tuyến tính dọc Ox</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21590" marR="0" indent="0" algn="l">
                        <a:lnSpc>
                          <a:spcPct val="130000"/>
                        </a:lnSpc>
                        <a:spcBef>
                          <a:spcPts val="600"/>
                        </a:spcBef>
                        <a:buNone/>
                      </a:pPr>
                      <a:r>
                        <a:rPr lang="vi-VN" sz="1200" b="1" kern="100" dirty="0">
                          <a:effectLst/>
                          <a:latin typeface="Nunito" pitchFamily="2" charset="0"/>
                        </a:rPr>
                        <a:t>Di chuyển tuyến tính dọc Ox và Oy</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16510" marR="0" indent="0" algn="l">
                        <a:lnSpc>
                          <a:spcPct val="130000"/>
                        </a:lnSpc>
                        <a:spcBef>
                          <a:spcPts val="600"/>
                        </a:spcBef>
                        <a:buNone/>
                      </a:pPr>
                      <a:r>
                        <a:rPr lang="vi-VN" sz="1200" b="1" kern="100" dirty="0">
                          <a:effectLst/>
                          <a:latin typeface="Nunito" pitchFamily="2" charset="0"/>
                        </a:rPr>
                        <a:t>Di chuyển theo dao động điều hòa</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21853202"/>
                  </a:ext>
                </a:extLst>
              </a:tr>
              <a:tr h="450044">
                <a:tc>
                  <a:txBody>
                    <a:bodyPr/>
                    <a:lstStyle/>
                    <a:p>
                      <a:pPr marL="387985" marR="0" indent="0" algn="l">
                        <a:lnSpc>
                          <a:spcPct val="130000"/>
                        </a:lnSpc>
                        <a:spcBef>
                          <a:spcPts val="600"/>
                        </a:spcBef>
                        <a:buNone/>
                      </a:pPr>
                      <a:r>
                        <a:rPr lang="vi-VN" sz="1200" b="1" kern="100">
                          <a:effectLst/>
                          <a:latin typeface="Nunito" pitchFamily="2" charset="0"/>
                        </a:rPr>
                        <a:t>      CVX</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a:lnSpc>
                          <a:spcPct val="130000"/>
                        </a:lnSpc>
                        <a:spcBef>
                          <a:spcPts val="600"/>
                        </a:spcBef>
                        <a:buNone/>
                      </a:pPr>
                      <a:r>
                        <a:rPr lang="vi-VN" sz="1200" b="1" kern="100" dirty="0">
                          <a:effectLst/>
                          <a:latin typeface="Nunito" pitchFamily="2" charset="0"/>
                        </a:rPr>
                        <a:t>171.38</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30000"/>
                        </a:lnSpc>
                        <a:spcBef>
                          <a:spcPts val="600"/>
                        </a:spcBef>
                        <a:buNone/>
                      </a:pPr>
                      <a:r>
                        <a:rPr lang="vi-VN" sz="1200" b="1" kern="100" dirty="0">
                          <a:effectLst/>
                          <a:latin typeface="Nunito" pitchFamily="2" charset="0"/>
                        </a:rPr>
                        <a:t>165.5</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30000"/>
                        </a:lnSpc>
                        <a:spcBef>
                          <a:spcPts val="600"/>
                        </a:spcBef>
                        <a:buNone/>
                      </a:pPr>
                      <a:r>
                        <a:rPr lang="vi-VN" sz="1200" b="1" kern="100" dirty="0">
                          <a:effectLst/>
                          <a:latin typeface="Nunito" pitchFamily="2" charset="0"/>
                        </a:rPr>
                        <a:t>168.2</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7183758"/>
                  </a:ext>
                </a:extLst>
              </a:tr>
              <a:tr h="450044">
                <a:tc>
                  <a:txBody>
                    <a:bodyPr/>
                    <a:lstStyle/>
                    <a:p>
                      <a:pPr marL="387985" marR="0" indent="0" algn="l">
                        <a:lnSpc>
                          <a:spcPct val="130000"/>
                        </a:lnSpc>
                        <a:spcBef>
                          <a:spcPts val="600"/>
                        </a:spcBef>
                        <a:buNone/>
                      </a:pPr>
                      <a:r>
                        <a:rPr lang="vi-VN" sz="1200" b="1" kern="100" dirty="0">
                          <a:effectLst/>
                          <a:latin typeface="Nunito" pitchFamily="2" charset="0"/>
                        </a:rPr>
                        <a:t>    TVAL3</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indent="0" algn="ctr">
                        <a:lnSpc>
                          <a:spcPct val="130000"/>
                        </a:lnSpc>
                        <a:spcBef>
                          <a:spcPts val="600"/>
                        </a:spcBef>
                        <a:buNone/>
                      </a:pPr>
                      <a:r>
                        <a:rPr lang="vi-VN" sz="1200" b="1" kern="100">
                          <a:effectLst/>
                          <a:latin typeface="Nunito" pitchFamily="2" charset="0"/>
                        </a:rPr>
                        <a:t>1.55</a:t>
                      </a:r>
                      <a:endParaRPr lang="en-US" sz="1200" b="1" kern="10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30000"/>
                        </a:lnSpc>
                        <a:spcBef>
                          <a:spcPts val="600"/>
                        </a:spcBef>
                        <a:buNone/>
                      </a:pPr>
                      <a:r>
                        <a:rPr lang="vi-VN" sz="1200" b="1" kern="100">
                          <a:effectLst/>
                          <a:latin typeface="Nunito" pitchFamily="2" charset="0"/>
                        </a:rPr>
                        <a:t>1.53</a:t>
                      </a:r>
                      <a:endParaRPr lang="en-US" sz="1200" b="1" kern="10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30000"/>
                        </a:lnSpc>
                        <a:spcBef>
                          <a:spcPts val="600"/>
                        </a:spcBef>
                        <a:buNone/>
                      </a:pPr>
                      <a:r>
                        <a:rPr lang="vi-VN" sz="1200" b="1" kern="100" dirty="0">
                          <a:effectLst/>
                          <a:latin typeface="Nunito" pitchFamily="2" charset="0"/>
                        </a:rPr>
                        <a:t>1.50</a:t>
                      </a:r>
                      <a:endParaRPr lang="en-US" sz="1200" b="1" kern="100" dirty="0">
                        <a:effectLst/>
                        <a:latin typeface="Nunito" pitchFamily="2"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6067504"/>
                  </a:ext>
                </a:extLst>
              </a:tr>
            </a:tbl>
          </a:graphicData>
        </a:graphic>
      </p:graphicFrame>
      <p:sp>
        <p:nvSpPr>
          <p:cNvPr id="4" name="Google Shape;2299;p34">
            <a:extLst>
              <a:ext uri="{FF2B5EF4-FFF2-40B4-BE49-F238E27FC236}">
                <a16:creationId xmlns:a16="http://schemas.microsoft.com/office/drawing/2014/main" id="{FF8624CF-59BC-0F90-0927-003CB0504EE4}"/>
              </a:ext>
            </a:extLst>
          </p:cNvPr>
          <p:cNvSpPr txBox="1">
            <a:spLocks/>
          </p:cNvSpPr>
          <p:nvPr/>
        </p:nvSpPr>
        <p:spPr>
          <a:xfrm>
            <a:off x="1174305" y="1314377"/>
            <a:ext cx="2749753"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buSzPts val="2400"/>
            </a:pPr>
            <a:r>
              <a:rPr lang="vi-VN" sz="1400" b="1" dirty="0">
                <a:latin typeface="Montserrat"/>
                <a:sym typeface="Montserrat"/>
              </a:rPr>
              <a:t>Thời gian khôi phục (giây)</a:t>
            </a:r>
            <a:endParaRPr lang="en-US" sz="1400" b="1" dirty="0">
              <a:latin typeface="Montserrat"/>
              <a:sym typeface="Montserrat"/>
            </a:endParaRPr>
          </a:p>
        </p:txBody>
      </p:sp>
    </p:spTree>
    <p:extLst>
      <p:ext uri="{BB962C8B-B14F-4D97-AF65-F5344CB8AC3E}">
        <p14:creationId xmlns:p14="http://schemas.microsoft.com/office/powerpoint/2010/main" val="213224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C6416C83-12B0-784C-625F-7159F27C42E4}"/>
            </a:ext>
          </a:extLst>
        </p:cNvPr>
        <p:cNvGrpSpPr/>
        <p:nvPr/>
      </p:nvGrpSpPr>
      <p:grpSpPr>
        <a:xfrm>
          <a:off x="0" y="0"/>
          <a:ext cx="0" cy="0"/>
          <a:chOff x="0" y="0"/>
          <a:chExt cx="0" cy="0"/>
        </a:xfrm>
      </p:grpSpPr>
      <p:sp>
        <p:nvSpPr>
          <p:cNvPr id="7" name="Google Shape;2323;p36">
            <a:extLst>
              <a:ext uri="{FF2B5EF4-FFF2-40B4-BE49-F238E27FC236}">
                <a16:creationId xmlns:a16="http://schemas.microsoft.com/office/drawing/2014/main" id="{F517C82E-D11C-8D19-41A1-33513030498F}"/>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 có nhiễu</a:t>
            </a:r>
            <a:endParaRPr sz="2400" dirty="0"/>
          </a:p>
        </p:txBody>
      </p:sp>
      <p:pic>
        <p:nvPicPr>
          <p:cNvPr id="2" name="Picture 1" descr="A comparison of a white object&#10;&#10;AI-generated content may be incorrect.">
            <a:extLst>
              <a:ext uri="{FF2B5EF4-FFF2-40B4-BE49-F238E27FC236}">
                <a16:creationId xmlns:a16="http://schemas.microsoft.com/office/drawing/2014/main" id="{4DC78F55-9700-1F44-902E-303A2F2C7F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7583" y="1296636"/>
            <a:ext cx="5875655" cy="1595527"/>
          </a:xfrm>
          <a:prstGeom prst="rect">
            <a:avLst/>
          </a:prstGeom>
          <a:noFill/>
          <a:ln>
            <a:noFill/>
          </a:ln>
        </p:spPr>
      </p:pic>
      <p:pic>
        <p:nvPicPr>
          <p:cNvPr id="3" name="Picture 2" descr="A comparison of a white rectangular object&#10;&#10;AI-generated content may be incorrect.">
            <a:extLst>
              <a:ext uri="{FF2B5EF4-FFF2-40B4-BE49-F238E27FC236}">
                <a16:creationId xmlns:a16="http://schemas.microsoft.com/office/drawing/2014/main" id="{6C2D26E2-3C4C-FD48-8913-645EC7A656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7582" y="3040549"/>
            <a:ext cx="5875655" cy="1611151"/>
          </a:xfrm>
          <a:prstGeom prst="rect">
            <a:avLst/>
          </a:prstGeom>
          <a:noFill/>
          <a:ln>
            <a:noFill/>
          </a:ln>
        </p:spPr>
      </p:pic>
      <p:sp>
        <p:nvSpPr>
          <p:cNvPr id="6" name="Google Shape;2298;p34">
            <a:extLst>
              <a:ext uri="{FF2B5EF4-FFF2-40B4-BE49-F238E27FC236}">
                <a16:creationId xmlns:a16="http://schemas.microsoft.com/office/drawing/2014/main" id="{D22579A6-7277-1F32-DE6B-D9B56ACFE656}"/>
              </a:ext>
            </a:extLst>
          </p:cNvPr>
          <p:cNvSpPr txBox="1">
            <a:spLocks/>
          </p:cNvSpPr>
          <p:nvPr/>
        </p:nvSpPr>
        <p:spPr>
          <a:xfrm>
            <a:off x="526107" y="1922407"/>
            <a:ext cx="1935153" cy="745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39700" indent="0" algn="l" eaLnBrk="0" fontAlgn="base" hangingPunct="0">
              <a:spcBef>
                <a:spcPts val="1000"/>
              </a:spcBef>
              <a:buSzPts val="1400"/>
            </a:pPr>
            <a:r>
              <a:rPr lang="vi-VN" sz="1400" b="1" dirty="0">
                <a:solidFill>
                  <a:srgbClr val="090835"/>
                </a:solidFill>
              </a:rPr>
              <a:t> v = 40 pixels/giây</a:t>
            </a:r>
          </a:p>
        </p:txBody>
      </p:sp>
      <p:sp>
        <p:nvSpPr>
          <p:cNvPr id="9" name="Google Shape;2298;p34">
            <a:extLst>
              <a:ext uri="{FF2B5EF4-FFF2-40B4-BE49-F238E27FC236}">
                <a16:creationId xmlns:a16="http://schemas.microsoft.com/office/drawing/2014/main" id="{ED371783-B17D-09ED-954A-4CEDB94946A4}"/>
              </a:ext>
            </a:extLst>
          </p:cNvPr>
          <p:cNvSpPr txBox="1">
            <a:spLocks/>
          </p:cNvSpPr>
          <p:nvPr/>
        </p:nvSpPr>
        <p:spPr>
          <a:xfrm>
            <a:off x="425060" y="3619864"/>
            <a:ext cx="4730349" cy="745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39700" indent="0" algn="l" eaLnBrk="0" fontAlgn="base" hangingPunct="0">
              <a:spcBef>
                <a:spcPts val="1000"/>
              </a:spcBef>
              <a:buSzPts val="1400"/>
            </a:pPr>
            <a:r>
              <a:rPr lang="vi-VN" sz="1400" b="1" dirty="0">
                <a:solidFill>
                  <a:srgbClr val="090835"/>
                </a:solidFill>
              </a:rPr>
              <a:t> v = 120 pixels/giây</a:t>
            </a:r>
          </a:p>
        </p:txBody>
      </p:sp>
      <p:sp>
        <p:nvSpPr>
          <p:cNvPr id="10" name="Google Shape;2299;p34">
            <a:extLst>
              <a:ext uri="{FF2B5EF4-FFF2-40B4-BE49-F238E27FC236}">
                <a16:creationId xmlns:a16="http://schemas.microsoft.com/office/drawing/2014/main" id="{8903FC8B-6674-2B91-1C1B-DCCEC3622832}"/>
              </a:ext>
            </a:extLst>
          </p:cNvPr>
          <p:cNvSpPr txBox="1">
            <a:spLocks/>
          </p:cNvSpPr>
          <p:nvPr/>
        </p:nvSpPr>
        <p:spPr>
          <a:xfrm>
            <a:off x="425060" y="1010228"/>
            <a:ext cx="2590473"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buSzPts val="2400"/>
            </a:pPr>
            <a:r>
              <a:rPr lang="vi-VN" sz="1600" b="1" dirty="0">
                <a:latin typeface="Montserrat"/>
                <a:sym typeface="Montserrat"/>
              </a:rPr>
              <a:t>Nhiễu từ vật</a:t>
            </a:r>
            <a:endParaRPr lang="en-US" sz="1600" b="1" dirty="0">
              <a:latin typeface="Montserrat"/>
              <a:sym typeface="Montserrat"/>
            </a:endParaRPr>
          </a:p>
        </p:txBody>
      </p:sp>
    </p:spTree>
    <p:extLst>
      <p:ext uri="{BB962C8B-B14F-4D97-AF65-F5344CB8AC3E}">
        <p14:creationId xmlns:p14="http://schemas.microsoft.com/office/powerpoint/2010/main" val="3260736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071AF34C-ED7A-44AC-55B7-1B4C28B09BE2}"/>
            </a:ext>
          </a:extLst>
        </p:cNvPr>
        <p:cNvGrpSpPr/>
        <p:nvPr/>
      </p:nvGrpSpPr>
      <p:grpSpPr>
        <a:xfrm>
          <a:off x="0" y="0"/>
          <a:ext cx="0" cy="0"/>
          <a:chOff x="0" y="0"/>
          <a:chExt cx="0" cy="0"/>
        </a:xfrm>
      </p:grpSpPr>
      <p:pic>
        <p:nvPicPr>
          <p:cNvPr id="5" name="Picture 4" descr="A comparison of a white and black image&#10;&#10;AI-generated content may be incorrect.">
            <a:extLst>
              <a:ext uri="{FF2B5EF4-FFF2-40B4-BE49-F238E27FC236}">
                <a16:creationId xmlns:a16="http://schemas.microsoft.com/office/drawing/2014/main" id="{3E393FC4-4850-2120-11E5-A71462FD1A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15616" y="1314088"/>
            <a:ext cx="5875655" cy="1646303"/>
          </a:xfrm>
          <a:prstGeom prst="rect">
            <a:avLst/>
          </a:prstGeom>
          <a:noFill/>
          <a:ln>
            <a:noFill/>
          </a:ln>
        </p:spPr>
      </p:pic>
      <p:sp>
        <p:nvSpPr>
          <p:cNvPr id="7" name="Google Shape;2323;p36">
            <a:extLst>
              <a:ext uri="{FF2B5EF4-FFF2-40B4-BE49-F238E27FC236}">
                <a16:creationId xmlns:a16="http://schemas.microsoft.com/office/drawing/2014/main" id="{701DFC8A-F5F7-1366-8AA8-3C2F120D10F3}"/>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 có nhiễu</a:t>
            </a:r>
            <a:endParaRPr sz="2400" dirty="0"/>
          </a:p>
        </p:txBody>
      </p:sp>
      <p:sp>
        <p:nvSpPr>
          <p:cNvPr id="6" name="Google Shape;2298;p34">
            <a:extLst>
              <a:ext uri="{FF2B5EF4-FFF2-40B4-BE49-F238E27FC236}">
                <a16:creationId xmlns:a16="http://schemas.microsoft.com/office/drawing/2014/main" id="{3AE59E4E-B5EA-DBE7-6E0D-1A8BB092EF8C}"/>
              </a:ext>
            </a:extLst>
          </p:cNvPr>
          <p:cNvSpPr txBox="1">
            <a:spLocks/>
          </p:cNvSpPr>
          <p:nvPr/>
        </p:nvSpPr>
        <p:spPr>
          <a:xfrm>
            <a:off x="526107" y="1922407"/>
            <a:ext cx="1935153" cy="745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39700" indent="0" algn="l" eaLnBrk="0" fontAlgn="base" hangingPunct="0">
              <a:spcBef>
                <a:spcPts val="1000"/>
              </a:spcBef>
              <a:buSzPts val="1400"/>
            </a:pPr>
            <a:r>
              <a:rPr lang="vi-VN" sz="1400" b="1" dirty="0">
                <a:solidFill>
                  <a:srgbClr val="090835"/>
                </a:solidFill>
              </a:rPr>
              <a:t> v = 40 pixels/giây</a:t>
            </a:r>
          </a:p>
        </p:txBody>
      </p:sp>
      <p:sp>
        <p:nvSpPr>
          <p:cNvPr id="4" name="Google Shape;2299;p34">
            <a:extLst>
              <a:ext uri="{FF2B5EF4-FFF2-40B4-BE49-F238E27FC236}">
                <a16:creationId xmlns:a16="http://schemas.microsoft.com/office/drawing/2014/main" id="{F4AB587C-5237-1BAF-77A7-D995E8B0D2D6}"/>
              </a:ext>
            </a:extLst>
          </p:cNvPr>
          <p:cNvSpPr txBox="1">
            <a:spLocks/>
          </p:cNvSpPr>
          <p:nvPr/>
        </p:nvSpPr>
        <p:spPr>
          <a:xfrm>
            <a:off x="425060" y="1010228"/>
            <a:ext cx="2590473"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buSzPts val="2400"/>
            </a:pPr>
            <a:r>
              <a:rPr lang="vi-VN" sz="1600" b="1" dirty="0">
                <a:latin typeface="Montserrat"/>
                <a:sym typeface="Montserrat"/>
              </a:rPr>
              <a:t>Nhiễu </a:t>
            </a:r>
            <a:r>
              <a:rPr lang="vi-VN" sz="1600" b="1">
                <a:latin typeface="Montserrat"/>
                <a:sym typeface="Montserrat"/>
              </a:rPr>
              <a:t>từ hệ thống</a:t>
            </a:r>
            <a:endParaRPr lang="en-US" sz="1600" b="1" dirty="0">
              <a:latin typeface="Montserrat"/>
              <a:sym typeface="Montserrat"/>
            </a:endParaRPr>
          </a:p>
        </p:txBody>
      </p:sp>
      <p:pic>
        <p:nvPicPr>
          <p:cNvPr id="8" name="Picture 7" descr="A comparison of images of a white object&#10;&#10;AI-generated content may be incorrect.">
            <a:extLst>
              <a:ext uri="{FF2B5EF4-FFF2-40B4-BE49-F238E27FC236}">
                <a16:creationId xmlns:a16="http://schemas.microsoft.com/office/drawing/2014/main" id="{AD7236B8-7243-3EEF-AE19-837F9FF1F3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15615" y="3052769"/>
            <a:ext cx="5901323" cy="1646303"/>
          </a:xfrm>
          <a:prstGeom prst="rect">
            <a:avLst/>
          </a:prstGeom>
          <a:noFill/>
          <a:ln>
            <a:noFill/>
          </a:ln>
        </p:spPr>
      </p:pic>
      <p:sp>
        <p:nvSpPr>
          <p:cNvPr id="9" name="Google Shape;2298;p34">
            <a:extLst>
              <a:ext uri="{FF2B5EF4-FFF2-40B4-BE49-F238E27FC236}">
                <a16:creationId xmlns:a16="http://schemas.microsoft.com/office/drawing/2014/main" id="{411BA98C-FC51-8E89-77A1-CC82AA969935}"/>
              </a:ext>
            </a:extLst>
          </p:cNvPr>
          <p:cNvSpPr txBox="1">
            <a:spLocks/>
          </p:cNvSpPr>
          <p:nvPr/>
        </p:nvSpPr>
        <p:spPr>
          <a:xfrm>
            <a:off x="425060" y="3676073"/>
            <a:ext cx="4730349" cy="745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139700" indent="0" algn="l" eaLnBrk="0" fontAlgn="base" hangingPunct="0">
              <a:spcBef>
                <a:spcPts val="1000"/>
              </a:spcBef>
              <a:buSzPts val="1400"/>
            </a:pPr>
            <a:r>
              <a:rPr lang="vi-VN" sz="1400" b="1" dirty="0">
                <a:solidFill>
                  <a:srgbClr val="090835"/>
                </a:solidFill>
              </a:rPr>
              <a:t> v = 120 pixels/giây</a:t>
            </a:r>
          </a:p>
        </p:txBody>
      </p:sp>
    </p:spTree>
    <p:extLst>
      <p:ext uri="{BB962C8B-B14F-4D97-AF65-F5344CB8AC3E}">
        <p14:creationId xmlns:p14="http://schemas.microsoft.com/office/powerpoint/2010/main" val="3229197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8">
          <a:extLst>
            <a:ext uri="{FF2B5EF4-FFF2-40B4-BE49-F238E27FC236}">
              <a16:creationId xmlns:a16="http://schemas.microsoft.com/office/drawing/2014/main" id="{F9D774C7-28D4-5DDE-CE26-BA97E9F6E4E8}"/>
            </a:ext>
          </a:extLst>
        </p:cNvPr>
        <p:cNvGrpSpPr/>
        <p:nvPr/>
      </p:nvGrpSpPr>
      <p:grpSpPr>
        <a:xfrm>
          <a:off x="0" y="0"/>
          <a:ext cx="0" cy="0"/>
          <a:chOff x="0" y="0"/>
          <a:chExt cx="0" cy="0"/>
        </a:xfrm>
      </p:grpSpPr>
      <p:sp>
        <p:nvSpPr>
          <p:cNvPr id="4" name="Google Shape;2299;p34">
            <a:extLst>
              <a:ext uri="{FF2B5EF4-FFF2-40B4-BE49-F238E27FC236}">
                <a16:creationId xmlns:a16="http://schemas.microsoft.com/office/drawing/2014/main" id="{6DDD5EAA-1709-6A79-126E-B92434083A15}"/>
              </a:ext>
            </a:extLst>
          </p:cNvPr>
          <p:cNvSpPr txBox="1">
            <a:spLocks/>
          </p:cNvSpPr>
          <p:nvPr/>
        </p:nvSpPr>
        <p:spPr>
          <a:xfrm>
            <a:off x="526107" y="2114550"/>
            <a:ext cx="1618031"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buSzPts val="2400"/>
            </a:pPr>
            <a:r>
              <a:rPr lang="vi-VN" sz="1400" b="1" dirty="0">
                <a:latin typeface="Montserrat"/>
                <a:sym typeface="Montserrat"/>
              </a:rPr>
              <a:t>Camera đa điểm ảnh</a:t>
            </a:r>
            <a:endParaRPr lang="en-US" sz="1400" b="1" dirty="0">
              <a:latin typeface="Montserrat"/>
              <a:sym typeface="Montserrat"/>
            </a:endParaRPr>
          </a:p>
        </p:txBody>
      </p:sp>
      <p:sp>
        <p:nvSpPr>
          <p:cNvPr id="5" name="Google Shape;2299;p34">
            <a:extLst>
              <a:ext uri="{FF2B5EF4-FFF2-40B4-BE49-F238E27FC236}">
                <a16:creationId xmlns:a16="http://schemas.microsoft.com/office/drawing/2014/main" id="{E1FEB326-F3B9-60C3-29C0-F87EC5DB8DD2}"/>
              </a:ext>
            </a:extLst>
          </p:cNvPr>
          <p:cNvSpPr txBox="1">
            <a:spLocks/>
          </p:cNvSpPr>
          <p:nvPr/>
        </p:nvSpPr>
        <p:spPr>
          <a:xfrm>
            <a:off x="526107" y="3814680"/>
            <a:ext cx="1728000"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buSzPts val="2400"/>
            </a:pPr>
            <a:r>
              <a:rPr lang="vi-VN" sz="1400" b="1">
                <a:latin typeface="Montserrat"/>
                <a:sym typeface="Montserrat"/>
              </a:rPr>
              <a:t>Camera đơn điểm ảnh</a:t>
            </a:r>
            <a:endParaRPr lang="en-US" sz="1400" b="1" dirty="0">
              <a:latin typeface="Montserrat"/>
              <a:sym typeface="Montserrat"/>
            </a:endParaRPr>
          </a:p>
        </p:txBody>
      </p:sp>
      <p:pic>
        <p:nvPicPr>
          <p:cNvPr id="8" name="Picture 7" descr="A collage of images of a light&#10;&#10;AI-generated content may be incorrect.">
            <a:extLst>
              <a:ext uri="{FF2B5EF4-FFF2-40B4-BE49-F238E27FC236}">
                <a16:creationId xmlns:a16="http://schemas.microsoft.com/office/drawing/2014/main" id="{1699C56C-846D-F343-0A24-11D4A0696E0A}"/>
              </a:ext>
            </a:extLst>
          </p:cNvPr>
          <p:cNvPicPr>
            <a:picLocks noChangeAspect="1"/>
          </p:cNvPicPr>
          <p:nvPr/>
        </p:nvPicPr>
        <p:blipFill>
          <a:blip r:embed="rId3">
            <a:extLst>
              <a:ext uri="{28A0092B-C50C-407E-A947-70E740481C1C}">
                <a14:useLocalDpi xmlns:a14="http://schemas.microsoft.com/office/drawing/2010/main" val="0"/>
              </a:ext>
            </a:extLst>
          </a:blip>
          <a:srcRect l="11894" t="2033" b="3724"/>
          <a:stretch/>
        </p:blipFill>
        <p:spPr bwMode="auto">
          <a:xfrm>
            <a:off x="1950244" y="1064500"/>
            <a:ext cx="6834345" cy="3587200"/>
          </a:xfrm>
          <a:prstGeom prst="rect">
            <a:avLst/>
          </a:prstGeom>
          <a:noFill/>
          <a:ln>
            <a:noFill/>
          </a:ln>
        </p:spPr>
      </p:pic>
      <p:sp>
        <p:nvSpPr>
          <p:cNvPr id="7" name="Google Shape;2323;p36">
            <a:extLst>
              <a:ext uri="{FF2B5EF4-FFF2-40B4-BE49-F238E27FC236}">
                <a16:creationId xmlns:a16="http://schemas.microsoft.com/office/drawing/2014/main" id="{0E5651E8-3DB7-039D-E505-E6C880461B4E}"/>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Mô phỏng</a:t>
            </a:r>
            <a:endParaRPr sz="2400" dirty="0"/>
          </a:p>
        </p:txBody>
      </p:sp>
      <p:pic>
        <p:nvPicPr>
          <p:cNvPr id="2" name="Picture 1">
            <a:extLst>
              <a:ext uri="{FF2B5EF4-FFF2-40B4-BE49-F238E27FC236}">
                <a16:creationId xmlns:a16="http://schemas.microsoft.com/office/drawing/2014/main" id="{99C5A440-6B70-4DEC-4D5E-53ABC965505D}"/>
              </a:ext>
            </a:extLst>
          </p:cNvPr>
          <p:cNvPicPr>
            <a:picLocks noChangeAspect="1"/>
          </p:cNvPicPr>
          <p:nvPr/>
        </p:nvPicPr>
        <p:blipFill>
          <a:blip r:embed="rId4"/>
          <a:stretch>
            <a:fillRect/>
          </a:stretch>
        </p:blipFill>
        <p:spPr>
          <a:xfrm>
            <a:off x="1826105" y="948256"/>
            <a:ext cx="7317895" cy="3912782"/>
          </a:xfrm>
          <a:prstGeom prst="rect">
            <a:avLst/>
          </a:prstGeom>
        </p:spPr>
      </p:pic>
    </p:spTree>
    <p:extLst>
      <p:ext uri="{BB962C8B-B14F-4D97-AF65-F5344CB8AC3E}">
        <p14:creationId xmlns:p14="http://schemas.microsoft.com/office/powerpoint/2010/main" val="618120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94">
          <a:extLst>
            <a:ext uri="{FF2B5EF4-FFF2-40B4-BE49-F238E27FC236}">
              <a16:creationId xmlns:a16="http://schemas.microsoft.com/office/drawing/2014/main" id="{FBAC63B5-1A1A-779C-B89E-0A51C3469BB2}"/>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38732B2D-BD9B-8E57-2505-B2799B3E6B31}"/>
              </a:ext>
            </a:extLst>
          </p:cNvPr>
          <p:cNvGrpSpPr/>
          <p:nvPr/>
        </p:nvGrpSpPr>
        <p:grpSpPr>
          <a:xfrm>
            <a:off x="2574912" y="1172095"/>
            <a:ext cx="4989670" cy="3941751"/>
            <a:chOff x="2574912" y="1172095"/>
            <a:chExt cx="4989670" cy="3941751"/>
          </a:xfrm>
        </p:grpSpPr>
        <p:grpSp>
          <p:nvGrpSpPr>
            <p:cNvPr id="25" name="Group 24">
              <a:extLst>
                <a:ext uri="{FF2B5EF4-FFF2-40B4-BE49-F238E27FC236}">
                  <a16:creationId xmlns:a16="http://schemas.microsoft.com/office/drawing/2014/main" id="{0181F2C3-CCEB-5FDF-7B5A-CCBE2A3644A5}"/>
                </a:ext>
              </a:extLst>
            </p:cNvPr>
            <p:cNvGrpSpPr/>
            <p:nvPr/>
          </p:nvGrpSpPr>
          <p:grpSpPr>
            <a:xfrm>
              <a:off x="2574912" y="1172095"/>
              <a:ext cx="4989670" cy="3941751"/>
              <a:chOff x="2574912" y="1172095"/>
              <a:chExt cx="4989670" cy="3941751"/>
            </a:xfrm>
          </p:grpSpPr>
          <p:pic>
            <p:nvPicPr>
              <p:cNvPr id="18" name="Picture 17" descr="A diagram of a crossword puzzle&#10;&#10;AI-generated content may be incorrect.">
                <a:extLst>
                  <a:ext uri="{FF2B5EF4-FFF2-40B4-BE49-F238E27FC236}">
                    <a16:creationId xmlns:a16="http://schemas.microsoft.com/office/drawing/2014/main" id="{264FFBA6-A9ED-12A4-8D47-7E24ADEA3E65}"/>
                  </a:ext>
                </a:extLst>
              </p:cNvPr>
              <p:cNvPicPr>
                <a:picLocks noChangeAspect="1"/>
              </p:cNvPicPr>
              <p:nvPr/>
            </p:nvPicPr>
            <p:blipFill>
              <a:blip r:embed="rId3"/>
              <a:srcRect t="7891"/>
              <a:stretch/>
            </p:blipFill>
            <p:spPr>
              <a:xfrm>
                <a:off x="2574912" y="1263535"/>
                <a:ext cx="4989670" cy="3850311"/>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46897F-77D8-2F8E-B838-89A75D7C2F7A}"/>
                      </a:ext>
                    </a:extLst>
                  </p:cNvPr>
                  <p:cNvSpPr txBox="1"/>
                  <p:nvPr/>
                </p:nvSpPr>
                <p:spPr>
                  <a:xfrm>
                    <a:off x="7004792" y="2019307"/>
                    <a:ext cx="1779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ea typeface="Cambria Math" panose="02040503050406030204" pitchFamily="18" charset="0"/>
                            </a:rPr>
                            <m:t>×</m:t>
                          </m:r>
                        </m:oMath>
                      </m:oMathPara>
                    </a14:m>
                    <a:endParaRPr lang="en-US" b="1" dirty="0"/>
                  </a:p>
                </p:txBody>
              </p:sp>
            </mc:Choice>
            <mc:Fallback xmlns="">
              <p:sp>
                <p:nvSpPr>
                  <p:cNvPr id="20" name="TextBox 19">
                    <a:extLst>
                      <a:ext uri="{FF2B5EF4-FFF2-40B4-BE49-F238E27FC236}">
                        <a16:creationId xmlns:a16="http://schemas.microsoft.com/office/drawing/2014/main" id="{A146897F-77D8-2F8E-B838-89A75D7C2F7A}"/>
                      </a:ext>
                    </a:extLst>
                  </p:cNvPr>
                  <p:cNvSpPr txBox="1">
                    <a:spLocks noRot="1" noChangeAspect="1" noMove="1" noResize="1" noEditPoints="1" noAdjustHandles="1" noChangeArrowheads="1" noChangeShapeType="1" noTextEdit="1"/>
                  </p:cNvSpPr>
                  <p:nvPr/>
                </p:nvSpPr>
                <p:spPr>
                  <a:xfrm>
                    <a:off x="7004792" y="2019307"/>
                    <a:ext cx="177934" cy="215444"/>
                  </a:xfrm>
                  <a:prstGeom prst="rect">
                    <a:avLst/>
                  </a:prstGeom>
                  <a:blipFill>
                    <a:blip r:embed="rId4"/>
                    <a:stretch>
                      <a:fillRect l="-13793" r="-17241" b="-2778"/>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710D723A-6475-2F22-E8B8-9974E33ACAFE}"/>
                  </a:ext>
                </a:extLst>
              </p:cNvPr>
              <p:cNvSpPr/>
              <p:nvPr/>
            </p:nvSpPr>
            <p:spPr>
              <a:xfrm>
                <a:off x="4887884" y="1172095"/>
                <a:ext cx="448296" cy="3352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C7416EF2-FD8A-42DF-7BA0-DDD1E9C2533E}"/>
                </a:ext>
              </a:extLst>
            </p:cNvPr>
            <p:cNvSpPr txBox="1"/>
            <p:nvPr/>
          </p:nvSpPr>
          <p:spPr>
            <a:xfrm>
              <a:off x="4963783" y="1189443"/>
              <a:ext cx="372397" cy="400110"/>
            </a:xfrm>
            <a:prstGeom prst="rect">
              <a:avLst/>
            </a:prstGeom>
            <a:noFill/>
          </p:spPr>
          <p:txBody>
            <a:bodyPr wrap="square" rtlCol="0">
              <a:spAutoFit/>
            </a:bodyPr>
            <a:lstStyle/>
            <a:p>
              <a:r>
                <a:rPr lang="vi-VN" sz="2000" dirty="0">
                  <a:latin typeface="+mj-lt"/>
                </a:rPr>
                <a:t>A</a:t>
              </a:r>
              <a:endParaRPr lang="en-US" sz="2000" dirty="0">
                <a:latin typeface="+mj-lt"/>
              </a:endParaRPr>
            </a:p>
          </p:txBody>
        </p:sp>
      </p:grpSp>
      <p:sp>
        <p:nvSpPr>
          <p:cNvPr id="2298" name="Google Shape;2298;p34">
            <a:extLst>
              <a:ext uri="{FF2B5EF4-FFF2-40B4-BE49-F238E27FC236}">
                <a16:creationId xmlns:a16="http://schemas.microsoft.com/office/drawing/2014/main" id="{4AE47AB7-F593-D2D7-1B15-CDC88ECE59FA}"/>
              </a:ext>
            </a:extLst>
          </p:cNvPr>
          <p:cNvSpPr txBox="1">
            <a:spLocks noGrp="1"/>
          </p:cNvSpPr>
          <p:nvPr>
            <p:ph type="subTitle" idx="2"/>
          </p:nvPr>
        </p:nvSpPr>
        <p:spPr>
          <a:xfrm>
            <a:off x="1370440" y="1635273"/>
            <a:ext cx="6916759" cy="549600"/>
          </a:xfrm>
          <a:prstGeom prst="rect">
            <a:avLst/>
          </a:prstGeom>
        </p:spPr>
        <p:txBody>
          <a:bodyPr spcFirstLastPara="1" wrap="square" lIns="91425" tIns="91425" rIns="91425" bIns="91425" anchor="t" anchorCtr="0">
            <a:noAutofit/>
          </a:bodyPr>
          <a:lstStyle/>
          <a:p>
            <a:pPr marL="0" indent="0" algn="l"/>
            <a:r>
              <a:rPr lang="vi-VN" sz="1400" dirty="0"/>
              <a:t>Tín hiệu thưa thớt hoặc có thể nén ở trong một hệ cơ sở có thể được khôi phục từ rất ít các phép đo so với yêu cầu</a:t>
            </a:r>
            <a:r>
              <a:rPr lang="en-US" sz="1400" dirty="0"/>
              <a:t> </a:t>
            </a:r>
            <a:r>
              <a:rPr lang="vi-VN" sz="1400" dirty="0"/>
              <a:t>của Định lý Nyquist-Shannon.</a:t>
            </a:r>
            <a:endParaRPr lang="en-US" sz="1400" dirty="0"/>
          </a:p>
        </p:txBody>
      </p:sp>
      <p:sp>
        <p:nvSpPr>
          <p:cNvPr id="2296" name="Google Shape;2296;p34">
            <a:extLst>
              <a:ext uri="{FF2B5EF4-FFF2-40B4-BE49-F238E27FC236}">
                <a16:creationId xmlns:a16="http://schemas.microsoft.com/office/drawing/2014/main" id="{9FC45C19-BCBE-0C80-9BEE-BAC6AA069D20}"/>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Lý thuyết lấy mẫu nén</a:t>
            </a:r>
            <a:endParaRPr sz="2400" dirty="0"/>
          </a:p>
        </p:txBody>
      </p:sp>
      <p:sp>
        <p:nvSpPr>
          <p:cNvPr id="14" name="Rectangle 13">
            <a:extLst>
              <a:ext uri="{FF2B5EF4-FFF2-40B4-BE49-F238E27FC236}">
                <a16:creationId xmlns:a16="http://schemas.microsoft.com/office/drawing/2014/main" id="{01A7D79F-F465-8AC2-05F0-5D2949F9A54F}"/>
              </a:ext>
            </a:extLst>
          </p:cNvPr>
          <p:cNvSpPr/>
          <p:nvPr/>
        </p:nvSpPr>
        <p:spPr>
          <a:xfrm>
            <a:off x="2192738" y="4154555"/>
            <a:ext cx="3476289" cy="90789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9" name="Google Shape;2299;p34">
            <a:extLst>
              <a:ext uri="{FF2B5EF4-FFF2-40B4-BE49-F238E27FC236}">
                <a16:creationId xmlns:a16="http://schemas.microsoft.com/office/drawing/2014/main" id="{EAE3DB77-4B89-E296-450C-6E20D388531F}"/>
              </a:ext>
            </a:extLst>
          </p:cNvPr>
          <p:cNvSpPr txBox="1">
            <a:spLocks noGrp="1"/>
          </p:cNvSpPr>
          <p:nvPr>
            <p:ph type="subTitle" idx="3"/>
          </p:nvPr>
        </p:nvSpPr>
        <p:spPr>
          <a:xfrm>
            <a:off x="1370439" y="1199140"/>
            <a:ext cx="33153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Giới thiệu</a:t>
            </a:r>
            <a:endParaRPr dirty="0"/>
          </a:p>
        </p:txBody>
      </p:sp>
      <p:sp>
        <p:nvSpPr>
          <p:cNvPr id="2" name="Google Shape;2298;p34">
            <a:extLst>
              <a:ext uri="{FF2B5EF4-FFF2-40B4-BE49-F238E27FC236}">
                <a16:creationId xmlns:a16="http://schemas.microsoft.com/office/drawing/2014/main" id="{9162615F-BBBC-90A6-A38A-6A60A33EFE43}"/>
              </a:ext>
            </a:extLst>
          </p:cNvPr>
          <p:cNvSpPr txBox="1">
            <a:spLocks/>
          </p:cNvSpPr>
          <p:nvPr/>
        </p:nvSpPr>
        <p:spPr>
          <a:xfrm>
            <a:off x="1370439" y="2351520"/>
            <a:ext cx="6916759" cy="549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marL="0" indent="0" algn="l"/>
            <a:r>
              <a:rPr lang="en-US" sz="1400" dirty="0"/>
              <a:t>2 </a:t>
            </a:r>
            <a:r>
              <a:rPr lang="vi-VN" sz="1400" dirty="0"/>
              <a:t>bước:</a:t>
            </a:r>
          </a:p>
          <a:p>
            <a:pPr lvl="0" indent="-317500" algn="l" eaLnBrk="0" fontAlgn="base" hangingPunct="0">
              <a:spcBef>
                <a:spcPts val="1000"/>
              </a:spcBef>
              <a:buSzPts val="1400"/>
              <a:buFont typeface="Nunito"/>
              <a:buChar char="●"/>
            </a:pPr>
            <a:r>
              <a:rPr lang="vi-VN" sz="1400" dirty="0">
                <a:solidFill>
                  <a:srgbClr val="090835"/>
                </a:solidFill>
              </a:rPr>
              <a:t>Lấy mẫu tín hiệu.</a:t>
            </a:r>
          </a:p>
          <a:p>
            <a:pPr lvl="0" indent="-317500" algn="l" eaLnBrk="0" fontAlgn="base" hangingPunct="0">
              <a:spcBef>
                <a:spcPts val="1000"/>
              </a:spcBef>
              <a:buSzPts val="1400"/>
              <a:buFont typeface="Nunito"/>
              <a:buChar char="●"/>
            </a:pPr>
            <a:r>
              <a:rPr lang="vi-VN" sz="1400" dirty="0">
                <a:solidFill>
                  <a:srgbClr val="090835"/>
                </a:solidFill>
              </a:rPr>
              <a:t>Khôi phục tín hiệu.</a:t>
            </a:r>
          </a:p>
          <a:p>
            <a:pPr marL="0" indent="0" algn="l"/>
            <a:endParaRPr lang="en-US" sz="1400" dirty="0"/>
          </a:p>
        </p:txBody>
      </p:sp>
    </p:spTree>
    <p:extLst>
      <p:ext uri="{BB962C8B-B14F-4D97-AF65-F5344CB8AC3E}">
        <p14:creationId xmlns:p14="http://schemas.microsoft.com/office/powerpoint/2010/main" val="37525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98">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8" grpId="0" build="p"/>
      <p:bldP spid="2"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31">
          <a:extLst>
            <a:ext uri="{FF2B5EF4-FFF2-40B4-BE49-F238E27FC236}">
              <a16:creationId xmlns:a16="http://schemas.microsoft.com/office/drawing/2014/main" id="{4D696DC5-F205-538A-8F9D-68FFE9AB5C16}"/>
            </a:ext>
          </a:extLst>
        </p:cNvPr>
        <p:cNvGrpSpPr/>
        <p:nvPr/>
      </p:nvGrpSpPr>
      <p:grpSpPr>
        <a:xfrm>
          <a:off x="0" y="0"/>
          <a:ext cx="0" cy="0"/>
          <a:chOff x="0" y="0"/>
          <a:chExt cx="0" cy="0"/>
        </a:xfrm>
      </p:grpSpPr>
      <p:sp>
        <p:nvSpPr>
          <p:cNvPr id="2" name="Google Shape;2614;p45">
            <a:extLst>
              <a:ext uri="{FF2B5EF4-FFF2-40B4-BE49-F238E27FC236}">
                <a16:creationId xmlns:a16="http://schemas.microsoft.com/office/drawing/2014/main" id="{2C271F38-9887-2F62-56B6-9DE175D2C319}"/>
              </a:ext>
            </a:extLst>
          </p:cNvPr>
          <p:cNvSpPr txBox="1">
            <a:spLocks noGrp="1"/>
          </p:cNvSpPr>
          <p:nvPr>
            <p:ph type="subTitle" idx="1"/>
          </p:nvPr>
        </p:nvSpPr>
        <p:spPr>
          <a:xfrm>
            <a:off x="720000" y="1149952"/>
            <a:ext cx="7704000" cy="3102519"/>
          </a:xfrm>
          <a:prstGeom prst="rect">
            <a:avLst/>
          </a:prstGeom>
        </p:spPr>
        <p:txBody>
          <a:bodyPr spcFirstLastPara="1" wrap="square" lIns="91425" tIns="91425" rIns="91425" bIns="91425" anchor="t" anchorCtr="0">
            <a:noAutofit/>
          </a:bodyPr>
          <a:lstStyle/>
          <a:p>
            <a:pPr marL="457200" lvl="0" indent="-317500" algn="just" rtl="0">
              <a:spcBef>
                <a:spcPts val="1000"/>
              </a:spcBef>
              <a:spcAft>
                <a:spcPts val="0"/>
              </a:spcAft>
              <a:buSzPts val="1400"/>
              <a:buChar char="●"/>
            </a:pPr>
            <a:r>
              <a:rPr lang="vi-VN" sz="1400" dirty="0"/>
              <a:t>Nghiên cứu </a:t>
            </a:r>
            <a:r>
              <a:rPr lang="vi-VN" sz="1400" b="1" dirty="0"/>
              <a:t>ảnh hưởng của các loại chuyển động khác nhau </a:t>
            </a:r>
            <a:r>
              <a:rPr lang="vi-VN" sz="1400" dirty="0"/>
              <a:t>đến </a:t>
            </a:r>
            <a:r>
              <a:rPr lang="vi-VN" sz="1400" b="1" dirty="0"/>
              <a:t>camera đơn điểm ảnh</a:t>
            </a:r>
            <a:r>
              <a:rPr lang="vi-VN" sz="1400" dirty="0"/>
              <a:t>, bằng cách </a:t>
            </a:r>
            <a:r>
              <a:rPr lang="vi-VN" sz="1400" b="1" dirty="0"/>
              <a:t>sử dụng các thuật toán lấy mẫu nén khôi phục khác nhau</a:t>
            </a:r>
            <a:r>
              <a:rPr lang="vi-VN" sz="1400" dirty="0"/>
              <a:t>.</a:t>
            </a:r>
          </a:p>
          <a:p>
            <a:pPr marL="457200" lvl="0" indent="-317500" algn="just" rtl="0">
              <a:spcBef>
                <a:spcPts val="1000"/>
              </a:spcBef>
              <a:spcAft>
                <a:spcPts val="0"/>
              </a:spcAft>
              <a:buSzPts val="1400"/>
              <a:buChar char="●"/>
            </a:pPr>
            <a:r>
              <a:rPr lang="vi-VN" sz="1400" dirty="0"/>
              <a:t>Với các vật thể có </a:t>
            </a:r>
            <a:r>
              <a:rPr lang="vi-VN" sz="1400" b="1" dirty="0"/>
              <a:t>mức độ thưa khác nhau</a:t>
            </a:r>
            <a:r>
              <a:rPr lang="vi-VN" sz="1400" dirty="0"/>
              <a:t>, thời gian phơi sáng cần thiết cũng khác nhau, điều này </a:t>
            </a:r>
            <a:r>
              <a:rPr lang="vi-VN" sz="1400" b="1" dirty="0"/>
              <a:t>ảnh hưởng đến độ nhạy với chuyển động </a:t>
            </a:r>
            <a:r>
              <a:rPr lang="vi-VN" sz="1400" dirty="0"/>
              <a:t>(các vật thể phức tạp hoặc chuyển động nhanh có thể khó ghi lại hơn).</a:t>
            </a:r>
          </a:p>
          <a:p>
            <a:pPr marL="457200" lvl="0" indent="-317500" algn="just" rtl="0">
              <a:spcBef>
                <a:spcPts val="1000"/>
              </a:spcBef>
              <a:spcAft>
                <a:spcPts val="0"/>
              </a:spcAft>
              <a:buSzPts val="1400"/>
              <a:buChar char="●"/>
            </a:pPr>
            <a:r>
              <a:rPr lang="vi-VN" sz="1400" dirty="0"/>
              <a:t>Trong quá trình khôi phục sử dụng các phương pháp khác nhau, </a:t>
            </a:r>
            <a:r>
              <a:rPr lang="vi-VN" sz="1400" b="1" dirty="0"/>
              <a:t>TVAL3</a:t>
            </a:r>
            <a:r>
              <a:rPr lang="vi-VN" sz="1400" dirty="0"/>
              <a:t> cho </a:t>
            </a:r>
            <a:r>
              <a:rPr lang="vi-VN" sz="1400" b="1" dirty="0"/>
              <a:t>kết quả khôi phục nhanh hơn và hiệu quả thị giác tốt hơn</a:t>
            </a:r>
            <a:r>
              <a:rPr lang="vi-VN" sz="1400" dirty="0"/>
              <a:t>. Dựa trên dữ liệu thực nghiệm, </a:t>
            </a:r>
            <a:r>
              <a:rPr lang="vi-VN" sz="1400" b="1" dirty="0"/>
              <a:t>TVAL3 là phương pháp khôi phục phù hợp hơn nếu áp dụng hệ thống vào thực tế</a:t>
            </a:r>
            <a:r>
              <a:rPr lang="vi-VN" sz="1400" dirty="0"/>
              <a:t>.</a:t>
            </a:r>
          </a:p>
          <a:p>
            <a:pPr marL="457200" lvl="0" indent="-317500" algn="just" rtl="0">
              <a:spcBef>
                <a:spcPts val="1000"/>
              </a:spcBef>
              <a:spcAft>
                <a:spcPts val="0"/>
              </a:spcAft>
              <a:buSzPts val="1400"/>
              <a:buChar char="●"/>
            </a:pPr>
            <a:r>
              <a:rPr lang="vi-VN" sz="1400" dirty="0"/>
              <a:t>Hiệu ứng hình ảnh liên quan đến chuyển động của camera đơn điểm ảnh </a:t>
            </a:r>
            <a:r>
              <a:rPr lang="vi-VN" sz="1400" b="1" dirty="0"/>
              <a:t>khác hoàn toàn </a:t>
            </a:r>
            <a:r>
              <a:rPr lang="vi-VN" sz="1400" dirty="0"/>
              <a:t>so với hệ thống camera đa điểm ảnh thông thường.</a:t>
            </a:r>
          </a:p>
          <a:p>
            <a:pPr marL="457200" lvl="0" indent="-317500" algn="just" rtl="0">
              <a:spcBef>
                <a:spcPts val="1000"/>
              </a:spcBef>
              <a:spcAft>
                <a:spcPts val="0"/>
              </a:spcAft>
              <a:buSzPts val="1400"/>
              <a:buChar char="●"/>
            </a:pPr>
            <a:endParaRPr lang="en-US" sz="1400" dirty="0"/>
          </a:p>
        </p:txBody>
      </p:sp>
      <p:sp>
        <p:nvSpPr>
          <p:cNvPr id="8" name="Google Shape;2323;p36">
            <a:extLst>
              <a:ext uri="{FF2B5EF4-FFF2-40B4-BE49-F238E27FC236}">
                <a16:creationId xmlns:a16="http://schemas.microsoft.com/office/drawing/2014/main" id="{E12FD59B-02C3-CF7C-65F3-ED99E1458BB1}"/>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Kết luận</a:t>
            </a:r>
            <a:endParaRPr sz="2400" dirty="0"/>
          </a:p>
        </p:txBody>
      </p:sp>
    </p:spTree>
    <p:extLst>
      <p:ext uri="{BB962C8B-B14F-4D97-AF65-F5344CB8AC3E}">
        <p14:creationId xmlns:p14="http://schemas.microsoft.com/office/powerpoint/2010/main" val="128993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1">
          <a:extLst>
            <a:ext uri="{FF2B5EF4-FFF2-40B4-BE49-F238E27FC236}">
              <a16:creationId xmlns:a16="http://schemas.microsoft.com/office/drawing/2014/main" id="{67BE01C4-B6E3-732D-AF2C-499DBCA74821}"/>
            </a:ext>
          </a:extLst>
        </p:cNvPr>
        <p:cNvGrpSpPr/>
        <p:nvPr/>
      </p:nvGrpSpPr>
      <p:grpSpPr>
        <a:xfrm>
          <a:off x="0" y="0"/>
          <a:ext cx="0" cy="0"/>
          <a:chOff x="0" y="0"/>
          <a:chExt cx="0" cy="0"/>
        </a:xfrm>
      </p:grpSpPr>
      <p:sp>
        <p:nvSpPr>
          <p:cNvPr id="2" name="Google Shape;2614;p45">
            <a:extLst>
              <a:ext uri="{FF2B5EF4-FFF2-40B4-BE49-F238E27FC236}">
                <a16:creationId xmlns:a16="http://schemas.microsoft.com/office/drawing/2014/main" id="{C662F8E2-DC0E-1732-6794-902DFAF75D8E}"/>
              </a:ext>
            </a:extLst>
          </p:cNvPr>
          <p:cNvSpPr txBox="1">
            <a:spLocks noGrp="1"/>
          </p:cNvSpPr>
          <p:nvPr>
            <p:ph type="subTitle" idx="1"/>
          </p:nvPr>
        </p:nvSpPr>
        <p:spPr>
          <a:xfrm>
            <a:off x="720000" y="1149952"/>
            <a:ext cx="7704000" cy="3102519"/>
          </a:xfrm>
          <a:prstGeom prst="rect">
            <a:avLst/>
          </a:prstGeom>
        </p:spPr>
        <p:txBody>
          <a:bodyPr spcFirstLastPara="1" wrap="square" lIns="91425" tIns="91425" rIns="91425" bIns="91425" anchor="t" anchorCtr="0">
            <a:noAutofit/>
          </a:bodyPr>
          <a:lstStyle/>
          <a:p>
            <a:pPr marL="457200" lvl="0" indent="-317500" algn="just" rtl="0">
              <a:spcBef>
                <a:spcPts val="1000"/>
              </a:spcBef>
              <a:spcAft>
                <a:spcPts val="0"/>
              </a:spcAft>
              <a:buSzPts val="1400"/>
              <a:buChar char="●"/>
            </a:pPr>
            <a:r>
              <a:rPr lang="vi-VN" sz="1400" dirty="0"/>
              <a:t>Nghiên cứu và thử nghiệm các phương pháp như </a:t>
            </a:r>
            <a:r>
              <a:rPr lang="vi-VN" sz="1400" b="1" dirty="0"/>
              <a:t>thuật toán nâng cao</a:t>
            </a:r>
            <a:r>
              <a:rPr lang="vi-VN" sz="1400" dirty="0"/>
              <a:t>, </a:t>
            </a:r>
            <a:r>
              <a:rPr lang="vi-VN" sz="1400" b="1" dirty="0"/>
              <a:t>học sâu </a:t>
            </a:r>
            <a:r>
              <a:rPr lang="vi-VN" sz="1400" dirty="0"/>
              <a:t>và </a:t>
            </a:r>
            <a:r>
              <a:rPr lang="vi-VN" sz="1400" b="1" dirty="0"/>
              <a:t>mẫu ánh sáng phức tạp hơn </a:t>
            </a:r>
            <a:r>
              <a:rPr lang="vi-VN" sz="1400" dirty="0"/>
              <a:t>với mục tiêu </a:t>
            </a:r>
            <a:r>
              <a:rPr lang="vi-VN" sz="1400" b="1" dirty="0"/>
              <a:t>giảm thời gian</a:t>
            </a:r>
            <a:r>
              <a:rPr lang="vi-VN" sz="1400" dirty="0"/>
              <a:t> chụp hình và </a:t>
            </a:r>
            <a:r>
              <a:rPr lang="vi-VN" sz="1400" b="1" dirty="0"/>
              <a:t>loại bỏ nhiễu nền</a:t>
            </a:r>
            <a:r>
              <a:rPr lang="vi-VN" sz="1400" dirty="0"/>
              <a:t>, </a:t>
            </a:r>
            <a:r>
              <a:rPr lang="vi-VN" sz="1400" b="1" dirty="0"/>
              <a:t>cải thiện chất lượng hình ảnh</a:t>
            </a:r>
            <a:r>
              <a:rPr lang="vi-VN" sz="1400" dirty="0"/>
              <a:t> để giống với hiệu ứng của camera đa điểm ảnh thông thường.</a:t>
            </a:r>
          </a:p>
          <a:p>
            <a:pPr marL="457200" lvl="0" indent="-317500" algn="just" rtl="0">
              <a:spcBef>
                <a:spcPts val="1000"/>
              </a:spcBef>
              <a:spcAft>
                <a:spcPts val="0"/>
              </a:spcAft>
              <a:buSzPts val="1400"/>
              <a:buChar char="●"/>
            </a:pPr>
            <a:r>
              <a:rPr lang="en-US" sz="1400" b="1" dirty="0" err="1"/>
              <a:t>Thực</a:t>
            </a:r>
            <a:r>
              <a:rPr lang="en-US" sz="1400" b="1" dirty="0"/>
              <a:t> </a:t>
            </a:r>
            <a:r>
              <a:rPr lang="en-US" sz="1400" b="1" dirty="0" err="1"/>
              <a:t>nghiệm</a:t>
            </a:r>
            <a:r>
              <a:rPr lang="en-US" sz="1400" b="1" dirty="0"/>
              <a:t> </a:t>
            </a:r>
            <a:r>
              <a:rPr lang="en-US" sz="1400" dirty="0" err="1"/>
              <a:t>kết</a:t>
            </a:r>
            <a:r>
              <a:rPr lang="en-US" sz="1400" dirty="0"/>
              <a:t> </a:t>
            </a:r>
            <a:r>
              <a:rPr lang="en-US" sz="1400" dirty="0" err="1"/>
              <a:t>quả</a:t>
            </a:r>
            <a:r>
              <a:rPr lang="en-US" sz="1400" dirty="0"/>
              <a:t> </a:t>
            </a:r>
            <a:r>
              <a:rPr lang="en-US" sz="1400" dirty="0" err="1"/>
              <a:t>nghiên</a:t>
            </a:r>
            <a:r>
              <a:rPr lang="en-US" sz="1400" dirty="0"/>
              <a:t> </a:t>
            </a:r>
            <a:r>
              <a:rPr lang="en-US" sz="1400" dirty="0" err="1"/>
              <a:t>cứu</a:t>
            </a:r>
            <a:r>
              <a:rPr lang="en-US" sz="1400" dirty="0"/>
              <a:t> </a:t>
            </a:r>
            <a:r>
              <a:rPr lang="en-US" sz="1400" dirty="0" err="1"/>
              <a:t>với</a:t>
            </a:r>
            <a:r>
              <a:rPr lang="en-US" sz="1400" dirty="0"/>
              <a:t> </a:t>
            </a:r>
            <a:r>
              <a:rPr lang="en-US" sz="1400" dirty="0" err="1"/>
              <a:t>điều</a:t>
            </a:r>
            <a:r>
              <a:rPr lang="en-US" sz="1400" dirty="0"/>
              <a:t> </a:t>
            </a:r>
            <a:r>
              <a:rPr lang="en-US" sz="1400" dirty="0" err="1"/>
              <a:t>kiện</a:t>
            </a:r>
            <a:r>
              <a:rPr lang="en-US" sz="1400" dirty="0"/>
              <a:t> </a:t>
            </a:r>
            <a:r>
              <a:rPr lang="en-US" sz="1400" dirty="0" err="1"/>
              <a:t>thực</a:t>
            </a:r>
            <a:r>
              <a:rPr lang="en-US" sz="1400" dirty="0"/>
              <a:t> </a:t>
            </a:r>
            <a:r>
              <a:rPr lang="en-US" sz="1400" dirty="0" err="1"/>
              <a:t>tế</a:t>
            </a:r>
            <a:r>
              <a:rPr lang="en-US" sz="1400" dirty="0"/>
              <a:t> </a:t>
            </a:r>
            <a:r>
              <a:rPr lang="en-US" sz="1400" dirty="0" err="1"/>
              <a:t>khác</a:t>
            </a:r>
            <a:r>
              <a:rPr lang="en-US" sz="1400" dirty="0"/>
              <a:t> </a:t>
            </a:r>
            <a:r>
              <a:rPr lang="en-US" sz="1400" dirty="0" err="1"/>
              <a:t>nhau</a:t>
            </a:r>
            <a:r>
              <a:rPr lang="en-US" sz="1400" dirty="0"/>
              <a:t>.</a:t>
            </a:r>
          </a:p>
        </p:txBody>
      </p:sp>
      <p:sp>
        <p:nvSpPr>
          <p:cNvPr id="8" name="Google Shape;2323;p36">
            <a:extLst>
              <a:ext uri="{FF2B5EF4-FFF2-40B4-BE49-F238E27FC236}">
                <a16:creationId xmlns:a16="http://schemas.microsoft.com/office/drawing/2014/main" id="{D9B96C23-65A3-1F13-B631-5179474BE9F9}"/>
              </a:ext>
            </a:extLst>
          </p:cNvPr>
          <p:cNvSpPr txBox="1">
            <a:spLocks noGrp="1"/>
          </p:cNvSpPr>
          <p:nvPr>
            <p:ph type="title"/>
          </p:nvPr>
        </p:nvSpPr>
        <p:spPr>
          <a:xfrm>
            <a:off x="720000" y="4918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Kế hoạch tương lai</a:t>
            </a:r>
            <a:endParaRPr sz="2400" dirty="0"/>
          </a:p>
        </p:txBody>
      </p:sp>
    </p:spTree>
    <p:extLst>
      <p:ext uri="{BB962C8B-B14F-4D97-AF65-F5344CB8AC3E}">
        <p14:creationId xmlns:p14="http://schemas.microsoft.com/office/powerpoint/2010/main" val="3256524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94">
          <a:extLst>
            <a:ext uri="{FF2B5EF4-FFF2-40B4-BE49-F238E27FC236}">
              <a16:creationId xmlns:a16="http://schemas.microsoft.com/office/drawing/2014/main" id="{59F7A6E1-4927-FFA3-D0BB-454FAE1EFAD5}"/>
            </a:ext>
          </a:extLst>
        </p:cNvPr>
        <p:cNvGrpSpPr/>
        <p:nvPr/>
      </p:nvGrpSpPr>
      <p:grpSpPr>
        <a:xfrm>
          <a:off x="0" y="0"/>
          <a:ext cx="0" cy="0"/>
          <a:chOff x="0" y="0"/>
          <a:chExt cx="0" cy="0"/>
        </a:xfrm>
      </p:grpSpPr>
      <p:sp>
        <p:nvSpPr>
          <p:cNvPr id="2295" name="Google Shape;2295;p34">
            <a:extLst>
              <a:ext uri="{FF2B5EF4-FFF2-40B4-BE49-F238E27FC236}">
                <a16:creationId xmlns:a16="http://schemas.microsoft.com/office/drawing/2014/main" id="{E5BE2B4B-8B83-6DE7-E13D-547C23D30A55}"/>
              </a:ext>
            </a:extLst>
          </p:cNvPr>
          <p:cNvSpPr txBox="1">
            <a:spLocks noGrp="1"/>
          </p:cNvSpPr>
          <p:nvPr>
            <p:ph type="subTitle" idx="4"/>
          </p:nvPr>
        </p:nvSpPr>
        <p:spPr>
          <a:xfrm>
            <a:off x="2751043" y="1270716"/>
            <a:ext cx="1409895"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Ứng dụng</a:t>
            </a:r>
            <a:endParaRPr dirty="0"/>
          </a:p>
        </p:txBody>
      </p:sp>
      <p:sp>
        <p:nvSpPr>
          <p:cNvPr id="2296" name="Google Shape;2296;p34">
            <a:extLst>
              <a:ext uri="{FF2B5EF4-FFF2-40B4-BE49-F238E27FC236}">
                <a16:creationId xmlns:a16="http://schemas.microsoft.com/office/drawing/2014/main" id="{BCD4B208-4718-D1B2-CA7C-A7E8328C595E}"/>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400" dirty="0"/>
              <a:t>Lý thuyết lấy mẫu nén</a:t>
            </a:r>
            <a:endParaRPr sz="2400" dirty="0"/>
          </a:p>
        </p:txBody>
      </p:sp>
      <p:sp>
        <p:nvSpPr>
          <p:cNvPr id="4" name="Google Shape;2627;p46">
            <a:extLst>
              <a:ext uri="{FF2B5EF4-FFF2-40B4-BE49-F238E27FC236}">
                <a16:creationId xmlns:a16="http://schemas.microsoft.com/office/drawing/2014/main" id="{32FC4E39-1E5B-7879-6653-70FDBC6BBA40}"/>
              </a:ext>
            </a:extLst>
          </p:cNvPr>
          <p:cNvSpPr txBox="1"/>
          <p:nvPr/>
        </p:nvSpPr>
        <p:spPr>
          <a:xfrm flipH="1">
            <a:off x="430195" y="2242890"/>
            <a:ext cx="1710659"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Mạng cảm biến không dây (WSNs)</a:t>
            </a:r>
            <a:endParaRPr sz="1200" dirty="0">
              <a:solidFill>
                <a:schemeClr val="dk1"/>
              </a:solidFill>
              <a:latin typeface="Nunito"/>
              <a:ea typeface="Nunito"/>
              <a:cs typeface="Nunito"/>
              <a:sym typeface="Nunito"/>
            </a:endParaRPr>
          </a:p>
        </p:txBody>
      </p:sp>
      <p:sp>
        <p:nvSpPr>
          <p:cNvPr id="5" name="Google Shape;2627;p46">
            <a:extLst>
              <a:ext uri="{FF2B5EF4-FFF2-40B4-BE49-F238E27FC236}">
                <a16:creationId xmlns:a16="http://schemas.microsoft.com/office/drawing/2014/main" id="{5918B09F-4266-2AFD-3957-2399461BFEA1}"/>
              </a:ext>
            </a:extLst>
          </p:cNvPr>
          <p:cNvSpPr txBox="1"/>
          <p:nvPr/>
        </p:nvSpPr>
        <p:spPr>
          <a:xfrm flipH="1">
            <a:off x="4771127" y="2244240"/>
            <a:ext cx="1710659"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spcBef>
                <a:spcPts val="600"/>
              </a:spcBef>
              <a:buClr>
                <a:schemeClr val="dk1"/>
              </a:buClr>
              <a:buSzPts val="1200"/>
            </a:pPr>
            <a:r>
              <a:rPr lang="vi-VN" sz="1200" dirty="0">
                <a:solidFill>
                  <a:schemeClr val="dk1"/>
                </a:solidFill>
                <a:latin typeface="Nunito"/>
                <a:ea typeface="Nunito"/>
                <a:cs typeface="Nunito"/>
                <a:sym typeface="Nunito"/>
              </a:rPr>
              <a:t>  Lấy mẫu dữ liệu</a:t>
            </a:r>
          </a:p>
        </p:txBody>
      </p:sp>
      <p:sp>
        <p:nvSpPr>
          <p:cNvPr id="6" name="Google Shape;2627;p46">
            <a:extLst>
              <a:ext uri="{FF2B5EF4-FFF2-40B4-BE49-F238E27FC236}">
                <a16:creationId xmlns:a16="http://schemas.microsoft.com/office/drawing/2014/main" id="{C80FA477-873C-858E-5F74-853297F21535}"/>
              </a:ext>
            </a:extLst>
          </p:cNvPr>
          <p:cNvSpPr txBox="1"/>
          <p:nvPr/>
        </p:nvSpPr>
        <p:spPr>
          <a:xfrm flipH="1">
            <a:off x="4242110" y="3267454"/>
            <a:ext cx="1453557"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Thu thập ảnh cộng hưởng từ</a:t>
            </a:r>
            <a:endParaRPr sz="1200" dirty="0">
              <a:solidFill>
                <a:schemeClr val="dk1"/>
              </a:solidFill>
              <a:latin typeface="Nunito"/>
              <a:ea typeface="Nunito"/>
              <a:cs typeface="Nunito"/>
              <a:sym typeface="Nunito"/>
            </a:endParaRPr>
          </a:p>
        </p:txBody>
      </p:sp>
      <p:sp>
        <p:nvSpPr>
          <p:cNvPr id="7" name="Google Shape;2627;p46">
            <a:extLst>
              <a:ext uri="{FF2B5EF4-FFF2-40B4-BE49-F238E27FC236}">
                <a16:creationId xmlns:a16="http://schemas.microsoft.com/office/drawing/2014/main" id="{895C6F59-1099-4B18-A9BD-0F7239167302}"/>
              </a:ext>
            </a:extLst>
          </p:cNvPr>
          <p:cNvSpPr txBox="1"/>
          <p:nvPr/>
        </p:nvSpPr>
        <p:spPr>
          <a:xfrm flipH="1">
            <a:off x="5827324" y="3267454"/>
            <a:ext cx="1453556"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Thu thập ảnh địa chấn</a:t>
            </a:r>
            <a:endParaRPr sz="1200" dirty="0">
              <a:solidFill>
                <a:schemeClr val="dk1"/>
              </a:solidFill>
              <a:latin typeface="Nunito"/>
              <a:ea typeface="Nunito"/>
              <a:cs typeface="Nunito"/>
              <a:sym typeface="Nunito"/>
            </a:endParaRPr>
          </a:p>
        </p:txBody>
      </p:sp>
      <p:sp>
        <p:nvSpPr>
          <p:cNvPr id="8" name="Google Shape;2627;p46">
            <a:extLst>
              <a:ext uri="{FF2B5EF4-FFF2-40B4-BE49-F238E27FC236}">
                <a16:creationId xmlns:a16="http://schemas.microsoft.com/office/drawing/2014/main" id="{04C145D3-FB2C-308A-4199-605F810C9854}"/>
              </a:ext>
            </a:extLst>
          </p:cNvPr>
          <p:cNvSpPr txBox="1"/>
          <p:nvPr/>
        </p:nvSpPr>
        <p:spPr>
          <a:xfrm flipH="1">
            <a:off x="7412537" y="3267454"/>
            <a:ext cx="1453556"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b="1" dirty="0">
                <a:solidFill>
                  <a:schemeClr val="dk1"/>
                </a:solidFill>
                <a:latin typeface="Nunito"/>
                <a:ea typeface="Nunito"/>
                <a:cs typeface="Nunito"/>
                <a:sym typeface="Nunito"/>
              </a:rPr>
              <a:t>Camera đơn điểm ảnh</a:t>
            </a:r>
            <a:endParaRPr sz="1200" b="1" dirty="0">
              <a:solidFill>
                <a:schemeClr val="dk1"/>
              </a:solidFill>
              <a:latin typeface="Nunito"/>
              <a:ea typeface="Nunito"/>
              <a:cs typeface="Nunito"/>
              <a:sym typeface="Nunito"/>
            </a:endParaRPr>
          </a:p>
        </p:txBody>
      </p:sp>
      <p:sp>
        <p:nvSpPr>
          <p:cNvPr id="9" name="Google Shape;2627;p46">
            <a:extLst>
              <a:ext uri="{FF2B5EF4-FFF2-40B4-BE49-F238E27FC236}">
                <a16:creationId xmlns:a16="http://schemas.microsoft.com/office/drawing/2014/main" id="{19207307-5542-02B1-FD89-0FD31E356684}"/>
              </a:ext>
            </a:extLst>
          </p:cNvPr>
          <p:cNvSpPr txBox="1"/>
          <p:nvPr/>
        </p:nvSpPr>
        <p:spPr>
          <a:xfrm flipH="1">
            <a:off x="2600661" y="2242840"/>
            <a:ext cx="1710659"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spcBef>
                <a:spcPts val="600"/>
              </a:spcBef>
              <a:buClr>
                <a:schemeClr val="dk1"/>
              </a:buClr>
              <a:buSzPts val="1200"/>
            </a:pPr>
            <a:r>
              <a:rPr lang="vi-VN" sz="1200" dirty="0">
                <a:solidFill>
                  <a:schemeClr val="dk1"/>
                </a:solidFill>
                <a:latin typeface="Nunito"/>
                <a:ea typeface="Nunito"/>
                <a:cs typeface="Nunito"/>
                <a:sym typeface="Nunito"/>
              </a:rPr>
              <a:t>     Nén dữ liệu</a:t>
            </a:r>
            <a:endParaRPr sz="1200" dirty="0">
              <a:solidFill>
                <a:schemeClr val="dk1"/>
              </a:solidFill>
              <a:latin typeface="Nunito"/>
              <a:ea typeface="Nunito"/>
              <a:cs typeface="Nunito"/>
              <a:sym typeface="Nunito"/>
            </a:endParaRPr>
          </a:p>
        </p:txBody>
      </p:sp>
      <p:cxnSp>
        <p:nvCxnSpPr>
          <p:cNvPr id="11" name="Connector: Elbow 10">
            <a:extLst>
              <a:ext uri="{FF2B5EF4-FFF2-40B4-BE49-F238E27FC236}">
                <a16:creationId xmlns:a16="http://schemas.microsoft.com/office/drawing/2014/main" id="{C70F305D-3BFB-F718-E37A-9BCFC4A6993A}"/>
              </a:ext>
            </a:extLst>
          </p:cNvPr>
          <p:cNvCxnSpPr>
            <a:cxnSpLocks/>
            <a:stCxn id="4" idx="0"/>
            <a:endCxn id="2295" idx="2"/>
          </p:cNvCxnSpPr>
          <p:nvPr/>
        </p:nvCxnSpPr>
        <p:spPr>
          <a:xfrm rot="5400000" flipH="1" flipV="1">
            <a:off x="2113270" y="900170"/>
            <a:ext cx="514974" cy="2170467"/>
          </a:xfrm>
          <a:prstGeom prst="bentConnector3">
            <a:avLst>
              <a:gd name="adj1" fmla="val 50000"/>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E2B0ACF9-590A-794C-A22C-34C9595C4F97}"/>
              </a:ext>
            </a:extLst>
          </p:cNvPr>
          <p:cNvCxnSpPr>
            <a:cxnSpLocks/>
          </p:cNvCxnSpPr>
          <p:nvPr/>
        </p:nvCxnSpPr>
        <p:spPr>
          <a:xfrm rot="16200000" flipV="1">
            <a:off x="3192496" y="1981169"/>
            <a:ext cx="514924" cy="8467"/>
          </a:xfrm>
          <a:prstGeom prst="bentConnector3">
            <a:avLst>
              <a:gd name="adj1" fmla="val 50493"/>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B9A2EA7-0124-9707-C838-38217552ADBC}"/>
              </a:ext>
            </a:extLst>
          </p:cNvPr>
          <p:cNvCxnSpPr>
            <a:stCxn id="5" idx="2"/>
            <a:endCxn id="6" idx="0"/>
          </p:cNvCxnSpPr>
          <p:nvPr/>
        </p:nvCxnSpPr>
        <p:spPr>
          <a:xfrm rot="5400000">
            <a:off x="5072415" y="2713413"/>
            <a:ext cx="450514" cy="657568"/>
          </a:xfrm>
          <a:prstGeom prst="bentConnector3">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8053BA5-1A08-BFAC-AEE6-E9328ECB08E4}"/>
              </a:ext>
            </a:extLst>
          </p:cNvPr>
          <p:cNvCxnSpPr>
            <a:cxnSpLocks/>
            <a:stCxn id="5" idx="2"/>
            <a:endCxn id="8" idx="0"/>
          </p:cNvCxnSpPr>
          <p:nvPr/>
        </p:nvCxnSpPr>
        <p:spPr>
          <a:xfrm rot="16200000" flipH="1">
            <a:off x="6657628" y="1785767"/>
            <a:ext cx="450514" cy="2512859"/>
          </a:xfrm>
          <a:prstGeom prst="bentConnector3">
            <a:avLst>
              <a:gd name="adj1" fmla="val 50000"/>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8" name="Google Shape;2627;p46">
            <a:extLst>
              <a:ext uri="{FF2B5EF4-FFF2-40B4-BE49-F238E27FC236}">
                <a16:creationId xmlns:a16="http://schemas.microsoft.com/office/drawing/2014/main" id="{90D164B2-D7F6-2D22-E473-D448D1809B85}"/>
              </a:ext>
            </a:extLst>
          </p:cNvPr>
          <p:cNvSpPr txBox="1"/>
          <p:nvPr/>
        </p:nvSpPr>
        <p:spPr>
          <a:xfrm flipH="1">
            <a:off x="2774486" y="3267454"/>
            <a:ext cx="1359411" cy="572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spcBef>
                <a:spcPts val="600"/>
              </a:spcBef>
              <a:buClr>
                <a:schemeClr val="dk1"/>
              </a:buClr>
              <a:buSzPts val="1200"/>
            </a:pPr>
            <a:r>
              <a:rPr lang="vi-VN" sz="1200" dirty="0">
                <a:solidFill>
                  <a:schemeClr val="dk1"/>
                </a:solidFill>
                <a:latin typeface="Nunito"/>
                <a:ea typeface="Nunito"/>
                <a:cs typeface="Nunito"/>
                <a:sym typeface="Nunito"/>
              </a:rPr>
              <a:t>    Nén video</a:t>
            </a:r>
            <a:endParaRPr sz="1200" dirty="0">
              <a:solidFill>
                <a:schemeClr val="dk1"/>
              </a:solidFill>
              <a:latin typeface="Nunito"/>
              <a:ea typeface="Nunito"/>
              <a:cs typeface="Nunito"/>
              <a:sym typeface="Nunito"/>
            </a:endParaRPr>
          </a:p>
        </p:txBody>
      </p:sp>
      <p:cxnSp>
        <p:nvCxnSpPr>
          <p:cNvPr id="33" name="Straight Connector 32">
            <a:extLst>
              <a:ext uri="{FF2B5EF4-FFF2-40B4-BE49-F238E27FC236}">
                <a16:creationId xmlns:a16="http://schemas.microsoft.com/office/drawing/2014/main" id="{CD42E220-6A79-E1AC-F6FF-E0DFA0DFD480}"/>
              </a:ext>
            </a:extLst>
          </p:cNvPr>
          <p:cNvCxnSpPr>
            <a:cxnSpLocks/>
            <a:stCxn id="9" idx="2"/>
            <a:endCxn id="28" idx="0"/>
          </p:cNvCxnSpPr>
          <p:nvPr/>
        </p:nvCxnSpPr>
        <p:spPr>
          <a:xfrm flipH="1">
            <a:off x="3454191" y="2815540"/>
            <a:ext cx="1799" cy="45191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A9B1A984-62CD-858B-CD45-A4992DDD46F7}"/>
              </a:ext>
            </a:extLst>
          </p:cNvPr>
          <p:cNvCxnSpPr>
            <a:cxnSpLocks/>
            <a:stCxn id="5" idx="0"/>
            <a:endCxn id="2295" idx="2"/>
          </p:cNvCxnSpPr>
          <p:nvPr/>
        </p:nvCxnSpPr>
        <p:spPr>
          <a:xfrm rot="16200000" flipV="1">
            <a:off x="4283062" y="900845"/>
            <a:ext cx="516324" cy="2170465"/>
          </a:xfrm>
          <a:prstGeom prst="bentConnector3">
            <a:avLst>
              <a:gd name="adj1" fmla="val 50000"/>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E5F8EF63-CA1D-3B37-D33C-F95BB429EB76}"/>
              </a:ext>
            </a:extLst>
          </p:cNvPr>
          <p:cNvCxnSpPr>
            <a:cxnSpLocks/>
            <a:stCxn id="5" idx="2"/>
            <a:endCxn id="7" idx="0"/>
          </p:cNvCxnSpPr>
          <p:nvPr/>
        </p:nvCxnSpPr>
        <p:spPr>
          <a:xfrm rot="16200000" flipH="1">
            <a:off x="5865022" y="2578374"/>
            <a:ext cx="450514" cy="927646"/>
          </a:xfrm>
          <a:prstGeom prst="bentConnector3">
            <a:avLst>
              <a:gd name="adj1" fmla="val 50000"/>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540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4">
          <a:extLst>
            <a:ext uri="{FF2B5EF4-FFF2-40B4-BE49-F238E27FC236}">
              <a16:creationId xmlns:a16="http://schemas.microsoft.com/office/drawing/2014/main" id="{57F19D3D-253E-1E1D-6A7B-F19C58DA6DA2}"/>
            </a:ext>
          </a:extLst>
        </p:cNvPr>
        <p:cNvGrpSpPr/>
        <p:nvPr/>
      </p:nvGrpSpPr>
      <p:grpSpPr>
        <a:xfrm>
          <a:off x="0" y="0"/>
          <a:ext cx="0" cy="0"/>
          <a:chOff x="0" y="0"/>
          <a:chExt cx="0" cy="0"/>
        </a:xfrm>
      </p:grpSpPr>
      <p:sp>
        <p:nvSpPr>
          <p:cNvPr id="2299" name="Google Shape;2299;p34">
            <a:extLst>
              <a:ext uri="{FF2B5EF4-FFF2-40B4-BE49-F238E27FC236}">
                <a16:creationId xmlns:a16="http://schemas.microsoft.com/office/drawing/2014/main" id="{CDBA75DE-F9B9-0377-60D3-BFECAF5959CB}"/>
              </a:ext>
            </a:extLst>
          </p:cNvPr>
          <p:cNvSpPr txBox="1">
            <a:spLocks noGrp="1"/>
          </p:cNvSpPr>
          <p:nvPr>
            <p:ph type="subTitle" idx="3"/>
          </p:nvPr>
        </p:nvSpPr>
        <p:spPr>
          <a:xfrm>
            <a:off x="1041490" y="585376"/>
            <a:ext cx="7409060" cy="4572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400" dirty="0"/>
              <a:t>Camera </a:t>
            </a:r>
            <a:r>
              <a:rPr lang="vi-VN" sz="2400" dirty="0"/>
              <a:t>đơn điểm ảnh dựa trên lấy mẫu nén</a:t>
            </a:r>
            <a:endParaRPr lang="en-US" sz="2400" dirty="0"/>
          </a:p>
        </p:txBody>
      </p:sp>
      <p:pic>
        <p:nvPicPr>
          <p:cNvPr id="10" name="Picture 9" descr="A diagram of a computer recording a dmd&#10;&#10;Description automatically generated">
            <a:extLst>
              <a:ext uri="{FF2B5EF4-FFF2-40B4-BE49-F238E27FC236}">
                <a16:creationId xmlns:a16="http://schemas.microsoft.com/office/drawing/2014/main" id="{A589DD6B-EB2F-A863-BAF4-C33E269051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1490" y="1282708"/>
            <a:ext cx="7104947" cy="3186933"/>
          </a:xfrm>
          <a:prstGeom prst="rect">
            <a:avLst/>
          </a:prstGeom>
          <a:noFill/>
          <a:ln>
            <a:noFill/>
          </a:ln>
        </p:spPr>
      </p:pic>
      <p:sp>
        <p:nvSpPr>
          <p:cNvPr id="2" name="Rectangle 1">
            <a:extLst>
              <a:ext uri="{FF2B5EF4-FFF2-40B4-BE49-F238E27FC236}">
                <a16:creationId xmlns:a16="http://schemas.microsoft.com/office/drawing/2014/main" id="{81D2B42C-73ED-184B-0917-385C003A1B5E}"/>
              </a:ext>
            </a:extLst>
          </p:cNvPr>
          <p:cNvSpPr/>
          <p:nvPr/>
        </p:nvSpPr>
        <p:spPr>
          <a:xfrm>
            <a:off x="947651" y="1282707"/>
            <a:ext cx="3707476" cy="3068229"/>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Google Shape;2299;p34">
            <a:extLst>
              <a:ext uri="{FF2B5EF4-FFF2-40B4-BE49-F238E27FC236}">
                <a16:creationId xmlns:a16="http://schemas.microsoft.com/office/drawing/2014/main" id="{3C6029B3-555F-C0FC-9290-7A8C93373AF9}"/>
              </a:ext>
            </a:extLst>
          </p:cNvPr>
          <p:cNvSpPr txBox="1">
            <a:spLocks/>
          </p:cNvSpPr>
          <p:nvPr/>
        </p:nvSpPr>
        <p:spPr>
          <a:xfrm>
            <a:off x="2275570" y="4329524"/>
            <a:ext cx="1385826"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0" indent="0" algn="l"/>
            <a:r>
              <a:rPr lang="vi-VN" sz="1600" dirty="0"/>
              <a:t>Lấy mẫu</a:t>
            </a:r>
          </a:p>
        </p:txBody>
      </p:sp>
      <p:sp>
        <p:nvSpPr>
          <p:cNvPr id="4" name="Rectangle 3">
            <a:extLst>
              <a:ext uri="{FF2B5EF4-FFF2-40B4-BE49-F238E27FC236}">
                <a16:creationId xmlns:a16="http://schemas.microsoft.com/office/drawing/2014/main" id="{66A6DAD6-32FD-B33D-A5B1-7E504FD6D71A}"/>
              </a:ext>
            </a:extLst>
          </p:cNvPr>
          <p:cNvSpPr/>
          <p:nvPr/>
        </p:nvSpPr>
        <p:spPr>
          <a:xfrm>
            <a:off x="5563984" y="1282708"/>
            <a:ext cx="2632364" cy="1500686"/>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2299;p34">
            <a:extLst>
              <a:ext uri="{FF2B5EF4-FFF2-40B4-BE49-F238E27FC236}">
                <a16:creationId xmlns:a16="http://schemas.microsoft.com/office/drawing/2014/main" id="{1ECA46D8-9235-E185-3594-8BD9D97149AA}"/>
              </a:ext>
            </a:extLst>
          </p:cNvPr>
          <p:cNvSpPr txBox="1">
            <a:spLocks/>
          </p:cNvSpPr>
          <p:nvPr/>
        </p:nvSpPr>
        <p:spPr>
          <a:xfrm>
            <a:off x="6305462" y="2783394"/>
            <a:ext cx="1385826"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0" indent="0" algn="l"/>
            <a:r>
              <a:rPr lang="vi-VN" sz="1600" dirty="0"/>
              <a:t>Khôi phục</a:t>
            </a:r>
          </a:p>
        </p:txBody>
      </p:sp>
    </p:spTree>
    <p:extLst>
      <p:ext uri="{BB962C8B-B14F-4D97-AF65-F5344CB8AC3E}">
        <p14:creationId xmlns:p14="http://schemas.microsoft.com/office/powerpoint/2010/main" val="396471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29060-0F23-D24E-51B1-0F0F67F46A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E3E44-4AE7-46EA-50E7-C87B3EA04E78}"/>
              </a:ext>
            </a:extLst>
          </p:cNvPr>
          <p:cNvSpPr>
            <a:spLocks noGrp="1"/>
          </p:cNvSpPr>
          <p:nvPr>
            <p:ph type="title"/>
          </p:nvPr>
        </p:nvSpPr>
        <p:spPr/>
        <p:txBody>
          <a:bodyPr/>
          <a:lstStyle/>
          <a:p>
            <a:r>
              <a:rPr lang="vi-VN" sz="2600" dirty="0"/>
              <a:t>Các thuật toán lấy mẫu nén</a:t>
            </a:r>
            <a:endParaRPr lang="en-US" sz="2600" dirty="0"/>
          </a:p>
        </p:txBody>
      </p:sp>
      <p:sp>
        <p:nvSpPr>
          <p:cNvPr id="3" name="Google Shape;2627;p46">
            <a:extLst>
              <a:ext uri="{FF2B5EF4-FFF2-40B4-BE49-F238E27FC236}">
                <a16:creationId xmlns:a16="http://schemas.microsoft.com/office/drawing/2014/main" id="{3F692E72-E656-3CCD-CB7E-28A360E818A8}"/>
              </a:ext>
            </a:extLst>
          </p:cNvPr>
          <p:cNvSpPr txBox="1"/>
          <p:nvPr/>
        </p:nvSpPr>
        <p:spPr>
          <a:xfrm flipH="1">
            <a:off x="3446292" y="1538547"/>
            <a:ext cx="1831060" cy="602094"/>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300" dirty="0">
                <a:solidFill>
                  <a:schemeClr val="dk1"/>
                </a:solidFill>
                <a:latin typeface="Nunito"/>
                <a:ea typeface="Nunito"/>
                <a:cs typeface="Nunito"/>
                <a:sym typeface="Nunito"/>
              </a:rPr>
              <a:t>Thuật toán tham lam</a:t>
            </a:r>
            <a:endParaRPr sz="1300" dirty="0">
              <a:solidFill>
                <a:schemeClr val="dk1"/>
              </a:solidFill>
              <a:latin typeface="Nunito"/>
              <a:ea typeface="Nunito"/>
              <a:cs typeface="Nunito"/>
              <a:sym typeface="Nunito"/>
            </a:endParaRPr>
          </a:p>
        </p:txBody>
      </p:sp>
      <p:sp>
        <p:nvSpPr>
          <p:cNvPr id="4" name="Google Shape;2627;p46">
            <a:extLst>
              <a:ext uri="{FF2B5EF4-FFF2-40B4-BE49-F238E27FC236}">
                <a16:creationId xmlns:a16="http://schemas.microsoft.com/office/drawing/2014/main" id="{C9757A65-3506-3115-5720-FB23CEAF26F3}"/>
              </a:ext>
            </a:extLst>
          </p:cNvPr>
          <p:cNvSpPr txBox="1"/>
          <p:nvPr/>
        </p:nvSpPr>
        <p:spPr>
          <a:xfrm flipH="1">
            <a:off x="3420097" y="2555919"/>
            <a:ext cx="1857255" cy="602094"/>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300" dirty="0">
                <a:solidFill>
                  <a:schemeClr val="dk1"/>
                </a:solidFill>
                <a:latin typeface="Nunito"/>
                <a:ea typeface="Nunito"/>
                <a:cs typeface="Nunito"/>
                <a:sym typeface="Nunito"/>
              </a:rPr>
              <a:t>Thuật toán tối thiểu hóa tổng biến thiên</a:t>
            </a:r>
            <a:endParaRPr sz="1300" dirty="0">
              <a:solidFill>
                <a:schemeClr val="dk1"/>
              </a:solidFill>
              <a:latin typeface="Nunito"/>
              <a:ea typeface="Nunito"/>
              <a:cs typeface="Nunito"/>
              <a:sym typeface="Nunito"/>
            </a:endParaRPr>
          </a:p>
        </p:txBody>
      </p:sp>
      <p:sp>
        <p:nvSpPr>
          <p:cNvPr id="5" name="Google Shape;2627;p46">
            <a:extLst>
              <a:ext uri="{FF2B5EF4-FFF2-40B4-BE49-F238E27FC236}">
                <a16:creationId xmlns:a16="http://schemas.microsoft.com/office/drawing/2014/main" id="{66559AF4-88C9-0BEC-CB4A-1F131FA98ADC}"/>
              </a:ext>
            </a:extLst>
          </p:cNvPr>
          <p:cNvSpPr txBox="1"/>
          <p:nvPr/>
        </p:nvSpPr>
        <p:spPr>
          <a:xfrm flipH="1">
            <a:off x="3420097" y="3573291"/>
            <a:ext cx="1857253" cy="602094"/>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300" dirty="0">
                <a:solidFill>
                  <a:schemeClr val="dk1"/>
                </a:solidFill>
                <a:latin typeface="Nunito"/>
                <a:ea typeface="Nunito"/>
                <a:cs typeface="Nunito"/>
                <a:sym typeface="Nunito"/>
              </a:rPr>
              <a:t>Thuật toán tối ưu hóa hàm lồi</a:t>
            </a:r>
            <a:endParaRPr sz="1300" dirty="0">
              <a:solidFill>
                <a:schemeClr val="dk1"/>
              </a:solidFill>
              <a:latin typeface="Nunito"/>
              <a:ea typeface="Nunito"/>
              <a:cs typeface="Nunito"/>
              <a:sym typeface="Nunito"/>
            </a:endParaRPr>
          </a:p>
        </p:txBody>
      </p:sp>
      <p:cxnSp>
        <p:nvCxnSpPr>
          <p:cNvPr id="23" name="Connector: Elbow 22">
            <a:extLst>
              <a:ext uri="{FF2B5EF4-FFF2-40B4-BE49-F238E27FC236}">
                <a16:creationId xmlns:a16="http://schemas.microsoft.com/office/drawing/2014/main" id="{D6CEC4CE-C9B9-62CD-75F2-5C4D784A8FBD}"/>
              </a:ext>
            </a:extLst>
          </p:cNvPr>
          <p:cNvCxnSpPr>
            <a:cxnSpLocks/>
            <a:stCxn id="5" idx="3"/>
            <a:endCxn id="3" idx="3"/>
          </p:cNvCxnSpPr>
          <p:nvPr/>
        </p:nvCxnSpPr>
        <p:spPr>
          <a:xfrm rot="10800000" flipH="1">
            <a:off x="3420096" y="1839594"/>
            <a:ext cx="26195" cy="2034744"/>
          </a:xfrm>
          <a:prstGeom prst="bentConnector3">
            <a:avLst>
              <a:gd name="adj1" fmla="val -872686"/>
            </a:avLst>
          </a:prstGeom>
          <a:ln w="19050">
            <a:solidFill>
              <a:srgbClr val="090835"/>
            </a:solidFill>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37A28D15-814D-2A30-22FB-AC84AD9B2787}"/>
              </a:ext>
            </a:extLst>
          </p:cNvPr>
          <p:cNvCxnSpPr>
            <a:cxnSpLocks/>
            <a:stCxn id="5" idx="3"/>
            <a:endCxn id="4" idx="3"/>
          </p:cNvCxnSpPr>
          <p:nvPr/>
        </p:nvCxnSpPr>
        <p:spPr>
          <a:xfrm rot="10800000">
            <a:off x="3420097" y="2856966"/>
            <a:ext cx="12700" cy="1017372"/>
          </a:xfrm>
          <a:prstGeom prst="bentConnector3">
            <a:avLst>
              <a:gd name="adj1" fmla="val 1944000"/>
            </a:avLst>
          </a:prstGeom>
          <a:ln w="19050">
            <a:solidFill>
              <a:srgbClr val="090835"/>
            </a:solidFill>
          </a:ln>
        </p:spPr>
        <p:style>
          <a:lnRef idx="1">
            <a:schemeClr val="dk1"/>
          </a:lnRef>
          <a:fillRef idx="0">
            <a:schemeClr val="dk1"/>
          </a:fillRef>
          <a:effectRef idx="0">
            <a:schemeClr val="dk1"/>
          </a:effectRef>
          <a:fontRef idx="minor">
            <a:schemeClr val="tx1"/>
          </a:fontRef>
        </p:style>
      </p:cxnSp>
      <p:sp>
        <p:nvSpPr>
          <p:cNvPr id="7" name="Google Shape;2627;p46">
            <a:extLst>
              <a:ext uri="{FF2B5EF4-FFF2-40B4-BE49-F238E27FC236}">
                <a16:creationId xmlns:a16="http://schemas.microsoft.com/office/drawing/2014/main" id="{D912A74A-A335-A42B-E824-C52F25B81E46}"/>
              </a:ext>
            </a:extLst>
          </p:cNvPr>
          <p:cNvSpPr txBox="1"/>
          <p:nvPr/>
        </p:nvSpPr>
        <p:spPr>
          <a:xfrm flipH="1">
            <a:off x="6119553" y="1340898"/>
            <a:ext cx="937038" cy="396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OMP</a:t>
            </a:r>
            <a:endParaRPr sz="1200" dirty="0">
              <a:solidFill>
                <a:schemeClr val="dk1"/>
              </a:solidFill>
              <a:latin typeface="Nunito"/>
              <a:ea typeface="Nunito"/>
              <a:cs typeface="Nunito"/>
              <a:sym typeface="Nunito"/>
            </a:endParaRPr>
          </a:p>
        </p:txBody>
      </p:sp>
      <p:sp>
        <p:nvSpPr>
          <p:cNvPr id="9" name="Google Shape;2627;p46">
            <a:extLst>
              <a:ext uri="{FF2B5EF4-FFF2-40B4-BE49-F238E27FC236}">
                <a16:creationId xmlns:a16="http://schemas.microsoft.com/office/drawing/2014/main" id="{15125534-D195-86BA-2FD9-C418B5F638B1}"/>
              </a:ext>
            </a:extLst>
          </p:cNvPr>
          <p:cNvSpPr txBox="1"/>
          <p:nvPr/>
        </p:nvSpPr>
        <p:spPr>
          <a:xfrm flipH="1">
            <a:off x="6119554" y="2643919"/>
            <a:ext cx="963236" cy="396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TVAL3</a:t>
            </a:r>
            <a:endParaRPr sz="1200" dirty="0">
              <a:solidFill>
                <a:schemeClr val="dk1"/>
              </a:solidFill>
              <a:latin typeface="Nunito"/>
              <a:ea typeface="Nunito"/>
              <a:cs typeface="Nunito"/>
              <a:sym typeface="Nunito"/>
            </a:endParaRPr>
          </a:p>
        </p:txBody>
      </p:sp>
      <p:sp>
        <p:nvSpPr>
          <p:cNvPr id="10" name="Google Shape;2627;p46">
            <a:extLst>
              <a:ext uri="{FF2B5EF4-FFF2-40B4-BE49-F238E27FC236}">
                <a16:creationId xmlns:a16="http://schemas.microsoft.com/office/drawing/2014/main" id="{CAB42F34-6C38-80F1-0CDA-A9076F39B76C}"/>
              </a:ext>
            </a:extLst>
          </p:cNvPr>
          <p:cNvSpPr txBox="1"/>
          <p:nvPr/>
        </p:nvSpPr>
        <p:spPr>
          <a:xfrm flipH="1">
            <a:off x="6124112" y="3345548"/>
            <a:ext cx="958678" cy="396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BP</a:t>
            </a:r>
            <a:endParaRPr sz="1200" dirty="0">
              <a:solidFill>
                <a:schemeClr val="dk1"/>
              </a:solidFill>
              <a:latin typeface="Nunito"/>
              <a:ea typeface="Nunito"/>
              <a:cs typeface="Nunito"/>
              <a:sym typeface="Nunito"/>
            </a:endParaRPr>
          </a:p>
        </p:txBody>
      </p:sp>
      <p:cxnSp>
        <p:nvCxnSpPr>
          <p:cNvPr id="13" name="Straight Connector 12">
            <a:extLst>
              <a:ext uri="{FF2B5EF4-FFF2-40B4-BE49-F238E27FC236}">
                <a16:creationId xmlns:a16="http://schemas.microsoft.com/office/drawing/2014/main" id="{DD1B14BC-D242-043C-C793-3E4E2F5C987C}"/>
              </a:ext>
            </a:extLst>
          </p:cNvPr>
          <p:cNvCxnSpPr>
            <a:cxnSpLocks/>
            <a:stCxn id="4" idx="1"/>
            <a:endCxn id="9" idx="3"/>
          </p:cNvCxnSpPr>
          <p:nvPr/>
        </p:nvCxnSpPr>
        <p:spPr>
          <a:xfrm flipV="1">
            <a:off x="5277352" y="2842269"/>
            <a:ext cx="842202" cy="14697"/>
          </a:xfrm>
          <a:prstGeom prst="line">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sp>
        <p:nvSpPr>
          <p:cNvPr id="8" name="Google Shape;2627;p46">
            <a:extLst>
              <a:ext uri="{FF2B5EF4-FFF2-40B4-BE49-F238E27FC236}">
                <a16:creationId xmlns:a16="http://schemas.microsoft.com/office/drawing/2014/main" id="{2B958CBF-19E3-00D1-7B63-FA342F251127}"/>
              </a:ext>
            </a:extLst>
          </p:cNvPr>
          <p:cNvSpPr txBox="1"/>
          <p:nvPr/>
        </p:nvSpPr>
        <p:spPr>
          <a:xfrm flipH="1">
            <a:off x="6119554" y="1912195"/>
            <a:ext cx="937039" cy="396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ITH</a:t>
            </a:r>
            <a:endParaRPr sz="1200" dirty="0">
              <a:solidFill>
                <a:schemeClr val="dk1"/>
              </a:solidFill>
              <a:latin typeface="Nunito"/>
              <a:ea typeface="Nunito"/>
              <a:cs typeface="Nunito"/>
              <a:sym typeface="Nunito"/>
            </a:endParaRPr>
          </a:p>
        </p:txBody>
      </p:sp>
      <p:cxnSp>
        <p:nvCxnSpPr>
          <p:cNvPr id="15" name="Connector: Elbow 14">
            <a:extLst>
              <a:ext uri="{FF2B5EF4-FFF2-40B4-BE49-F238E27FC236}">
                <a16:creationId xmlns:a16="http://schemas.microsoft.com/office/drawing/2014/main" id="{08A77E37-87F4-6D4D-E4D2-C4651CB70D04}"/>
              </a:ext>
            </a:extLst>
          </p:cNvPr>
          <p:cNvCxnSpPr>
            <a:cxnSpLocks/>
            <a:stCxn id="7" idx="3"/>
            <a:endCxn id="3" idx="1"/>
          </p:cNvCxnSpPr>
          <p:nvPr/>
        </p:nvCxnSpPr>
        <p:spPr>
          <a:xfrm rot="10800000" flipV="1">
            <a:off x="5277353" y="1539248"/>
            <a:ext cx="842201" cy="300346"/>
          </a:xfrm>
          <a:prstGeom prst="bentConnector3">
            <a:avLst>
              <a:gd name="adj1" fmla="val 50000"/>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A906D64D-C923-5338-B75D-5AD43DDEFC50}"/>
              </a:ext>
            </a:extLst>
          </p:cNvPr>
          <p:cNvCxnSpPr>
            <a:cxnSpLocks/>
            <a:stCxn id="8" idx="3"/>
            <a:endCxn id="3" idx="1"/>
          </p:cNvCxnSpPr>
          <p:nvPr/>
        </p:nvCxnSpPr>
        <p:spPr>
          <a:xfrm rot="10800000">
            <a:off x="5277352" y="1839595"/>
            <a:ext cx="842202" cy="270951"/>
          </a:xfrm>
          <a:prstGeom prst="bentConnector3">
            <a:avLst>
              <a:gd name="adj1" fmla="val 50000"/>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sp>
        <p:nvSpPr>
          <p:cNvPr id="30" name="Google Shape;2627;p46">
            <a:extLst>
              <a:ext uri="{FF2B5EF4-FFF2-40B4-BE49-F238E27FC236}">
                <a16:creationId xmlns:a16="http://schemas.microsoft.com/office/drawing/2014/main" id="{130D8B54-D77E-63A4-266B-F326047FFFC7}"/>
              </a:ext>
            </a:extLst>
          </p:cNvPr>
          <p:cNvSpPr txBox="1"/>
          <p:nvPr/>
        </p:nvSpPr>
        <p:spPr>
          <a:xfrm flipH="1">
            <a:off x="6119556" y="3947641"/>
            <a:ext cx="958677" cy="396700"/>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sz="1200" dirty="0">
                <a:solidFill>
                  <a:schemeClr val="dk1"/>
                </a:solidFill>
                <a:latin typeface="Nunito"/>
                <a:ea typeface="Nunito"/>
                <a:cs typeface="Nunito"/>
                <a:sym typeface="Nunito"/>
              </a:rPr>
              <a:t>CVX</a:t>
            </a:r>
            <a:endParaRPr sz="1200" dirty="0">
              <a:solidFill>
                <a:schemeClr val="dk1"/>
              </a:solidFill>
              <a:latin typeface="Nunito"/>
              <a:ea typeface="Nunito"/>
              <a:cs typeface="Nunito"/>
              <a:sym typeface="Nunito"/>
            </a:endParaRPr>
          </a:p>
        </p:txBody>
      </p:sp>
      <p:cxnSp>
        <p:nvCxnSpPr>
          <p:cNvPr id="46" name="Connector: Elbow 45">
            <a:extLst>
              <a:ext uri="{FF2B5EF4-FFF2-40B4-BE49-F238E27FC236}">
                <a16:creationId xmlns:a16="http://schemas.microsoft.com/office/drawing/2014/main" id="{01578184-F97D-1AF4-F43A-A54CCA5539B9}"/>
              </a:ext>
            </a:extLst>
          </p:cNvPr>
          <p:cNvCxnSpPr>
            <a:cxnSpLocks/>
            <a:stCxn id="30" idx="3"/>
            <a:endCxn id="5" idx="1"/>
          </p:cNvCxnSpPr>
          <p:nvPr/>
        </p:nvCxnSpPr>
        <p:spPr>
          <a:xfrm rot="10800000">
            <a:off x="5277350" y="3874339"/>
            <a:ext cx="842206" cy="271653"/>
          </a:xfrm>
          <a:prstGeom prst="bentConnector3">
            <a:avLst>
              <a:gd name="adj1" fmla="val 50000"/>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0417D4D3-A2E9-5520-E009-7BAEECF58E7E}"/>
              </a:ext>
            </a:extLst>
          </p:cNvPr>
          <p:cNvCxnSpPr>
            <a:cxnSpLocks/>
            <a:stCxn id="10" idx="3"/>
            <a:endCxn id="5" idx="1"/>
          </p:cNvCxnSpPr>
          <p:nvPr/>
        </p:nvCxnSpPr>
        <p:spPr>
          <a:xfrm rot="10800000" flipV="1">
            <a:off x="5277350" y="3543898"/>
            <a:ext cx="846762" cy="330440"/>
          </a:xfrm>
          <a:prstGeom prst="bentConnector3">
            <a:avLst>
              <a:gd name="adj1" fmla="val 50000"/>
            </a:avLst>
          </a:prstGeom>
          <a:ln w="19050">
            <a:solidFill>
              <a:srgbClr val="090835"/>
            </a:solidFill>
          </a:ln>
        </p:spPr>
        <p:style>
          <a:lnRef idx="1">
            <a:schemeClr val="accent1"/>
          </a:lnRef>
          <a:fillRef idx="0">
            <a:schemeClr val="accent1"/>
          </a:fillRef>
          <a:effectRef idx="0">
            <a:schemeClr val="accent1"/>
          </a:effectRef>
          <a:fontRef idx="minor">
            <a:schemeClr val="tx1"/>
          </a:fontRef>
        </p:style>
      </p:cxnSp>
      <p:sp>
        <p:nvSpPr>
          <p:cNvPr id="57" name="Google Shape;2295;p34">
            <a:extLst>
              <a:ext uri="{FF2B5EF4-FFF2-40B4-BE49-F238E27FC236}">
                <a16:creationId xmlns:a16="http://schemas.microsoft.com/office/drawing/2014/main" id="{12D4EE37-F950-0B94-8B04-D82BA0CEAA0E}"/>
              </a:ext>
            </a:extLst>
          </p:cNvPr>
          <p:cNvSpPr txBox="1">
            <a:spLocks/>
          </p:cNvSpPr>
          <p:nvPr/>
        </p:nvSpPr>
        <p:spPr>
          <a:xfrm>
            <a:off x="1393031" y="2339471"/>
            <a:ext cx="1930148" cy="10055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0" indent="0" algn="l"/>
            <a:r>
              <a:rPr lang="vi-VN" dirty="0"/>
              <a:t>Một số nhóm thuật toán phổ biến</a:t>
            </a:r>
          </a:p>
        </p:txBody>
      </p:sp>
    </p:spTree>
    <p:extLst>
      <p:ext uri="{BB962C8B-B14F-4D97-AF65-F5344CB8AC3E}">
        <p14:creationId xmlns:p14="http://schemas.microsoft.com/office/powerpoint/2010/main" val="103276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descr="A graph of recovery time&#10;&#10;AI-generated content may be incorrect.">
            <a:extLst>
              <a:ext uri="{FF2B5EF4-FFF2-40B4-BE49-F238E27FC236}">
                <a16:creationId xmlns:a16="http://schemas.microsoft.com/office/drawing/2014/main" id="{6A2CD090-C306-93C9-9855-D8FAD80D95A2}"/>
              </a:ext>
            </a:extLst>
          </p:cNvPr>
          <p:cNvPicPr>
            <a:picLocks noChangeAspect="1"/>
          </p:cNvPicPr>
          <p:nvPr/>
        </p:nvPicPr>
        <p:blipFill>
          <a:blip r:embed="rId3"/>
          <a:stretch>
            <a:fillRect/>
          </a:stretch>
        </p:blipFill>
        <p:spPr>
          <a:xfrm>
            <a:off x="398399" y="976250"/>
            <a:ext cx="4642702" cy="3804493"/>
          </a:xfrm>
          <a:prstGeom prst="rect">
            <a:avLst/>
          </a:prstGeom>
        </p:spPr>
      </p:pic>
      <p:sp>
        <p:nvSpPr>
          <p:cNvPr id="2" name="Title 1">
            <a:extLst>
              <a:ext uri="{FF2B5EF4-FFF2-40B4-BE49-F238E27FC236}">
                <a16:creationId xmlns:a16="http://schemas.microsoft.com/office/drawing/2014/main" id="{1AC11BE1-2447-8019-02C3-3F1E0E45EC6E}"/>
              </a:ext>
            </a:extLst>
          </p:cNvPr>
          <p:cNvSpPr>
            <a:spLocks noGrp="1"/>
          </p:cNvSpPr>
          <p:nvPr>
            <p:ph type="title"/>
          </p:nvPr>
        </p:nvSpPr>
        <p:spPr/>
        <p:txBody>
          <a:bodyPr/>
          <a:lstStyle/>
          <a:p>
            <a:r>
              <a:rPr lang="vi-VN" sz="2600" dirty="0"/>
              <a:t>Các thuật toán lấy mẫu nén</a:t>
            </a:r>
            <a:endParaRPr lang="en-US" sz="2600" dirty="0"/>
          </a:p>
        </p:txBody>
      </p:sp>
      <p:sp>
        <p:nvSpPr>
          <p:cNvPr id="15" name="Google Shape;2627;p46">
            <a:extLst>
              <a:ext uri="{FF2B5EF4-FFF2-40B4-BE49-F238E27FC236}">
                <a16:creationId xmlns:a16="http://schemas.microsoft.com/office/drawing/2014/main" id="{FF84646A-42F6-B099-4E16-132B35967FB6}"/>
              </a:ext>
            </a:extLst>
          </p:cNvPr>
          <p:cNvSpPr txBox="1"/>
          <p:nvPr/>
        </p:nvSpPr>
        <p:spPr>
          <a:xfrm flipH="1">
            <a:off x="5491354" y="3323889"/>
            <a:ext cx="2482393" cy="711911"/>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b="1" dirty="0">
                <a:solidFill>
                  <a:schemeClr val="dk1"/>
                </a:solidFill>
                <a:latin typeface="Nunito"/>
                <a:ea typeface="Nunito"/>
                <a:cs typeface="Nunito"/>
                <a:sym typeface="Nunito"/>
              </a:rPr>
              <a:t>Hầu hết nghiên cứu giả định rằng vật đứng yên.</a:t>
            </a:r>
            <a:endParaRPr b="1" dirty="0">
              <a:solidFill>
                <a:schemeClr val="dk1"/>
              </a:solidFill>
              <a:latin typeface="Nunito"/>
              <a:ea typeface="Nunito"/>
              <a:cs typeface="Nunito"/>
              <a:sym typeface="Nunito"/>
            </a:endParaRPr>
          </a:p>
        </p:txBody>
      </p:sp>
      <p:sp>
        <p:nvSpPr>
          <p:cNvPr id="17" name="Google Shape;2298;p34">
            <a:extLst>
              <a:ext uri="{FF2B5EF4-FFF2-40B4-BE49-F238E27FC236}">
                <a16:creationId xmlns:a16="http://schemas.microsoft.com/office/drawing/2014/main" id="{10FB88DD-2D23-5E9A-840B-83FFCEFAADB3}"/>
              </a:ext>
            </a:extLst>
          </p:cNvPr>
          <p:cNvSpPr txBox="1">
            <a:spLocks/>
          </p:cNvSpPr>
          <p:nvPr/>
        </p:nvSpPr>
        <p:spPr>
          <a:xfrm>
            <a:off x="5282903" y="1760781"/>
            <a:ext cx="3141097" cy="1738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lvl="0" indent="-317500" algn="l" defTabSz="914400" eaLnBrk="0" fontAlgn="base" latinLnBrk="0" hangingPunct="0">
              <a:spcBef>
                <a:spcPts val="1000"/>
              </a:spcBef>
              <a:buSzPts val="1400"/>
              <a:buFont typeface="Nunito"/>
              <a:buChar char="●"/>
              <a:tabLst/>
            </a:pPr>
            <a:r>
              <a:rPr lang="vi-VN" sz="1400" dirty="0">
                <a:solidFill>
                  <a:srgbClr val="090835"/>
                </a:solidFill>
              </a:rPr>
              <a:t>Độ phân giải </a:t>
            </a:r>
            <a:r>
              <a:rPr lang="vi-VN" sz="1400" b="1" dirty="0">
                <a:solidFill>
                  <a:srgbClr val="090835"/>
                </a:solidFill>
              </a:rPr>
              <a:t>32×32</a:t>
            </a:r>
            <a:r>
              <a:rPr lang="vi-VN" sz="1400" dirty="0">
                <a:solidFill>
                  <a:srgbClr val="090835"/>
                </a:solidFill>
              </a:rPr>
              <a:t>.</a:t>
            </a:r>
          </a:p>
          <a:p>
            <a:pPr lvl="0" indent="-317500" algn="l" defTabSz="914400" eaLnBrk="0" fontAlgn="base" latinLnBrk="0" hangingPunct="0">
              <a:spcBef>
                <a:spcPts val="1000"/>
              </a:spcBef>
              <a:buSzPts val="1400"/>
              <a:buFont typeface="Nunito"/>
              <a:buChar char="●"/>
              <a:tabLst/>
            </a:pPr>
            <a:r>
              <a:rPr lang="vi-VN" sz="1400" dirty="0">
                <a:solidFill>
                  <a:srgbClr val="090835"/>
                </a:solidFill>
              </a:rPr>
              <a:t>Số phép đo là </a:t>
            </a:r>
            <a:r>
              <a:rPr lang="vi-VN" sz="1400" b="1" dirty="0">
                <a:solidFill>
                  <a:srgbClr val="090835"/>
                </a:solidFill>
              </a:rPr>
              <a:t>200</a:t>
            </a:r>
            <a:r>
              <a:rPr lang="vi-VN" sz="1400" dirty="0">
                <a:solidFill>
                  <a:srgbClr val="090835"/>
                </a:solidFill>
              </a:rPr>
              <a:t>.</a:t>
            </a:r>
          </a:p>
          <a:p>
            <a:pPr marL="139700" lvl="0" indent="0" algn="l" defTabSz="914400" eaLnBrk="0" fontAlgn="base" latinLnBrk="0" hangingPunct="0">
              <a:spcBef>
                <a:spcPts val="1000"/>
              </a:spcBef>
              <a:buSzPts val="1400"/>
              <a:tabLst/>
            </a:pPr>
            <a:r>
              <a:rPr lang="vi-VN" sz="1400" dirty="0">
                <a:solidFill>
                  <a:srgbClr val="090835"/>
                </a:solidFill>
              </a:rPr>
              <a:t>Tại độ thưa thớt là 17.6%, thời gian khôi phục từ </a:t>
            </a:r>
            <a:r>
              <a:rPr lang="vi-VN" sz="1400" b="1" dirty="0">
                <a:solidFill>
                  <a:srgbClr val="090835"/>
                </a:solidFill>
              </a:rPr>
              <a:t>50ms đến 500ms</a:t>
            </a:r>
            <a:r>
              <a:rPr lang="vi-VN" sz="1400" dirty="0">
                <a:solidFill>
                  <a:srgbClr val="090835"/>
                </a:solidFill>
              </a:rPr>
              <a:t>.</a:t>
            </a:r>
            <a:endParaRPr lang="vi-VN" dirty="0"/>
          </a:p>
        </p:txBody>
      </p:sp>
    </p:spTree>
    <p:extLst>
      <p:ext uri="{BB962C8B-B14F-4D97-AF65-F5344CB8AC3E}">
        <p14:creationId xmlns:p14="http://schemas.microsoft.com/office/powerpoint/2010/main" val="34791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4">
          <a:extLst>
            <a:ext uri="{FF2B5EF4-FFF2-40B4-BE49-F238E27FC236}">
              <a16:creationId xmlns:a16="http://schemas.microsoft.com/office/drawing/2014/main" id="{3DBA07CD-9580-FCB8-1607-EC85ACB6554D}"/>
            </a:ext>
          </a:extLst>
        </p:cNvPr>
        <p:cNvGrpSpPr/>
        <p:nvPr/>
      </p:nvGrpSpPr>
      <p:grpSpPr>
        <a:xfrm>
          <a:off x="0" y="0"/>
          <a:ext cx="0" cy="0"/>
          <a:chOff x="0" y="0"/>
          <a:chExt cx="0" cy="0"/>
        </a:xfrm>
      </p:grpSpPr>
      <p:sp>
        <p:nvSpPr>
          <p:cNvPr id="2296" name="Google Shape;2296;p34">
            <a:extLst>
              <a:ext uri="{FF2B5EF4-FFF2-40B4-BE49-F238E27FC236}">
                <a16:creationId xmlns:a16="http://schemas.microsoft.com/office/drawing/2014/main" id="{4045FF8E-6830-7585-BCD1-28C3F90BB692}"/>
              </a:ext>
            </a:extLst>
          </p:cNvPr>
          <p:cNvSpPr txBox="1">
            <a:spLocks noGrp="1"/>
          </p:cNvSpPr>
          <p:nvPr>
            <p:ph type="title"/>
          </p:nvPr>
        </p:nvSpPr>
        <p:spPr>
          <a:xfrm>
            <a:off x="720000" y="535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500" dirty="0"/>
              <a:t>Hiệu ứng di chuyển của camera đa điểm ảnh</a:t>
            </a:r>
            <a:endParaRPr sz="2500" dirty="0"/>
          </a:p>
        </p:txBody>
      </p:sp>
      <p:pic>
        <p:nvPicPr>
          <p:cNvPr id="1026" name="Picture 2">
            <a:extLst>
              <a:ext uri="{FF2B5EF4-FFF2-40B4-BE49-F238E27FC236}">
                <a16:creationId xmlns:a16="http://schemas.microsoft.com/office/drawing/2014/main" id="{04C71B07-D054-8529-68AD-34265DD22E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263" y="1310400"/>
            <a:ext cx="3508337" cy="3108289"/>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2298;p34">
            <a:extLst>
              <a:ext uri="{FF2B5EF4-FFF2-40B4-BE49-F238E27FC236}">
                <a16:creationId xmlns:a16="http://schemas.microsoft.com/office/drawing/2014/main" id="{8939F72F-DBF5-9AE5-86B1-981394BAF4AC}"/>
              </a:ext>
            </a:extLst>
          </p:cNvPr>
          <p:cNvSpPr txBox="1">
            <a:spLocks/>
          </p:cNvSpPr>
          <p:nvPr/>
        </p:nvSpPr>
        <p:spPr>
          <a:xfrm>
            <a:off x="585455" y="3003612"/>
            <a:ext cx="4730349" cy="7454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indent="-317500" algn="l" eaLnBrk="0" fontAlgn="base" hangingPunct="0">
              <a:spcBef>
                <a:spcPts val="1000"/>
              </a:spcBef>
              <a:buSzPts val="1400"/>
              <a:buFont typeface="Nunito"/>
              <a:buChar char="●"/>
            </a:pPr>
            <a:r>
              <a:rPr lang="vi-VN" dirty="0">
                <a:solidFill>
                  <a:srgbClr val="090835"/>
                </a:solidFill>
              </a:rPr>
              <a:t>Thời gian phơi sáng dài hoặc chuyển động nhanh sẽ dẫn đến càng nhiều hiệu ứng mờ dọc đường quỹ đạo của vật.</a:t>
            </a:r>
          </a:p>
        </p:txBody>
      </p:sp>
      <p:sp>
        <p:nvSpPr>
          <p:cNvPr id="7" name="Google Shape;2298;p34">
            <a:extLst>
              <a:ext uri="{FF2B5EF4-FFF2-40B4-BE49-F238E27FC236}">
                <a16:creationId xmlns:a16="http://schemas.microsoft.com/office/drawing/2014/main" id="{19F09E37-D12D-D6E0-A5F7-F8A52113718C}"/>
              </a:ext>
            </a:extLst>
          </p:cNvPr>
          <p:cNvSpPr txBox="1">
            <a:spLocks/>
          </p:cNvSpPr>
          <p:nvPr/>
        </p:nvSpPr>
        <p:spPr>
          <a:xfrm>
            <a:off x="585455" y="1894010"/>
            <a:ext cx="4730348" cy="398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indent="-317500" algn="l" eaLnBrk="0" fontAlgn="base" hangingPunct="0">
              <a:spcBef>
                <a:spcPts val="1000"/>
              </a:spcBef>
              <a:buSzPts val="1400"/>
              <a:buFont typeface="Nunito"/>
              <a:buChar char="●"/>
            </a:pPr>
            <a:r>
              <a:rPr lang="vi-VN" dirty="0">
                <a:solidFill>
                  <a:srgbClr val="090835"/>
                </a:solidFill>
              </a:rPr>
              <a:t>Trong thời gian phơi sáng, do phương tiện ghi nhận tích hợp tất cả ánh sáng chiếu vào bề mặt của nó (các cảm biến), nên nhiều hình ảnh khác nhau của một vật thể đang chuyển động có thể được chiếu lên các khu vực khác nhau của mặt phẳng ảnh.</a:t>
            </a:r>
          </a:p>
        </p:txBody>
      </p:sp>
    </p:spTree>
    <p:extLst>
      <p:ext uri="{BB962C8B-B14F-4D97-AF65-F5344CB8AC3E}">
        <p14:creationId xmlns:p14="http://schemas.microsoft.com/office/powerpoint/2010/main" val="17778863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20">
          <a:extLst>
            <a:ext uri="{FF2B5EF4-FFF2-40B4-BE49-F238E27FC236}">
              <a16:creationId xmlns:a16="http://schemas.microsoft.com/office/drawing/2014/main" id="{1663A662-F5F9-A560-A783-BBB5780EA46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F369BD06-67FF-69B1-DF87-34FF75677B90}"/>
              </a:ext>
            </a:extLst>
          </p:cNvPr>
          <p:cNvSpPr>
            <a:spLocks noGrp="1"/>
          </p:cNvSpPr>
          <p:nvPr>
            <p:ph type="title"/>
          </p:nvPr>
        </p:nvSpPr>
        <p:spPr>
          <a:xfrm>
            <a:off x="720000" y="556431"/>
            <a:ext cx="7704000" cy="572700"/>
          </a:xfrm>
        </p:spPr>
        <p:txBody>
          <a:bodyPr/>
          <a:lstStyle/>
          <a:p>
            <a:r>
              <a:rPr lang="vi-VN" sz="2600" dirty="0"/>
              <a:t>Câu hỏi nghiên cứu</a:t>
            </a:r>
            <a:endParaRPr lang="en-US" sz="2600" dirty="0"/>
          </a:p>
        </p:txBody>
      </p:sp>
      <p:sp>
        <p:nvSpPr>
          <p:cNvPr id="8" name="Google Shape;2627;p46">
            <a:extLst>
              <a:ext uri="{FF2B5EF4-FFF2-40B4-BE49-F238E27FC236}">
                <a16:creationId xmlns:a16="http://schemas.microsoft.com/office/drawing/2014/main" id="{14A6E3B7-6FC3-DE83-B984-CA7250CA37BC}"/>
              </a:ext>
            </a:extLst>
          </p:cNvPr>
          <p:cNvSpPr txBox="1"/>
          <p:nvPr/>
        </p:nvSpPr>
        <p:spPr>
          <a:xfrm flipH="1">
            <a:off x="1183198" y="1395545"/>
            <a:ext cx="6777603" cy="711911"/>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b="1" dirty="0">
                <a:solidFill>
                  <a:schemeClr val="dk1"/>
                </a:solidFill>
                <a:latin typeface="Nunito"/>
                <a:ea typeface="Nunito"/>
                <a:cs typeface="Nunito"/>
                <a:sym typeface="Nunito"/>
              </a:rPr>
              <a:t>Liệu có xuất hiện các hiệu ứng chuyển động là vệt nhòe dọc quỹ đạo của vật khi áp dụng công nghệ camera đơn điểm ảnh hay không?</a:t>
            </a:r>
          </a:p>
        </p:txBody>
      </p:sp>
      <p:sp>
        <p:nvSpPr>
          <p:cNvPr id="37" name="Google Shape;2295;p34">
            <a:extLst>
              <a:ext uri="{FF2B5EF4-FFF2-40B4-BE49-F238E27FC236}">
                <a16:creationId xmlns:a16="http://schemas.microsoft.com/office/drawing/2014/main" id="{599652DF-DBCD-CC76-5924-11D38CC795CF}"/>
              </a:ext>
            </a:extLst>
          </p:cNvPr>
          <p:cNvSpPr txBox="1">
            <a:spLocks/>
          </p:cNvSpPr>
          <p:nvPr/>
        </p:nvSpPr>
        <p:spPr>
          <a:xfrm>
            <a:off x="1065320" y="2442982"/>
            <a:ext cx="1857256" cy="45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Montserrat"/>
              <a:buNone/>
              <a:defRPr sz="1800" b="1" i="0" u="none" strike="noStrike" cap="none">
                <a:solidFill>
                  <a:schemeClr val="dk1"/>
                </a:solidFill>
                <a:latin typeface="Montserrat"/>
                <a:ea typeface="Montserrat"/>
                <a:cs typeface="Montserrat"/>
                <a:sym typeface="Montserrat"/>
              </a:defRPr>
            </a:lvl1pPr>
            <a:lvl2pPr marL="914400" marR="0" lvl="1"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2pPr>
            <a:lvl3pPr marL="1371600" marR="0" lvl="2"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3pPr>
            <a:lvl4pPr marL="1828800" marR="0" lvl="3"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4pPr>
            <a:lvl5pPr marL="2286000" marR="0" lvl="4"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5pPr>
            <a:lvl6pPr marL="2743200" marR="0" lvl="5"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6pPr>
            <a:lvl7pPr marL="3200400" marR="0" lvl="6"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7pPr>
            <a:lvl8pPr marL="3657600" marR="0" lvl="7"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8pPr>
            <a:lvl9pPr marL="4114800" marR="0" lvl="8" indent="-304800" algn="ctr" rtl="0">
              <a:lnSpc>
                <a:spcPct val="100000"/>
              </a:lnSpc>
              <a:spcBef>
                <a:spcPts val="0"/>
              </a:spcBef>
              <a:spcAft>
                <a:spcPts val="0"/>
              </a:spcAft>
              <a:buClr>
                <a:schemeClr val="dk1"/>
              </a:buClr>
              <a:buSzPts val="2400"/>
              <a:buFont typeface="Montserrat"/>
              <a:buNone/>
              <a:defRPr sz="2400" b="0" i="0" u="none" strike="noStrike" cap="none">
                <a:solidFill>
                  <a:schemeClr val="dk1"/>
                </a:solidFill>
                <a:latin typeface="Montserrat"/>
                <a:ea typeface="Montserrat"/>
                <a:cs typeface="Montserrat"/>
                <a:sym typeface="Montserrat"/>
              </a:defRPr>
            </a:lvl9pPr>
          </a:lstStyle>
          <a:p>
            <a:pPr marL="0" indent="0" algn="l"/>
            <a:r>
              <a:rPr lang="vi-VN" dirty="0"/>
              <a:t>Mục tiêu</a:t>
            </a:r>
          </a:p>
        </p:txBody>
      </p:sp>
      <p:sp>
        <p:nvSpPr>
          <p:cNvPr id="5" name="Google Shape;2298;p34">
            <a:extLst>
              <a:ext uri="{FF2B5EF4-FFF2-40B4-BE49-F238E27FC236}">
                <a16:creationId xmlns:a16="http://schemas.microsoft.com/office/drawing/2014/main" id="{D9DF75E1-A101-867A-26A0-581D58A3FE53}"/>
              </a:ext>
            </a:extLst>
          </p:cNvPr>
          <p:cNvSpPr txBox="1">
            <a:spLocks/>
          </p:cNvSpPr>
          <p:nvPr/>
        </p:nvSpPr>
        <p:spPr>
          <a:xfrm>
            <a:off x="931523" y="2709396"/>
            <a:ext cx="7029278" cy="17383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1pPr>
            <a:lvl2pPr marL="914400" marR="0" lvl="1"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2pPr>
            <a:lvl3pPr marL="1371600" marR="0" lvl="2"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3pPr>
            <a:lvl4pPr marL="1828800" marR="0" lvl="3"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4pPr>
            <a:lvl5pPr marL="2286000" marR="0" lvl="4"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5pPr>
            <a:lvl6pPr marL="2743200" marR="0" lvl="5"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6pPr>
            <a:lvl7pPr marL="3200400" marR="0" lvl="6"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7pPr>
            <a:lvl8pPr marL="3657600" marR="0" lvl="7"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8pPr>
            <a:lvl9pPr marL="4114800" marR="0" lvl="8" indent="-304800" algn="ctr" rtl="0">
              <a:lnSpc>
                <a:spcPct val="100000"/>
              </a:lnSpc>
              <a:spcBef>
                <a:spcPts val="0"/>
              </a:spcBef>
              <a:spcAft>
                <a:spcPts val="0"/>
              </a:spcAft>
              <a:buClr>
                <a:schemeClr val="dk1"/>
              </a:buClr>
              <a:buSzPts val="1200"/>
              <a:buFont typeface="Nunito"/>
              <a:buNone/>
              <a:defRPr sz="1200" b="0" i="0" u="none" strike="noStrike" cap="none">
                <a:solidFill>
                  <a:schemeClr val="dk1"/>
                </a:solidFill>
                <a:latin typeface="Nunito"/>
                <a:ea typeface="Nunito"/>
                <a:cs typeface="Nunito"/>
                <a:sym typeface="Nunito"/>
              </a:defRPr>
            </a:lvl9pPr>
          </a:lstStyle>
          <a:p>
            <a:pPr lvl="0" indent="-317500" algn="l" defTabSz="914400" eaLnBrk="0" fontAlgn="base" latinLnBrk="0" hangingPunct="0">
              <a:spcBef>
                <a:spcPts val="1000"/>
              </a:spcBef>
              <a:buSzPts val="1400"/>
              <a:buFont typeface="Nunito"/>
              <a:buChar char="●"/>
              <a:tabLst/>
            </a:pPr>
            <a:r>
              <a:rPr lang="en-US" altLang="en-US" sz="1400" dirty="0" err="1">
                <a:solidFill>
                  <a:srgbClr val="090835"/>
                </a:solidFill>
              </a:rPr>
              <a:t>Đánh</a:t>
            </a:r>
            <a:r>
              <a:rPr lang="en-US" altLang="en-US" sz="1400" dirty="0">
                <a:solidFill>
                  <a:srgbClr val="090835"/>
                </a:solidFill>
              </a:rPr>
              <a:t> </a:t>
            </a:r>
            <a:r>
              <a:rPr lang="en-US" altLang="en-US" sz="1400" dirty="0" err="1">
                <a:solidFill>
                  <a:srgbClr val="090835"/>
                </a:solidFill>
              </a:rPr>
              <a:t>giá</a:t>
            </a:r>
            <a:r>
              <a:rPr lang="en-US" altLang="en-US" sz="1400" dirty="0">
                <a:solidFill>
                  <a:srgbClr val="090835"/>
                </a:solidFill>
              </a:rPr>
              <a:t> </a:t>
            </a:r>
            <a:r>
              <a:rPr lang="en-US" altLang="en-US" sz="1400" dirty="0" err="1">
                <a:solidFill>
                  <a:srgbClr val="090835"/>
                </a:solidFill>
              </a:rPr>
              <a:t>hiệu</a:t>
            </a:r>
            <a:r>
              <a:rPr lang="en-US" altLang="en-US" sz="1400" dirty="0">
                <a:solidFill>
                  <a:srgbClr val="090835"/>
                </a:solidFill>
              </a:rPr>
              <a:t> </a:t>
            </a:r>
            <a:r>
              <a:rPr lang="en-US" altLang="en-US" sz="1400" dirty="0" err="1">
                <a:solidFill>
                  <a:srgbClr val="090835"/>
                </a:solidFill>
              </a:rPr>
              <a:t>suất</a:t>
            </a:r>
            <a:r>
              <a:rPr lang="en-US" altLang="en-US" sz="1400" dirty="0">
                <a:solidFill>
                  <a:srgbClr val="090835"/>
                </a:solidFill>
              </a:rPr>
              <a:t> </a:t>
            </a:r>
            <a:r>
              <a:rPr lang="en-US" altLang="en-US" sz="1400" dirty="0" err="1">
                <a:solidFill>
                  <a:srgbClr val="090835"/>
                </a:solidFill>
              </a:rPr>
              <a:t>chụp</a:t>
            </a:r>
            <a:r>
              <a:rPr lang="en-US" altLang="en-US" sz="1400" dirty="0">
                <a:solidFill>
                  <a:srgbClr val="090835"/>
                </a:solidFill>
              </a:rPr>
              <a:t> </a:t>
            </a:r>
            <a:r>
              <a:rPr lang="en-US" altLang="en-US" sz="1400" dirty="0" err="1">
                <a:solidFill>
                  <a:srgbClr val="090835"/>
                </a:solidFill>
              </a:rPr>
              <a:t>ảnh</a:t>
            </a:r>
            <a:r>
              <a:rPr lang="en-US" altLang="en-US" sz="1400" dirty="0">
                <a:solidFill>
                  <a:srgbClr val="090835"/>
                </a:solidFill>
              </a:rPr>
              <a:t> </a:t>
            </a:r>
            <a:r>
              <a:rPr lang="en-US" altLang="en-US" sz="1400" dirty="0" err="1">
                <a:solidFill>
                  <a:srgbClr val="090835"/>
                </a:solidFill>
              </a:rPr>
              <a:t>của</a:t>
            </a:r>
            <a:r>
              <a:rPr lang="en-US" altLang="en-US" sz="1400" dirty="0">
                <a:solidFill>
                  <a:srgbClr val="090835"/>
                </a:solidFill>
              </a:rPr>
              <a:t> </a:t>
            </a:r>
            <a:r>
              <a:rPr lang="en-US" altLang="en-US" sz="1400" b="1" dirty="0">
                <a:solidFill>
                  <a:srgbClr val="090835"/>
                </a:solidFill>
              </a:rPr>
              <a:t>camera </a:t>
            </a:r>
            <a:r>
              <a:rPr lang="en-US" altLang="en-US" sz="1400" b="1" dirty="0" err="1">
                <a:solidFill>
                  <a:srgbClr val="090835"/>
                </a:solidFill>
              </a:rPr>
              <a:t>đơn</a:t>
            </a:r>
            <a:r>
              <a:rPr lang="en-US" altLang="en-US" sz="1400" b="1" dirty="0">
                <a:solidFill>
                  <a:srgbClr val="090835"/>
                </a:solidFill>
              </a:rPr>
              <a:t> </a:t>
            </a:r>
            <a:r>
              <a:rPr lang="en-US" altLang="en-US" sz="1400" b="1" dirty="0" err="1">
                <a:solidFill>
                  <a:srgbClr val="090835"/>
                </a:solidFill>
              </a:rPr>
              <a:t>điểm</a:t>
            </a:r>
            <a:r>
              <a:rPr lang="en-US" altLang="en-US" sz="1400" b="1" dirty="0">
                <a:solidFill>
                  <a:srgbClr val="090835"/>
                </a:solidFill>
              </a:rPr>
              <a:t> </a:t>
            </a:r>
            <a:r>
              <a:rPr lang="en-US" altLang="en-US" sz="1400" b="1" dirty="0" err="1">
                <a:solidFill>
                  <a:srgbClr val="090835"/>
                </a:solidFill>
              </a:rPr>
              <a:t>ảnh</a:t>
            </a:r>
            <a:r>
              <a:rPr lang="en-US" altLang="en-US" sz="1400" dirty="0">
                <a:solidFill>
                  <a:srgbClr val="090835"/>
                </a:solidFill>
              </a:rPr>
              <a:t> </a:t>
            </a:r>
            <a:r>
              <a:rPr lang="en-US" altLang="en-US" sz="1400" dirty="0" err="1">
                <a:solidFill>
                  <a:srgbClr val="090835"/>
                </a:solidFill>
              </a:rPr>
              <a:t>sử</a:t>
            </a:r>
            <a:r>
              <a:rPr lang="en-US" altLang="en-US" sz="1400" dirty="0">
                <a:solidFill>
                  <a:srgbClr val="090835"/>
                </a:solidFill>
              </a:rPr>
              <a:t> </a:t>
            </a:r>
            <a:r>
              <a:rPr lang="en-US" altLang="en-US" sz="1400" dirty="0" err="1">
                <a:solidFill>
                  <a:srgbClr val="090835"/>
                </a:solidFill>
              </a:rPr>
              <a:t>dụng</a:t>
            </a:r>
            <a:r>
              <a:rPr lang="en-US" altLang="en-US" sz="1400" dirty="0">
                <a:solidFill>
                  <a:srgbClr val="090835"/>
                </a:solidFill>
              </a:rPr>
              <a:t> </a:t>
            </a:r>
            <a:r>
              <a:rPr lang="en-US" altLang="en-US" sz="1400" dirty="0" err="1">
                <a:solidFill>
                  <a:srgbClr val="090835"/>
                </a:solidFill>
              </a:rPr>
              <a:t>lý</a:t>
            </a:r>
            <a:r>
              <a:rPr lang="vi-VN" altLang="en-US" sz="1400" dirty="0">
                <a:solidFill>
                  <a:srgbClr val="090835"/>
                </a:solidFill>
              </a:rPr>
              <a:t> thuyết</a:t>
            </a:r>
            <a:r>
              <a:rPr lang="en-US" altLang="en-US" sz="1400" dirty="0">
                <a:solidFill>
                  <a:srgbClr val="090835"/>
                </a:solidFill>
              </a:rPr>
              <a:t> </a:t>
            </a:r>
            <a:r>
              <a:rPr lang="en-US" altLang="en-US" sz="1400" b="1" dirty="0" err="1">
                <a:solidFill>
                  <a:srgbClr val="090835"/>
                </a:solidFill>
              </a:rPr>
              <a:t>Lấy</a:t>
            </a:r>
            <a:r>
              <a:rPr lang="en-US" altLang="en-US" sz="1400" b="1" dirty="0">
                <a:solidFill>
                  <a:srgbClr val="090835"/>
                </a:solidFill>
              </a:rPr>
              <a:t> </a:t>
            </a:r>
            <a:r>
              <a:rPr lang="en-US" altLang="en-US" sz="1400" b="1" dirty="0" err="1">
                <a:solidFill>
                  <a:srgbClr val="090835"/>
                </a:solidFill>
              </a:rPr>
              <a:t>mẫu</a:t>
            </a:r>
            <a:r>
              <a:rPr lang="en-US" altLang="en-US" sz="1400" b="1" dirty="0">
                <a:solidFill>
                  <a:srgbClr val="090835"/>
                </a:solidFill>
              </a:rPr>
              <a:t> </a:t>
            </a:r>
            <a:r>
              <a:rPr lang="vi-VN" altLang="en-US" sz="1400" b="1" dirty="0">
                <a:solidFill>
                  <a:srgbClr val="090835"/>
                </a:solidFill>
              </a:rPr>
              <a:t>nén.</a:t>
            </a:r>
            <a:endParaRPr lang="en-US" altLang="en-US" sz="1400" b="1" dirty="0">
              <a:solidFill>
                <a:srgbClr val="090835"/>
              </a:solidFill>
            </a:endParaRPr>
          </a:p>
          <a:p>
            <a:pPr lvl="0" indent="-317500" algn="l" defTabSz="914400" eaLnBrk="0" fontAlgn="base" latinLnBrk="0" hangingPunct="0">
              <a:spcBef>
                <a:spcPts val="1000"/>
              </a:spcBef>
              <a:buSzPts val="1400"/>
              <a:buFont typeface="Nunito"/>
              <a:buChar char="●"/>
              <a:tabLst/>
            </a:pPr>
            <a:r>
              <a:rPr lang="en-US" altLang="en-US" sz="1400" b="1" dirty="0" err="1">
                <a:solidFill>
                  <a:srgbClr val="090835"/>
                </a:solidFill>
              </a:rPr>
              <a:t>Mô</a:t>
            </a:r>
            <a:r>
              <a:rPr lang="en-US" altLang="en-US" sz="1400" b="1" dirty="0">
                <a:solidFill>
                  <a:srgbClr val="090835"/>
                </a:solidFill>
              </a:rPr>
              <a:t> </a:t>
            </a:r>
            <a:r>
              <a:rPr lang="en-US" altLang="en-US" sz="1400" b="1" dirty="0" err="1">
                <a:solidFill>
                  <a:srgbClr val="090835"/>
                </a:solidFill>
              </a:rPr>
              <a:t>phỏng</a:t>
            </a:r>
            <a:r>
              <a:rPr lang="en-US" altLang="en-US" sz="1400" b="1" dirty="0">
                <a:solidFill>
                  <a:srgbClr val="090835"/>
                </a:solidFill>
              </a:rPr>
              <a:t> </a:t>
            </a:r>
            <a:r>
              <a:rPr lang="en-US" altLang="en-US" sz="1400" b="1" dirty="0" err="1">
                <a:solidFill>
                  <a:srgbClr val="090835"/>
                </a:solidFill>
              </a:rPr>
              <a:t>trên</a:t>
            </a:r>
            <a:r>
              <a:rPr lang="en-US" altLang="en-US" sz="1400" b="1" dirty="0">
                <a:solidFill>
                  <a:srgbClr val="090835"/>
                </a:solidFill>
              </a:rPr>
              <a:t> MATLAB </a:t>
            </a:r>
            <a:r>
              <a:rPr lang="en-US" altLang="en-US" sz="1400" dirty="0" err="1">
                <a:solidFill>
                  <a:srgbClr val="090835"/>
                </a:solidFill>
              </a:rPr>
              <a:t>để</a:t>
            </a:r>
            <a:r>
              <a:rPr lang="en-US" altLang="en-US" sz="1400" dirty="0">
                <a:solidFill>
                  <a:srgbClr val="090835"/>
                </a:solidFill>
              </a:rPr>
              <a:t> </a:t>
            </a:r>
            <a:r>
              <a:rPr lang="en-US" altLang="en-US" sz="1400" dirty="0" err="1">
                <a:solidFill>
                  <a:srgbClr val="090835"/>
                </a:solidFill>
              </a:rPr>
              <a:t>phân</a:t>
            </a:r>
            <a:r>
              <a:rPr lang="en-US" altLang="en-US" sz="1400" dirty="0">
                <a:solidFill>
                  <a:srgbClr val="090835"/>
                </a:solidFill>
              </a:rPr>
              <a:t> </a:t>
            </a:r>
            <a:r>
              <a:rPr lang="en-US" altLang="en-US" sz="1400" dirty="0" err="1">
                <a:solidFill>
                  <a:srgbClr val="090835"/>
                </a:solidFill>
              </a:rPr>
              <a:t>tích</a:t>
            </a:r>
            <a:r>
              <a:rPr lang="en-US" altLang="en-US" sz="1400" dirty="0">
                <a:solidFill>
                  <a:srgbClr val="090835"/>
                </a:solidFill>
              </a:rPr>
              <a:t> </a:t>
            </a:r>
            <a:r>
              <a:rPr lang="en-US" altLang="en-US" sz="1400" b="1" dirty="0" err="1">
                <a:solidFill>
                  <a:srgbClr val="090835"/>
                </a:solidFill>
              </a:rPr>
              <a:t>khả</a:t>
            </a:r>
            <a:r>
              <a:rPr lang="en-US" altLang="en-US" sz="1400" b="1" dirty="0">
                <a:solidFill>
                  <a:srgbClr val="090835"/>
                </a:solidFill>
              </a:rPr>
              <a:t> </a:t>
            </a:r>
            <a:r>
              <a:rPr lang="en-US" altLang="en-US" sz="1400" b="1" dirty="0" err="1">
                <a:solidFill>
                  <a:srgbClr val="090835"/>
                </a:solidFill>
              </a:rPr>
              <a:t>năng</a:t>
            </a:r>
            <a:r>
              <a:rPr lang="en-US" altLang="en-US" sz="1400" b="1" dirty="0">
                <a:solidFill>
                  <a:srgbClr val="090835"/>
                </a:solidFill>
              </a:rPr>
              <a:t> </a:t>
            </a:r>
            <a:r>
              <a:rPr lang="en-US" altLang="en-US" sz="1400" b="1" dirty="0" err="1">
                <a:solidFill>
                  <a:srgbClr val="090835"/>
                </a:solidFill>
              </a:rPr>
              <a:t>khôi</a:t>
            </a:r>
            <a:r>
              <a:rPr lang="en-US" altLang="en-US" sz="1400" b="1" dirty="0">
                <a:solidFill>
                  <a:srgbClr val="090835"/>
                </a:solidFill>
              </a:rPr>
              <a:t> </a:t>
            </a:r>
            <a:r>
              <a:rPr lang="en-US" altLang="en-US" sz="1400" b="1" dirty="0" err="1">
                <a:solidFill>
                  <a:srgbClr val="090835"/>
                </a:solidFill>
              </a:rPr>
              <a:t>phục</a:t>
            </a:r>
            <a:r>
              <a:rPr lang="en-US" altLang="en-US" sz="1400" dirty="0">
                <a:solidFill>
                  <a:srgbClr val="090835"/>
                </a:solidFill>
              </a:rPr>
              <a:t> </a:t>
            </a:r>
            <a:r>
              <a:rPr lang="en-US" altLang="en-US" sz="1400" b="1" dirty="0" err="1">
                <a:solidFill>
                  <a:srgbClr val="090835"/>
                </a:solidFill>
              </a:rPr>
              <a:t>hình</a:t>
            </a:r>
            <a:r>
              <a:rPr lang="en-US" altLang="en-US" sz="1400" b="1" dirty="0">
                <a:solidFill>
                  <a:srgbClr val="090835"/>
                </a:solidFill>
              </a:rPr>
              <a:t> </a:t>
            </a:r>
            <a:r>
              <a:rPr lang="en-US" altLang="en-US" sz="1400" b="1" dirty="0" err="1">
                <a:solidFill>
                  <a:srgbClr val="090835"/>
                </a:solidFill>
              </a:rPr>
              <a:t>ảnh</a:t>
            </a:r>
            <a:r>
              <a:rPr lang="en-US" altLang="en-US" sz="1400" b="1" dirty="0">
                <a:solidFill>
                  <a:srgbClr val="090835"/>
                </a:solidFill>
              </a:rPr>
              <a:t> </a:t>
            </a:r>
            <a:r>
              <a:rPr lang="en-US" altLang="en-US" sz="1400" dirty="0" err="1">
                <a:solidFill>
                  <a:srgbClr val="090835"/>
                </a:solidFill>
              </a:rPr>
              <a:t>trong</a:t>
            </a:r>
            <a:r>
              <a:rPr lang="en-US" altLang="en-US" sz="1400" dirty="0">
                <a:solidFill>
                  <a:srgbClr val="090835"/>
                </a:solidFill>
              </a:rPr>
              <a:t> </a:t>
            </a:r>
            <a:r>
              <a:rPr lang="en-US" altLang="en-US" sz="1400" dirty="0" err="1">
                <a:solidFill>
                  <a:srgbClr val="090835"/>
                </a:solidFill>
              </a:rPr>
              <a:t>điều</a:t>
            </a:r>
            <a:r>
              <a:rPr lang="en-US" altLang="en-US" sz="1400" dirty="0">
                <a:solidFill>
                  <a:srgbClr val="090835"/>
                </a:solidFill>
              </a:rPr>
              <a:t> </a:t>
            </a:r>
            <a:r>
              <a:rPr lang="en-US" altLang="en-US" sz="1400" dirty="0" err="1">
                <a:solidFill>
                  <a:srgbClr val="090835"/>
                </a:solidFill>
              </a:rPr>
              <a:t>kiện</a:t>
            </a:r>
            <a:r>
              <a:rPr lang="en-US" altLang="en-US" sz="1400" dirty="0">
                <a:solidFill>
                  <a:srgbClr val="090835"/>
                </a:solidFill>
              </a:rPr>
              <a:t> </a:t>
            </a:r>
            <a:r>
              <a:rPr lang="en-US" altLang="en-US" sz="1400" b="1" dirty="0" err="1">
                <a:solidFill>
                  <a:srgbClr val="090835"/>
                </a:solidFill>
              </a:rPr>
              <a:t>vật</a:t>
            </a:r>
            <a:r>
              <a:rPr lang="en-US" altLang="en-US" sz="1400" b="1" dirty="0">
                <a:solidFill>
                  <a:srgbClr val="090835"/>
                </a:solidFill>
              </a:rPr>
              <a:t> </a:t>
            </a:r>
            <a:r>
              <a:rPr lang="en-US" altLang="en-US" sz="1400" b="1" dirty="0" err="1">
                <a:solidFill>
                  <a:srgbClr val="090835"/>
                </a:solidFill>
              </a:rPr>
              <a:t>thể</a:t>
            </a:r>
            <a:r>
              <a:rPr lang="en-US" altLang="en-US" sz="1400" b="1" dirty="0">
                <a:solidFill>
                  <a:srgbClr val="090835"/>
                </a:solidFill>
              </a:rPr>
              <a:t> </a:t>
            </a:r>
            <a:r>
              <a:rPr lang="en-US" altLang="en-US" sz="1400" b="1" dirty="0" err="1">
                <a:solidFill>
                  <a:srgbClr val="090835"/>
                </a:solidFill>
              </a:rPr>
              <a:t>chuyển</a:t>
            </a:r>
            <a:r>
              <a:rPr lang="en-US" altLang="en-US" sz="1400" b="1" dirty="0">
                <a:solidFill>
                  <a:srgbClr val="090835"/>
                </a:solidFill>
              </a:rPr>
              <a:t> </a:t>
            </a:r>
            <a:r>
              <a:rPr lang="en-US" altLang="en-US" sz="1400" b="1" dirty="0" err="1">
                <a:solidFill>
                  <a:srgbClr val="090835"/>
                </a:solidFill>
              </a:rPr>
              <a:t>động</a:t>
            </a:r>
            <a:r>
              <a:rPr lang="en-US" altLang="en-US" sz="1400" b="1" dirty="0">
                <a:solidFill>
                  <a:srgbClr val="090835"/>
                </a:solidFill>
              </a:rPr>
              <a:t>.</a:t>
            </a:r>
          </a:p>
          <a:p>
            <a:pPr lvl="0" indent="-317500" algn="l" defTabSz="914400" eaLnBrk="0" fontAlgn="base" latinLnBrk="0" hangingPunct="0">
              <a:spcBef>
                <a:spcPts val="1000"/>
              </a:spcBef>
              <a:buSzPts val="1400"/>
              <a:buFont typeface="Nunito"/>
              <a:buChar char="●"/>
              <a:tabLst/>
            </a:pPr>
            <a:r>
              <a:rPr lang="en-US" altLang="en-US" sz="1400" dirty="0">
                <a:solidFill>
                  <a:srgbClr val="090835"/>
                </a:solidFill>
              </a:rPr>
              <a:t>So </a:t>
            </a:r>
            <a:r>
              <a:rPr lang="en-US" altLang="en-US" sz="1400" dirty="0" err="1">
                <a:solidFill>
                  <a:srgbClr val="090835"/>
                </a:solidFill>
              </a:rPr>
              <a:t>sánh</a:t>
            </a:r>
            <a:r>
              <a:rPr lang="en-US" altLang="en-US" sz="1400" dirty="0">
                <a:solidFill>
                  <a:srgbClr val="090835"/>
                </a:solidFill>
              </a:rPr>
              <a:t> </a:t>
            </a:r>
            <a:r>
              <a:rPr lang="en-US" altLang="en-US" sz="1400" dirty="0" err="1">
                <a:solidFill>
                  <a:srgbClr val="090835"/>
                </a:solidFill>
              </a:rPr>
              <a:t>chất</a:t>
            </a:r>
            <a:r>
              <a:rPr lang="en-US" altLang="en-US" sz="1400" dirty="0">
                <a:solidFill>
                  <a:srgbClr val="090835"/>
                </a:solidFill>
              </a:rPr>
              <a:t> </a:t>
            </a:r>
            <a:r>
              <a:rPr lang="en-US" altLang="en-US" sz="1400" dirty="0" err="1">
                <a:solidFill>
                  <a:srgbClr val="090835"/>
                </a:solidFill>
              </a:rPr>
              <a:t>lượng</a:t>
            </a:r>
            <a:r>
              <a:rPr lang="en-US" altLang="en-US" sz="1400" dirty="0">
                <a:solidFill>
                  <a:srgbClr val="090835"/>
                </a:solidFill>
              </a:rPr>
              <a:t> </a:t>
            </a:r>
            <a:r>
              <a:rPr lang="en-US" altLang="en-US" sz="1400" dirty="0" err="1">
                <a:solidFill>
                  <a:srgbClr val="090835"/>
                </a:solidFill>
              </a:rPr>
              <a:t>ảnh</a:t>
            </a:r>
            <a:r>
              <a:rPr lang="en-US" altLang="en-US" sz="1400" dirty="0">
                <a:solidFill>
                  <a:srgbClr val="090835"/>
                </a:solidFill>
              </a:rPr>
              <a:t> </a:t>
            </a:r>
            <a:r>
              <a:rPr lang="en-US" altLang="en-US" sz="1400" dirty="0" err="1">
                <a:solidFill>
                  <a:srgbClr val="090835"/>
                </a:solidFill>
              </a:rPr>
              <a:t>thu</a:t>
            </a:r>
            <a:r>
              <a:rPr lang="en-US" altLang="en-US" sz="1400" dirty="0">
                <a:solidFill>
                  <a:srgbClr val="090835"/>
                </a:solidFill>
              </a:rPr>
              <a:t> </a:t>
            </a:r>
            <a:r>
              <a:rPr lang="en-US" altLang="en-US" sz="1400" dirty="0" err="1">
                <a:solidFill>
                  <a:srgbClr val="090835"/>
                </a:solidFill>
              </a:rPr>
              <a:t>được</a:t>
            </a:r>
            <a:r>
              <a:rPr lang="en-US" altLang="en-US" sz="1400" dirty="0">
                <a:solidFill>
                  <a:srgbClr val="090835"/>
                </a:solidFill>
              </a:rPr>
              <a:t> </a:t>
            </a:r>
            <a:r>
              <a:rPr lang="en-US" altLang="en-US" sz="1400" dirty="0" err="1">
                <a:solidFill>
                  <a:srgbClr val="090835"/>
                </a:solidFill>
              </a:rPr>
              <a:t>với</a:t>
            </a:r>
            <a:r>
              <a:rPr lang="en-US" altLang="en-US" sz="1400" dirty="0">
                <a:solidFill>
                  <a:srgbClr val="090835"/>
                </a:solidFill>
              </a:rPr>
              <a:t> </a:t>
            </a:r>
            <a:r>
              <a:rPr lang="en-US" altLang="en-US" sz="1400" b="1" dirty="0" err="1">
                <a:solidFill>
                  <a:srgbClr val="090835"/>
                </a:solidFill>
              </a:rPr>
              <a:t>phương</a:t>
            </a:r>
            <a:r>
              <a:rPr lang="en-US" altLang="en-US" sz="1400" b="1" dirty="0">
                <a:solidFill>
                  <a:srgbClr val="090835"/>
                </a:solidFill>
              </a:rPr>
              <a:t> </a:t>
            </a:r>
            <a:r>
              <a:rPr lang="en-US" altLang="en-US" sz="1400" b="1" dirty="0" err="1">
                <a:solidFill>
                  <a:srgbClr val="090835"/>
                </a:solidFill>
              </a:rPr>
              <a:t>pháp</a:t>
            </a:r>
            <a:r>
              <a:rPr lang="en-US" altLang="en-US" sz="1400" b="1" dirty="0">
                <a:solidFill>
                  <a:srgbClr val="090835"/>
                </a:solidFill>
              </a:rPr>
              <a:t> </a:t>
            </a:r>
            <a:r>
              <a:rPr lang="en-US" altLang="en-US" sz="1400" b="1" dirty="0" err="1">
                <a:solidFill>
                  <a:srgbClr val="090835"/>
                </a:solidFill>
              </a:rPr>
              <a:t>chụp</a:t>
            </a:r>
            <a:r>
              <a:rPr lang="en-US" altLang="en-US" sz="1400" b="1" dirty="0">
                <a:solidFill>
                  <a:srgbClr val="090835"/>
                </a:solidFill>
              </a:rPr>
              <a:t> </a:t>
            </a:r>
            <a:r>
              <a:rPr lang="en-US" altLang="en-US" sz="1400" b="1" dirty="0" err="1">
                <a:solidFill>
                  <a:srgbClr val="090835"/>
                </a:solidFill>
              </a:rPr>
              <a:t>ảnh</a:t>
            </a:r>
            <a:r>
              <a:rPr lang="en-US" altLang="en-US" sz="1400" b="1" dirty="0">
                <a:solidFill>
                  <a:srgbClr val="090835"/>
                </a:solidFill>
              </a:rPr>
              <a:t> </a:t>
            </a:r>
            <a:r>
              <a:rPr lang="en-US" altLang="en-US" sz="1400" b="1" dirty="0" err="1">
                <a:solidFill>
                  <a:srgbClr val="090835"/>
                </a:solidFill>
              </a:rPr>
              <a:t>truyền</a:t>
            </a:r>
            <a:r>
              <a:rPr lang="en-US" altLang="en-US" sz="1400" b="1" dirty="0">
                <a:solidFill>
                  <a:srgbClr val="090835"/>
                </a:solidFill>
              </a:rPr>
              <a:t> </a:t>
            </a:r>
            <a:r>
              <a:rPr lang="en-US" altLang="en-US" sz="1400" b="1" dirty="0" err="1">
                <a:solidFill>
                  <a:srgbClr val="090835"/>
                </a:solidFill>
              </a:rPr>
              <a:t>thống</a:t>
            </a:r>
            <a:r>
              <a:rPr lang="en-US" altLang="en-US" sz="1400" dirty="0">
                <a:solidFill>
                  <a:srgbClr val="090835"/>
                </a:solidFill>
              </a:rPr>
              <a:t>.</a:t>
            </a:r>
          </a:p>
          <a:p>
            <a:pPr marL="171450" indent="-171450" algn="just">
              <a:buFont typeface="Arial" panose="020B0604020202020204" pitchFamily="34" charset="0"/>
              <a:buChar char="•"/>
            </a:pPr>
            <a:endParaRPr lang="vi-VN" dirty="0"/>
          </a:p>
        </p:txBody>
      </p:sp>
    </p:spTree>
    <p:extLst>
      <p:ext uri="{BB962C8B-B14F-4D97-AF65-F5344CB8AC3E}">
        <p14:creationId xmlns:p14="http://schemas.microsoft.com/office/powerpoint/2010/main" val="2839891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86"/>
        <p:cNvGrpSpPr/>
        <p:nvPr/>
      </p:nvGrpSpPr>
      <p:grpSpPr>
        <a:xfrm>
          <a:off x="0" y="0"/>
          <a:ext cx="0" cy="0"/>
          <a:chOff x="0" y="0"/>
          <a:chExt cx="0" cy="0"/>
        </a:xfrm>
      </p:grpSpPr>
      <p:sp>
        <p:nvSpPr>
          <p:cNvPr id="2287" name="Google Shape;2287;p33"/>
          <p:cNvSpPr txBox="1">
            <a:spLocks noGrp="1"/>
          </p:cNvSpPr>
          <p:nvPr>
            <p:ph type="title"/>
          </p:nvPr>
        </p:nvSpPr>
        <p:spPr>
          <a:xfrm>
            <a:off x="732712" y="556949"/>
            <a:ext cx="38982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t>Mô phỏng</a:t>
            </a:r>
            <a:endParaRPr sz="2400" dirty="0"/>
          </a:p>
        </p:txBody>
      </p:sp>
      <p:sp>
        <p:nvSpPr>
          <p:cNvPr id="2290" name="Google Shape;2290;p33"/>
          <p:cNvSpPr/>
          <p:nvPr/>
        </p:nvSpPr>
        <p:spPr>
          <a:xfrm>
            <a:off x="0" y="4804500"/>
            <a:ext cx="3231900" cy="339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descr="A black square with white squares&#10;&#10;Description automatically generated">
            <a:extLst>
              <a:ext uri="{FF2B5EF4-FFF2-40B4-BE49-F238E27FC236}">
                <a16:creationId xmlns:a16="http://schemas.microsoft.com/office/drawing/2014/main" id="{56B69B07-FC22-E54E-B03B-1E186338308F}"/>
              </a:ext>
            </a:extLst>
          </p:cNvPr>
          <p:cNvPicPr>
            <a:picLocks noChangeAspect="1"/>
          </p:cNvPicPr>
          <p:nvPr/>
        </p:nvPicPr>
        <p:blipFill rotWithShape="1">
          <a:blip r:embed="rId3">
            <a:extLst>
              <a:ext uri="{28A0092B-C50C-407E-A947-70E740481C1C}">
                <a14:useLocalDpi xmlns:a14="http://schemas.microsoft.com/office/drawing/2010/main" val="0"/>
              </a:ext>
            </a:extLst>
          </a:blip>
          <a:srcRect l="10730" t="20383" r="7785" b="27194"/>
          <a:stretch/>
        </p:blipFill>
        <p:spPr bwMode="auto">
          <a:xfrm>
            <a:off x="4723586" y="1633350"/>
            <a:ext cx="4420414" cy="2132250"/>
          </a:xfrm>
          <a:prstGeom prst="rect">
            <a:avLst/>
          </a:prstGeom>
          <a:ln>
            <a:noFill/>
          </a:ln>
          <a:extLst>
            <a:ext uri="{53640926-AAD7-44D8-BBD7-CCE9431645EC}">
              <a14:shadowObscured xmlns:a14="http://schemas.microsoft.com/office/drawing/2010/main"/>
            </a:ext>
          </a:extLst>
        </p:spPr>
      </p:pic>
      <p:sp>
        <p:nvSpPr>
          <p:cNvPr id="5" name="Google Shape;2614;p45">
            <a:extLst>
              <a:ext uri="{FF2B5EF4-FFF2-40B4-BE49-F238E27FC236}">
                <a16:creationId xmlns:a16="http://schemas.microsoft.com/office/drawing/2014/main" id="{17C3F06D-ABB0-29D6-66AB-BAF7E53C8BBD}"/>
              </a:ext>
            </a:extLst>
          </p:cNvPr>
          <p:cNvSpPr txBox="1">
            <a:spLocks/>
          </p:cNvSpPr>
          <p:nvPr/>
        </p:nvSpPr>
        <p:spPr>
          <a:xfrm>
            <a:off x="471605" y="1460766"/>
            <a:ext cx="4420414" cy="1793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a:buChar char="●"/>
              <a:defRPr sz="1400" b="0" i="0" u="none" strike="noStrike" cap="none">
                <a:solidFill>
                  <a:srgbClr val="434343"/>
                </a:solidFill>
                <a:latin typeface="Nunito"/>
                <a:ea typeface="Nunito"/>
                <a:cs typeface="Nunito"/>
                <a:sym typeface="Nunito"/>
              </a:defRPr>
            </a:lvl1pPr>
            <a:lvl2pPr marL="914400" marR="0" lvl="1"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2pPr>
            <a:lvl3pPr marL="1371600" marR="0" lvl="2"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3pPr>
            <a:lvl4pPr marL="1828800" marR="0" lvl="3"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4pPr>
            <a:lvl5pPr marL="2286000" marR="0" lvl="4"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5pPr>
            <a:lvl6pPr marL="2743200" marR="0" lvl="5"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6pPr>
            <a:lvl7pPr marL="3200400" marR="0" lvl="6"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7pPr>
            <a:lvl8pPr marL="3657600" marR="0" lvl="7"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8pPr>
            <a:lvl9pPr marL="4114800" marR="0" lvl="8" indent="-304800" algn="l" rtl="0">
              <a:lnSpc>
                <a:spcPct val="115000"/>
              </a:lnSpc>
              <a:spcBef>
                <a:spcPts val="0"/>
              </a:spcBef>
              <a:spcAft>
                <a:spcPts val="0"/>
              </a:spcAft>
              <a:buClr>
                <a:schemeClr val="dk1"/>
              </a:buClr>
              <a:buSzPts val="1200"/>
              <a:buFont typeface="Nunito"/>
              <a:buChar char="■"/>
              <a:defRPr sz="1200" b="0" i="0" u="none" strike="noStrike" cap="none">
                <a:solidFill>
                  <a:srgbClr val="434343"/>
                </a:solidFill>
                <a:latin typeface="Nunito"/>
                <a:ea typeface="Nunito"/>
                <a:cs typeface="Nunito"/>
                <a:sym typeface="Nunito"/>
              </a:defRPr>
            </a:lvl9pPr>
          </a:lstStyle>
          <a:p>
            <a:pPr marL="0" indent="0">
              <a:buSzPts val="2400"/>
              <a:buNone/>
            </a:pPr>
            <a:r>
              <a:rPr lang="vi-VN" sz="1800" b="1" dirty="0">
                <a:solidFill>
                  <a:schemeClr val="dk1"/>
                </a:solidFill>
                <a:latin typeface="Montserrat"/>
                <a:sym typeface="Montserrat"/>
              </a:rPr>
              <a:t>Thiết lập mô phỏng</a:t>
            </a:r>
            <a:r>
              <a:rPr lang="en-US" sz="1800" b="1" dirty="0">
                <a:solidFill>
                  <a:schemeClr val="dk1"/>
                </a:solidFill>
                <a:latin typeface="Montserrat"/>
                <a:sym typeface="Montserrat"/>
              </a:rPr>
              <a:t>:</a:t>
            </a:r>
          </a:p>
          <a:p>
            <a:pPr>
              <a:spcBef>
                <a:spcPts val="600"/>
              </a:spcBef>
            </a:pPr>
            <a:r>
              <a:rPr lang="vi-VN" dirty="0">
                <a:solidFill>
                  <a:srgbClr val="090835"/>
                </a:solidFill>
              </a:rPr>
              <a:t>Môi trường mô phỏng</a:t>
            </a:r>
            <a:r>
              <a:rPr lang="en-US" dirty="0">
                <a:solidFill>
                  <a:srgbClr val="090835"/>
                </a:solidFill>
              </a:rPr>
              <a:t>: </a:t>
            </a:r>
            <a:r>
              <a:rPr lang="vi-VN" b="1" dirty="0">
                <a:solidFill>
                  <a:srgbClr val="090835"/>
                </a:solidFill>
              </a:rPr>
              <a:t>MATLAB</a:t>
            </a:r>
            <a:r>
              <a:rPr lang="en-US" dirty="0">
                <a:solidFill>
                  <a:srgbClr val="090835"/>
                </a:solidFill>
              </a:rPr>
              <a:t>.</a:t>
            </a:r>
            <a:endParaRPr lang="vi-VN" dirty="0">
              <a:solidFill>
                <a:srgbClr val="090835"/>
              </a:solidFill>
            </a:endParaRPr>
          </a:p>
          <a:p>
            <a:pPr>
              <a:spcBef>
                <a:spcPts val="600"/>
              </a:spcBef>
            </a:pPr>
            <a:r>
              <a:rPr lang="vi-VN" dirty="0">
                <a:solidFill>
                  <a:srgbClr val="090835"/>
                </a:solidFill>
              </a:rPr>
              <a:t>Thuật toán sử dụng: </a:t>
            </a:r>
            <a:r>
              <a:rPr lang="vi-VN" b="1" dirty="0">
                <a:solidFill>
                  <a:srgbClr val="090835"/>
                </a:solidFill>
              </a:rPr>
              <a:t>CVX</a:t>
            </a:r>
            <a:r>
              <a:rPr lang="vi-VN" dirty="0">
                <a:solidFill>
                  <a:srgbClr val="090835"/>
                </a:solidFill>
              </a:rPr>
              <a:t> và </a:t>
            </a:r>
            <a:r>
              <a:rPr lang="vi-VN" b="1" dirty="0">
                <a:solidFill>
                  <a:srgbClr val="090835"/>
                </a:solidFill>
              </a:rPr>
              <a:t>TVAL3</a:t>
            </a:r>
            <a:r>
              <a:rPr lang="vi-VN" dirty="0">
                <a:solidFill>
                  <a:srgbClr val="090835"/>
                </a:solidFill>
              </a:rPr>
              <a:t>.</a:t>
            </a:r>
            <a:endParaRPr lang="en-US" dirty="0">
              <a:solidFill>
                <a:srgbClr val="090835"/>
              </a:solidFill>
            </a:endParaRPr>
          </a:p>
          <a:p>
            <a:pPr>
              <a:spcBef>
                <a:spcPts val="600"/>
              </a:spcBef>
            </a:pPr>
            <a:r>
              <a:rPr lang="vi-VN" dirty="0">
                <a:solidFill>
                  <a:schemeClr val="dk1"/>
                </a:solidFill>
              </a:rPr>
              <a:t>Đối tượng mô phỏng</a:t>
            </a:r>
            <a:r>
              <a:rPr lang="en-US" dirty="0">
                <a:solidFill>
                  <a:schemeClr val="dk1"/>
                </a:solidFill>
              </a:rPr>
              <a:t>: </a:t>
            </a:r>
            <a:r>
              <a:rPr lang="vi-VN" b="1" dirty="0">
                <a:solidFill>
                  <a:schemeClr val="dk1"/>
                </a:solidFill>
              </a:rPr>
              <a:t>độ phân giải</a:t>
            </a:r>
            <a:r>
              <a:rPr lang="vi-VN" dirty="0">
                <a:solidFill>
                  <a:schemeClr val="dk1"/>
                </a:solidFill>
              </a:rPr>
              <a:t> </a:t>
            </a:r>
            <a:r>
              <a:rPr lang="en-US" b="1" dirty="0">
                <a:solidFill>
                  <a:schemeClr val="dk1"/>
                </a:solidFill>
              </a:rPr>
              <a:t>64×64 </a:t>
            </a:r>
            <a:r>
              <a:rPr lang="en-US" dirty="0">
                <a:solidFill>
                  <a:schemeClr val="dk1"/>
                </a:solidFill>
              </a:rPr>
              <a:t>and </a:t>
            </a:r>
            <a:r>
              <a:rPr lang="vi-VN" b="1" dirty="0">
                <a:solidFill>
                  <a:schemeClr val="dk1"/>
                </a:solidFill>
              </a:rPr>
              <a:t>độ thưa thớt</a:t>
            </a:r>
            <a:r>
              <a:rPr lang="vi-VN" dirty="0">
                <a:solidFill>
                  <a:schemeClr val="dk1"/>
                </a:solidFill>
              </a:rPr>
              <a:t> </a:t>
            </a:r>
            <a:r>
              <a:rPr lang="en-US" b="1" dirty="0">
                <a:solidFill>
                  <a:schemeClr val="dk1"/>
                </a:solidFill>
              </a:rPr>
              <a:t>2.</a:t>
            </a:r>
            <a:r>
              <a:rPr lang="vi-VN" b="1" dirty="0">
                <a:solidFill>
                  <a:schemeClr val="dk1"/>
                </a:solidFill>
              </a:rPr>
              <a:t>95%</a:t>
            </a:r>
            <a:r>
              <a:rPr lang="en-US" dirty="0">
                <a:solidFill>
                  <a:schemeClr val="dk1"/>
                </a:solidFill>
              </a:rPr>
              <a:t>.</a:t>
            </a:r>
          </a:p>
          <a:p>
            <a:pPr>
              <a:spcBef>
                <a:spcPts val="600"/>
              </a:spcBef>
            </a:pPr>
            <a:r>
              <a:rPr lang="vi-VN" dirty="0">
                <a:solidFill>
                  <a:schemeClr val="dk1"/>
                </a:solidFill>
              </a:rPr>
              <a:t>Thời gian phơi sáng</a:t>
            </a:r>
            <a:r>
              <a:rPr lang="en-US" dirty="0">
                <a:solidFill>
                  <a:schemeClr val="dk1"/>
                </a:solidFill>
              </a:rPr>
              <a:t>: </a:t>
            </a:r>
            <a:r>
              <a:rPr lang="en-US" b="1" dirty="0">
                <a:solidFill>
                  <a:schemeClr val="dk1"/>
                </a:solidFill>
              </a:rPr>
              <a:t>1000 </a:t>
            </a:r>
            <a:r>
              <a:rPr lang="vi-VN" b="1" dirty="0">
                <a:solidFill>
                  <a:schemeClr val="dk1"/>
                </a:solidFill>
              </a:rPr>
              <a:t>phép đo</a:t>
            </a:r>
            <a:r>
              <a:rPr lang="en-US" b="1" dirty="0">
                <a:solidFill>
                  <a:schemeClr val="dk1"/>
                </a:solidFill>
              </a:rPr>
              <a:t>.</a:t>
            </a:r>
          </a:p>
          <a:p>
            <a:endParaRPr lang="en-US" b="1" dirty="0">
              <a:solidFill>
                <a:schemeClr val="dk1"/>
              </a:solidFill>
            </a:endParaRPr>
          </a:p>
        </p:txBody>
      </p:sp>
      <p:sp>
        <p:nvSpPr>
          <p:cNvPr id="7" name="Google Shape;2627;p46">
            <a:extLst>
              <a:ext uri="{FF2B5EF4-FFF2-40B4-BE49-F238E27FC236}">
                <a16:creationId xmlns:a16="http://schemas.microsoft.com/office/drawing/2014/main" id="{9CF7EE69-B463-842F-6B6D-9BF61910AE69}"/>
              </a:ext>
            </a:extLst>
          </p:cNvPr>
          <p:cNvSpPr txBox="1"/>
          <p:nvPr/>
        </p:nvSpPr>
        <p:spPr>
          <a:xfrm flipH="1">
            <a:off x="732712" y="3398886"/>
            <a:ext cx="3881625" cy="885752"/>
          </a:xfrm>
          <a:prstGeom prst="rect">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152400" lvl="0">
              <a:lnSpc>
                <a:spcPct val="115000"/>
              </a:lnSpc>
              <a:buClr>
                <a:schemeClr val="dk1"/>
              </a:buClr>
              <a:buSzPts val="1200"/>
            </a:pPr>
            <a:r>
              <a:rPr lang="vi-VN" dirty="0">
                <a:solidFill>
                  <a:schemeClr val="dk1"/>
                </a:solidFill>
              </a:rPr>
              <a:t>Tất cả những mô phỏng còn lại sẽ lấy số lượng phép đo là 1500 để đảm bảo hệ thống hoạt động thành công</a:t>
            </a:r>
            <a:r>
              <a:rPr lang="en-US" dirty="0">
                <a:solidFill>
                  <a:schemeClr val="dk1"/>
                </a:solidFill>
              </a:rPr>
              <a:t>.</a:t>
            </a:r>
            <a:endParaRPr dirty="0">
              <a:solidFill>
                <a:schemeClr val="dk1"/>
              </a:solidFill>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Remote Patient Monitoring Case Report by Slidesgo">
  <a:themeElements>
    <a:clrScheme name="Simple Light">
      <a:dk1>
        <a:srgbClr val="090835"/>
      </a:dk1>
      <a:lt1>
        <a:srgbClr val="FFFFFF"/>
      </a:lt1>
      <a:dk2>
        <a:srgbClr val="1C5DFD"/>
      </a:dk2>
      <a:lt2>
        <a:srgbClr val="F0F0F0"/>
      </a:lt2>
      <a:accent1>
        <a:srgbClr val="FFFFFF"/>
      </a:accent1>
      <a:accent2>
        <a:srgbClr val="FFFFFF"/>
      </a:accent2>
      <a:accent3>
        <a:srgbClr val="FFFFFF"/>
      </a:accent3>
      <a:accent4>
        <a:srgbClr val="FFFFFF"/>
      </a:accent4>
      <a:accent5>
        <a:srgbClr val="FFFFFF"/>
      </a:accent5>
      <a:accent6>
        <a:srgbClr val="FFFFFF"/>
      </a:accent6>
      <a:hlink>
        <a:srgbClr val="09083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33335</TotalTime>
  <Words>2074</Words>
  <Application>Microsoft Office PowerPoint</Application>
  <PresentationFormat>On-screen Show (16:9)</PresentationFormat>
  <Paragraphs>148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Times New Roman</vt:lpstr>
      <vt:lpstr>Nunito</vt:lpstr>
      <vt:lpstr>Montserrat</vt:lpstr>
      <vt:lpstr>Cambria Math</vt:lpstr>
      <vt:lpstr>Remote Patient Monitoring Case Report by Slidesgo</vt:lpstr>
      <vt:lpstr>Nghiên cứu hiệu ứng hình ảnh của camera đơn điểm ảnh dựa trên kỹ thuật lấy mẫu nén dưới tác động dịch chuyển của vật thể</vt:lpstr>
      <vt:lpstr>Lý thuyết lấy mẫu nén</vt:lpstr>
      <vt:lpstr>Lý thuyết lấy mẫu nén</vt:lpstr>
      <vt:lpstr>PowerPoint Presentation</vt:lpstr>
      <vt:lpstr>Các thuật toán lấy mẫu nén</vt:lpstr>
      <vt:lpstr>Các thuật toán lấy mẫu nén</vt:lpstr>
      <vt:lpstr>Hiệu ứng di chuyển của camera đa điểm ảnh</vt:lpstr>
      <vt:lpstr>Câu hỏi nghiên cứu</vt:lpstr>
      <vt:lpstr>Mô phỏng</vt:lpstr>
      <vt:lpstr>Mô phỏng</vt:lpstr>
      <vt:lpstr>Mô phỏng</vt:lpstr>
      <vt:lpstr>Mô phỏng</vt:lpstr>
      <vt:lpstr>Mô phỏng</vt:lpstr>
      <vt:lpstr>Mô phỏng</vt:lpstr>
      <vt:lpstr>Mô phỏng</vt:lpstr>
      <vt:lpstr>Mô phỏng</vt:lpstr>
      <vt:lpstr>Mô phỏng có nhiễu</vt:lpstr>
      <vt:lpstr>Mô phỏng có nhiễu</vt:lpstr>
      <vt:lpstr>Mô phỏng</vt:lpstr>
      <vt:lpstr>Kết luận</vt:lpstr>
      <vt:lpstr>Kế hoạch tương lai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 Nguyen</dc:creator>
  <cp:lastModifiedBy>An Nguyen</cp:lastModifiedBy>
  <cp:revision>65</cp:revision>
  <dcterms:modified xsi:type="dcterms:W3CDTF">2025-05-19T20:07:41Z</dcterms:modified>
</cp:coreProperties>
</file>