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0"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262EAD-D0D8-47E2-AF7B-657B268A0124}"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F6FDEFF5-B0BB-472E-A0F4-E5952971D593}">
      <dgm:prSet phldrT="[Text]"/>
      <dgm:spPr/>
      <dgm:t>
        <a:bodyPr/>
        <a:lstStyle/>
        <a:p>
          <a:r>
            <a:rPr lang="en-US" dirty="0" smtClean="0"/>
            <a:t>Experiment</a:t>
          </a:r>
          <a:endParaRPr lang="en-US" dirty="0"/>
        </a:p>
      </dgm:t>
    </dgm:pt>
    <dgm:pt modelId="{414EFE62-7582-48E2-9C29-60364F9C68B5}" type="parTrans" cxnId="{07D6F3AB-ADE5-4E07-A1FC-2CDF0BC9ACD3}">
      <dgm:prSet/>
      <dgm:spPr/>
      <dgm:t>
        <a:bodyPr/>
        <a:lstStyle/>
        <a:p>
          <a:endParaRPr lang="en-US"/>
        </a:p>
      </dgm:t>
    </dgm:pt>
    <dgm:pt modelId="{169EE9EA-F627-485B-A0D8-1EA41E08DE53}" type="sibTrans" cxnId="{07D6F3AB-ADE5-4E07-A1FC-2CDF0BC9ACD3}">
      <dgm:prSet/>
      <dgm:spPr/>
      <dgm:t>
        <a:bodyPr/>
        <a:lstStyle/>
        <a:p>
          <a:endParaRPr lang="en-US"/>
        </a:p>
      </dgm:t>
    </dgm:pt>
    <dgm:pt modelId="{F6957805-EEB7-47E1-8256-7446D0994E8E}">
      <dgm:prSet phldrT="[Text]"/>
      <dgm:spPr>
        <a:solidFill>
          <a:schemeClr val="accent2"/>
        </a:solidFill>
      </dgm:spPr>
      <dgm:t>
        <a:bodyPr/>
        <a:lstStyle/>
        <a:p>
          <a:r>
            <a:rPr lang="en-US" dirty="0" smtClean="0"/>
            <a:t>Project</a:t>
          </a:r>
          <a:endParaRPr lang="en-US" dirty="0"/>
        </a:p>
      </dgm:t>
    </dgm:pt>
    <dgm:pt modelId="{55529493-F836-4138-A26D-3063A52C205D}" type="parTrans" cxnId="{501721B5-C5F5-439E-9AE1-95DBB545F855}">
      <dgm:prSet/>
      <dgm:spPr/>
      <dgm:t>
        <a:bodyPr/>
        <a:lstStyle/>
        <a:p>
          <a:endParaRPr lang="en-US"/>
        </a:p>
      </dgm:t>
    </dgm:pt>
    <dgm:pt modelId="{783AC366-B14C-4225-B044-8BA416BADF30}" type="sibTrans" cxnId="{501721B5-C5F5-439E-9AE1-95DBB545F855}">
      <dgm:prSet/>
      <dgm:spPr/>
      <dgm:t>
        <a:bodyPr/>
        <a:lstStyle/>
        <a:p>
          <a:endParaRPr lang="en-US"/>
        </a:p>
      </dgm:t>
    </dgm:pt>
    <dgm:pt modelId="{E9BE9F67-959C-42D0-A214-7AE9DE6C6EA5}">
      <dgm:prSet phldrT="[Text]"/>
      <dgm:spPr>
        <a:solidFill>
          <a:schemeClr val="accent4"/>
        </a:solidFill>
      </dgm:spPr>
      <dgm:t>
        <a:bodyPr/>
        <a:lstStyle/>
        <a:p>
          <a:r>
            <a:rPr lang="en-US" dirty="0" smtClean="0"/>
            <a:t>Assay (protocol)</a:t>
          </a:r>
          <a:endParaRPr lang="en-US" dirty="0"/>
        </a:p>
      </dgm:t>
    </dgm:pt>
    <dgm:pt modelId="{8112D5A7-9CC1-474A-9227-A3906D4B0149}" type="parTrans" cxnId="{2AEFD8D7-73C6-4CA3-9691-F38A358F1324}">
      <dgm:prSet/>
      <dgm:spPr/>
      <dgm:t>
        <a:bodyPr/>
        <a:lstStyle/>
        <a:p>
          <a:endParaRPr lang="en-US"/>
        </a:p>
      </dgm:t>
    </dgm:pt>
    <dgm:pt modelId="{EF32635B-F2E6-4FAA-BF28-A5B78C2483C9}" type="sibTrans" cxnId="{2AEFD8D7-73C6-4CA3-9691-F38A358F1324}">
      <dgm:prSet/>
      <dgm:spPr/>
      <dgm:t>
        <a:bodyPr/>
        <a:lstStyle/>
        <a:p>
          <a:endParaRPr lang="en-US"/>
        </a:p>
      </dgm:t>
    </dgm:pt>
    <dgm:pt modelId="{08E06928-C866-4572-B98B-017CEDAFBD98}">
      <dgm:prSet phldrT="[Text]"/>
      <dgm:spPr>
        <a:solidFill>
          <a:schemeClr val="accent3"/>
        </a:solidFill>
      </dgm:spPr>
      <dgm:t>
        <a:bodyPr/>
        <a:lstStyle/>
        <a:p>
          <a:r>
            <a:rPr lang="en-US" dirty="0" smtClean="0"/>
            <a:t>Compounds</a:t>
          </a:r>
          <a:endParaRPr lang="en-US" dirty="0"/>
        </a:p>
      </dgm:t>
    </dgm:pt>
    <dgm:pt modelId="{3CDAF4CB-FA5E-4927-8B86-12440F5A20F4}" type="parTrans" cxnId="{81597EED-FB2F-43E2-AEE8-7ABC8261F554}">
      <dgm:prSet/>
      <dgm:spPr/>
      <dgm:t>
        <a:bodyPr/>
        <a:lstStyle/>
        <a:p>
          <a:endParaRPr lang="en-US"/>
        </a:p>
      </dgm:t>
    </dgm:pt>
    <dgm:pt modelId="{EBE74AF5-94E1-418C-888D-67F11C024FFC}" type="sibTrans" cxnId="{81597EED-FB2F-43E2-AEE8-7ABC8261F554}">
      <dgm:prSet/>
      <dgm:spPr/>
      <dgm:t>
        <a:bodyPr/>
        <a:lstStyle/>
        <a:p>
          <a:endParaRPr lang="en-US"/>
        </a:p>
      </dgm:t>
    </dgm:pt>
    <dgm:pt modelId="{9D6F2023-866B-48E8-A408-183E2D35C1CA}" type="pres">
      <dgm:prSet presAssocID="{78262EAD-D0D8-47E2-AF7B-657B268A0124}" presName="cycle" presStyleCnt="0">
        <dgm:presLayoutVars>
          <dgm:chMax val="1"/>
          <dgm:dir/>
          <dgm:animLvl val="ctr"/>
          <dgm:resizeHandles val="exact"/>
        </dgm:presLayoutVars>
      </dgm:prSet>
      <dgm:spPr/>
      <dgm:t>
        <a:bodyPr/>
        <a:lstStyle/>
        <a:p>
          <a:endParaRPr lang="en-US"/>
        </a:p>
      </dgm:t>
    </dgm:pt>
    <dgm:pt modelId="{AB55FA69-A54E-4E12-AFEF-EFE2BA8D92A8}" type="pres">
      <dgm:prSet presAssocID="{F6FDEFF5-B0BB-472E-A0F4-E5952971D593}" presName="centerShape" presStyleLbl="node0" presStyleIdx="0" presStyleCnt="1"/>
      <dgm:spPr/>
      <dgm:t>
        <a:bodyPr/>
        <a:lstStyle/>
        <a:p>
          <a:endParaRPr lang="en-US"/>
        </a:p>
      </dgm:t>
    </dgm:pt>
    <dgm:pt modelId="{7C2FF4A4-5EBD-4E4D-90E3-F0F60ED62923}" type="pres">
      <dgm:prSet presAssocID="{55529493-F836-4138-A26D-3063A52C205D}" presName="Name9" presStyleLbl="parChTrans1D2" presStyleIdx="0" presStyleCnt="3"/>
      <dgm:spPr/>
      <dgm:t>
        <a:bodyPr/>
        <a:lstStyle/>
        <a:p>
          <a:endParaRPr lang="en-US"/>
        </a:p>
      </dgm:t>
    </dgm:pt>
    <dgm:pt modelId="{7C6EA9AA-69FF-46CB-B551-D270AE313968}" type="pres">
      <dgm:prSet presAssocID="{55529493-F836-4138-A26D-3063A52C205D}" presName="connTx" presStyleLbl="parChTrans1D2" presStyleIdx="0" presStyleCnt="3"/>
      <dgm:spPr/>
      <dgm:t>
        <a:bodyPr/>
        <a:lstStyle/>
        <a:p>
          <a:endParaRPr lang="en-US"/>
        </a:p>
      </dgm:t>
    </dgm:pt>
    <dgm:pt modelId="{D14B3CEF-D392-4C31-A0A0-3EF815DEB59E}" type="pres">
      <dgm:prSet presAssocID="{F6957805-EEB7-47E1-8256-7446D0994E8E}" presName="node" presStyleLbl="node1" presStyleIdx="0" presStyleCnt="3">
        <dgm:presLayoutVars>
          <dgm:bulletEnabled val="1"/>
        </dgm:presLayoutVars>
      </dgm:prSet>
      <dgm:spPr/>
      <dgm:t>
        <a:bodyPr/>
        <a:lstStyle/>
        <a:p>
          <a:endParaRPr lang="en-US"/>
        </a:p>
      </dgm:t>
    </dgm:pt>
    <dgm:pt modelId="{EDC48B11-979B-4BA8-B727-FA45ADAC6A46}" type="pres">
      <dgm:prSet presAssocID="{8112D5A7-9CC1-474A-9227-A3906D4B0149}" presName="Name9" presStyleLbl="parChTrans1D2" presStyleIdx="1" presStyleCnt="3"/>
      <dgm:spPr/>
      <dgm:t>
        <a:bodyPr/>
        <a:lstStyle/>
        <a:p>
          <a:endParaRPr lang="en-US"/>
        </a:p>
      </dgm:t>
    </dgm:pt>
    <dgm:pt modelId="{06EB9616-DE57-4D13-9DDA-70B45207AACE}" type="pres">
      <dgm:prSet presAssocID="{8112D5A7-9CC1-474A-9227-A3906D4B0149}" presName="connTx" presStyleLbl="parChTrans1D2" presStyleIdx="1" presStyleCnt="3"/>
      <dgm:spPr/>
      <dgm:t>
        <a:bodyPr/>
        <a:lstStyle/>
        <a:p>
          <a:endParaRPr lang="en-US"/>
        </a:p>
      </dgm:t>
    </dgm:pt>
    <dgm:pt modelId="{6E01CD36-D7E2-4EE7-8699-AF8524793FB3}" type="pres">
      <dgm:prSet presAssocID="{E9BE9F67-959C-42D0-A214-7AE9DE6C6EA5}" presName="node" presStyleLbl="node1" presStyleIdx="1" presStyleCnt="3">
        <dgm:presLayoutVars>
          <dgm:bulletEnabled val="1"/>
        </dgm:presLayoutVars>
      </dgm:prSet>
      <dgm:spPr/>
      <dgm:t>
        <a:bodyPr/>
        <a:lstStyle/>
        <a:p>
          <a:endParaRPr lang="en-US"/>
        </a:p>
      </dgm:t>
    </dgm:pt>
    <dgm:pt modelId="{1E13CCBE-23CF-4AEA-91C5-26FC6F68B8E1}" type="pres">
      <dgm:prSet presAssocID="{3CDAF4CB-FA5E-4927-8B86-12440F5A20F4}" presName="Name9" presStyleLbl="parChTrans1D2" presStyleIdx="2" presStyleCnt="3"/>
      <dgm:spPr/>
      <dgm:t>
        <a:bodyPr/>
        <a:lstStyle/>
        <a:p>
          <a:endParaRPr lang="en-US"/>
        </a:p>
      </dgm:t>
    </dgm:pt>
    <dgm:pt modelId="{1BF692D2-68EF-41CA-A294-5148EB545BB7}" type="pres">
      <dgm:prSet presAssocID="{3CDAF4CB-FA5E-4927-8B86-12440F5A20F4}" presName="connTx" presStyleLbl="parChTrans1D2" presStyleIdx="2" presStyleCnt="3"/>
      <dgm:spPr/>
      <dgm:t>
        <a:bodyPr/>
        <a:lstStyle/>
        <a:p>
          <a:endParaRPr lang="en-US"/>
        </a:p>
      </dgm:t>
    </dgm:pt>
    <dgm:pt modelId="{0A3BB631-50AD-4D8D-867D-6C6016F5D52A}" type="pres">
      <dgm:prSet presAssocID="{08E06928-C866-4572-B98B-017CEDAFBD98}" presName="node" presStyleLbl="node1" presStyleIdx="2" presStyleCnt="3">
        <dgm:presLayoutVars>
          <dgm:bulletEnabled val="1"/>
        </dgm:presLayoutVars>
      </dgm:prSet>
      <dgm:spPr/>
      <dgm:t>
        <a:bodyPr/>
        <a:lstStyle/>
        <a:p>
          <a:endParaRPr lang="en-US"/>
        </a:p>
      </dgm:t>
    </dgm:pt>
  </dgm:ptLst>
  <dgm:cxnLst>
    <dgm:cxn modelId="{81597EED-FB2F-43E2-AEE8-7ABC8261F554}" srcId="{F6FDEFF5-B0BB-472E-A0F4-E5952971D593}" destId="{08E06928-C866-4572-B98B-017CEDAFBD98}" srcOrd="2" destOrd="0" parTransId="{3CDAF4CB-FA5E-4927-8B86-12440F5A20F4}" sibTransId="{EBE74AF5-94E1-418C-888D-67F11C024FFC}"/>
    <dgm:cxn modelId="{BEC2B636-3AAB-4E13-8628-A45C0495B510}" type="presOf" srcId="{08E06928-C866-4572-B98B-017CEDAFBD98}" destId="{0A3BB631-50AD-4D8D-867D-6C6016F5D52A}" srcOrd="0" destOrd="0" presId="urn:microsoft.com/office/officeart/2005/8/layout/radial1"/>
    <dgm:cxn modelId="{07D6F3AB-ADE5-4E07-A1FC-2CDF0BC9ACD3}" srcId="{78262EAD-D0D8-47E2-AF7B-657B268A0124}" destId="{F6FDEFF5-B0BB-472E-A0F4-E5952971D593}" srcOrd="0" destOrd="0" parTransId="{414EFE62-7582-48E2-9C29-60364F9C68B5}" sibTransId="{169EE9EA-F627-485B-A0D8-1EA41E08DE53}"/>
    <dgm:cxn modelId="{501721B5-C5F5-439E-9AE1-95DBB545F855}" srcId="{F6FDEFF5-B0BB-472E-A0F4-E5952971D593}" destId="{F6957805-EEB7-47E1-8256-7446D0994E8E}" srcOrd="0" destOrd="0" parTransId="{55529493-F836-4138-A26D-3063A52C205D}" sibTransId="{783AC366-B14C-4225-B044-8BA416BADF30}"/>
    <dgm:cxn modelId="{78C2893A-DCA0-41B0-870C-9638846BA034}" type="presOf" srcId="{78262EAD-D0D8-47E2-AF7B-657B268A0124}" destId="{9D6F2023-866B-48E8-A408-183E2D35C1CA}" srcOrd="0" destOrd="0" presId="urn:microsoft.com/office/officeart/2005/8/layout/radial1"/>
    <dgm:cxn modelId="{8A0F61C8-17A2-461D-9B57-32451C538C1B}" type="presOf" srcId="{55529493-F836-4138-A26D-3063A52C205D}" destId="{7C2FF4A4-5EBD-4E4D-90E3-F0F60ED62923}" srcOrd="0" destOrd="0" presId="urn:microsoft.com/office/officeart/2005/8/layout/radial1"/>
    <dgm:cxn modelId="{2AEFD8D7-73C6-4CA3-9691-F38A358F1324}" srcId="{F6FDEFF5-B0BB-472E-A0F4-E5952971D593}" destId="{E9BE9F67-959C-42D0-A214-7AE9DE6C6EA5}" srcOrd="1" destOrd="0" parTransId="{8112D5A7-9CC1-474A-9227-A3906D4B0149}" sibTransId="{EF32635B-F2E6-4FAA-BF28-A5B78C2483C9}"/>
    <dgm:cxn modelId="{061EF32C-B067-47AA-BAC7-64C6FFADDE27}" type="presOf" srcId="{3CDAF4CB-FA5E-4927-8B86-12440F5A20F4}" destId="{1BF692D2-68EF-41CA-A294-5148EB545BB7}" srcOrd="1" destOrd="0" presId="urn:microsoft.com/office/officeart/2005/8/layout/radial1"/>
    <dgm:cxn modelId="{32C1C15F-E107-4200-85B5-C530197706B5}" type="presOf" srcId="{F6FDEFF5-B0BB-472E-A0F4-E5952971D593}" destId="{AB55FA69-A54E-4E12-AFEF-EFE2BA8D92A8}" srcOrd="0" destOrd="0" presId="urn:microsoft.com/office/officeart/2005/8/layout/radial1"/>
    <dgm:cxn modelId="{A24F71CA-1A35-4783-9708-A2F6AD99E35D}" type="presOf" srcId="{E9BE9F67-959C-42D0-A214-7AE9DE6C6EA5}" destId="{6E01CD36-D7E2-4EE7-8699-AF8524793FB3}" srcOrd="0" destOrd="0" presId="urn:microsoft.com/office/officeart/2005/8/layout/radial1"/>
    <dgm:cxn modelId="{57354233-602F-4373-B9C7-300C674219D6}" type="presOf" srcId="{55529493-F836-4138-A26D-3063A52C205D}" destId="{7C6EA9AA-69FF-46CB-B551-D270AE313968}" srcOrd="1" destOrd="0" presId="urn:microsoft.com/office/officeart/2005/8/layout/radial1"/>
    <dgm:cxn modelId="{0132D578-0FE9-4EF3-A0DF-D610AE21945F}" type="presOf" srcId="{F6957805-EEB7-47E1-8256-7446D0994E8E}" destId="{D14B3CEF-D392-4C31-A0A0-3EF815DEB59E}" srcOrd="0" destOrd="0" presId="urn:microsoft.com/office/officeart/2005/8/layout/radial1"/>
    <dgm:cxn modelId="{02F53EF4-4681-409C-9281-2A99C208F4EA}" type="presOf" srcId="{8112D5A7-9CC1-474A-9227-A3906D4B0149}" destId="{06EB9616-DE57-4D13-9DDA-70B45207AACE}" srcOrd="1" destOrd="0" presId="urn:microsoft.com/office/officeart/2005/8/layout/radial1"/>
    <dgm:cxn modelId="{7F6D3EE8-33CC-4F75-8131-026F2E6EAB16}" type="presOf" srcId="{3CDAF4CB-FA5E-4927-8B86-12440F5A20F4}" destId="{1E13CCBE-23CF-4AEA-91C5-26FC6F68B8E1}" srcOrd="0" destOrd="0" presId="urn:microsoft.com/office/officeart/2005/8/layout/radial1"/>
    <dgm:cxn modelId="{541DF728-53FE-44C6-BEB9-F10ECC784D17}" type="presOf" srcId="{8112D5A7-9CC1-474A-9227-A3906D4B0149}" destId="{EDC48B11-979B-4BA8-B727-FA45ADAC6A46}" srcOrd="0" destOrd="0" presId="urn:microsoft.com/office/officeart/2005/8/layout/radial1"/>
    <dgm:cxn modelId="{BED503ED-3499-41A4-AFD9-DB39C27D4288}" type="presParOf" srcId="{9D6F2023-866B-48E8-A408-183E2D35C1CA}" destId="{AB55FA69-A54E-4E12-AFEF-EFE2BA8D92A8}" srcOrd="0" destOrd="0" presId="urn:microsoft.com/office/officeart/2005/8/layout/radial1"/>
    <dgm:cxn modelId="{EB10798A-0A95-49BA-A665-96AF50EFA02D}" type="presParOf" srcId="{9D6F2023-866B-48E8-A408-183E2D35C1CA}" destId="{7C2FF4A4-5EBD-4E4D-90E3-F0F60ED62923}" srcOrd="1" destOrd="0" presId="urn:microsoft.com/office/officeart/2005/8/layout/radial1"/>
    <dgm:cxn modelId="{0343F6DE-B320-409B-961E-46FF419AAA40}" type="presParOf" srcId="{7C2FF4A4-5EBD-4E4D-90E3-F0F60ED62923}" destId="{7C6EA9AA-69FF-46CB-B551-D270AE313968}" srcOrd="0" destOrd="0" presId="urn:microsoft.com/office/officeart/2005/8/layout/radial1"/>
    <dgm:cxn modelId="{BA8E649E-A74C-464F-B669-70F047029751}" type="presParOf" srcId="{9D6F2023-866B-48E8-A408-183E2D35C1CA}" destId="{D14B3CEF-D392-4C31-A0A0-3EF815DEB59E}" srcOrd="2" destOrd="0" presId="urn:microsoft.com/office/officeart/2005/8/layout/radial1"/>
    <dgm:cxn modelId="{7D36C392-A80A-492C-8EEF-A7EFB4569997}" type="presParOf" srcId="{9D6F2023-866B-48E8-A408-183E2D35C1CA}" destId="{EDC48B11-979B-4BA8-B727-FA45ADAC6A46}" srcOrd="3" destOrd="0" presId="urn:microsoft.com/office/officeart/2005/8/layout/radial1"/>
    <dgm:cxn modelId="{0461A287-0184-40B3-9FB9-886E30A963D2}" type="presParOf" srcId="{EDC48B11-979B-4BA8-B727-FA45ADAC6A46}" destId="{06EB9616-DE57-4D13-9DDA-70B45207AACE}" srcOrd="0" destOrd="0" presId="urn:microsoft.com/office/officeart/2005/8/layout/radial1"/>
    <dgm:cxn modelId="{92CDE07A-E1F8-46AA-9C53-01958E38BDBE}" type="presParOf" srcId="{9D6F2023-866B-48E8-A408-183E2D35C1CA}" destId="{6E01CD36-D7E2-4EE7-8699-AF8524793FB3}" srcOrd="4" destOrd="0" presId="urn:microsoft.com/office/officeart/2005/8/layout/radial1"/>
    <dgm:cxn modelId="{A1DA4611-DDAE-418D-B4C9-664E2F5B8B6E}" type="presParOf" srcId="{9D6F2023-866B-48E8-A408-183E2D35C1CA}" destId="{1E13CCBE-23CF-4AEA-91C5-26FC6F68B8E1}" srcOrd="5" destOrd="0" presId="urn:microsoft.com/office/officeart/2005/8/layout/radial1"/>
    <dgm:cxn modelId="{0335521E-09F6-4CF7-BC4D-CC37797AE3AA}" type="presParOf" srcId="{1E13CCBE-23CF-4AEA-91C5-26FC6F68B8E1}" destId="{1BF692D2-68EF-41CA-A294-5148EB545BB7}" srcOrd="0" destOrd="0" presId="urn:microsoft.com/office/officeart/2005/8/layout/radial1"/>
    <dgm:cxn modelId="{A94CE17A-0055-45C8-BE3D-824A94521A24}" type="presParOf" srcId="{9D6F2023-866B-48E8-A408-183E2D35C1CA}" destId="{0A3BB631-50AD-4D8D-867D-6C6016F5D52A}" srcOrd="6"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55FA69-A54E-4E12-AFEF-EFE2BA8D92A8}">
      <dsp:nvSpPr>
        <dsp:cNvPr id="0" name=""/>
        <dsp:cNvSpPr/>
      </dsp:nvSpPr>
      <dsp:spPr>
        <a:xfrm>
          <a:off x="1939007" y="1995266"/>
          <a:ext cx="1532185" cy="15321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Experiment</a:t>
          </a:r>
          <a:endParaRPr lang="en-US" sz="1700" kern="1200" dirty="0"/>
        </a:p>
      </dsp:txBody>
      <dsp:txXfrm>
        <a:off x="1939007" y="1995266"/>
        <a:ext cx="1532185" cy="1532185"/>
      </dsp:txXfrm>
    </dsp:sp>
    <dsp:sp modelId="{7C2FF4A4-5EBD-4E4D-90E3-F0F60ED62923}">
      <dsp:nvSpPr>
        <dsp:cNvPr id="0" name=""/>
        <dsp:cNvSpPr/>
      </dsp:nvSpPr>
      <dsp:spPr>
        <a:xfrm rot="16200000">
          <a:off x="2474438" y="1739115"/>
          <a:ext cx="461323" cy="50976"/>
        </a:xfrm>
        <a:custGeom>
          <a:avLst/>
          <a:gdLst/>
          <a:ahLst/>
          <a:cxnLst/>
          <a:rect l="0" t="0" r="0" b="0"/>
          <a:pathLst>
            <a:path>
              <a:moveTo>
                <a:pt x="0" y="25488"/>
              </a:moveTo>
              <a:lnTo>
                <a:pt x="461323" y="254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6200000">
        <a:off x="2693566" y="1753071"/>
        <a:ext cx="23066" cy="23066"/>
      </dsp:txXfrm>
    </dsp:sp>
    <dsp:sp modelId="{D14B3CEF-D392-4C31-A0A0-3EF815DEB59E}">
      <dsp:nvSpPr>
        <dsp:cNvPr id="0" name=""/>
        <dsp:cNvSpPr/>
      </dsp:nvSpPr>
      <dsp:spPr>
        <a:xfrm>
          <a:off x="1939007" y="1756"/>
          <a:ext cx="1532185" cy="153218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Project</a:t>
          </a:r>
          <a:endParaRPr lang="en-US" sz="1700" kern="1200" dirty="0"/>
        </a:p>
      </dsp:txBody>
      <dsp:txXfrm>
        <a:off x="1939007" y="1756"/>
        <a:ext cx="1532185" cy="1532185"/>
      </dsp:txXfrm>
    </dsp:sp>
    <dsp:sp modelId="{EDC48B11-979B-4BA8-B727-FA45ADAC6A46}">
      <dsp:nvSpPr>
        <dsp:cNvPr id="0" name=""/>
        <dsp:cNvSpPr/>
      </dsp:nvSpPr>
      <dsp:spPr>
        <a:xfrm rot="1800000">
          <a:off x="3337652" y="3234247"/>
          <a:ext cx="461323" cy="50976"/>
        </a:xfrm>
        <a:custGeom>
          <a:avLst/>
          <a:gdLst/>
          <a:ahLst/>
          <a:cxnLst/>
          <a:rect l="0" t="0" r="0" b="0"/>
          <a:pathLst>
            <a:path>
              <a:moveTo>
                <a:pt x="0" y="25488"/>
              </a:moveTo>
              <a:lnTo>
                <a:pt x="461323" y="254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800000">
        <a:off x="3556781" y="3248203"/>
        <a:ext cx="23066" cy="23066"/>
      </dsp:txXfrm>
    </dsp:sp>
    <dsp:sp modelId="{6E01CD36-D7E2-4EE7-8699-AF8524793FB3}">
      <dsp:nvSpPr>
        <dsp:cNvPr id="0" name=""/>
        <dsp:cNvSpPr/>
      </dsp:nvSpPr>
      <dsp:spPr>
        <a:xfrm>
          <a:off x="3665436" y="2992020"/>
          <a:ext cx="1532185" cy="1532185"/>
        </a:xfrm>
        <a:prstGeom prst="ellips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Assay (protocol)</a:t>
          </a:r>
          <a:endParaRPr lang="en-US" sz="1700" kern="1200" dirty="0"/>
        </a:p>
      </dsp:txBody>
      <dsp:txXfrm>
        <a:off x="3665436" y="2992020"/>
        <a:ext cx="1532185" cy="1532185"/>
      </dsp:txXfrm>
    </dsp:sp>
    <dsp:sp modelId="{1E13CCBE-23CF-4AEA-91C5-26FC6F68B8E1}">
      <dsp:nvSpPr>
        <dsp:cNvPr id="0" name=""/>
        <dsp:cNvSpPr/>
      </dsp:nvSpPr>
      <dsp:spPr>
        <a:xfrm rot="9000000">
          <a:off x="1611223" y="3234247"/>
          <a:ext cx="461323" cy="50976"/>
        </a:xfrm>
        <a:custGeom>
          <a:avLst/>
          <a:gdLst/>
          <a:ahLst/>
          <a:cxnLst/>
          <a:rect l="0" t="0" r="0" b="0"/>
          <a:pathLst>
            <a:path>
              <a:moveTo>
                <a:pt x="0" y="25488"/>
              </a:moveTo>
              <a:lnTo>
                <a:pt x="461323" y="254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9000000">
        <a:off x="1830352" y="3248203"/>
        <a:ext cx="23066" cy="23066"/>
      </dsp:txXfrm>
    </dsp:sp>
    <dsp:sp modelId="{0A3BB631-50AD-4D8D-867D-6C6016F5D52A}">
      <dsp:nvSpPr>
        <dsp:cNvPr id="0" name=""/>
        <dsp:cNvSpPr/>
      </dsp:nvSpPr>
      <dsp:spPr>
        <a:xfrm>
          <a:off x="212577" y="2992020"/>
          <a:ext cx="1532185" cy="1532185"/>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Compounds</a:t>
          </a:r>
          <a:endParaRPr lang="en-US" sz="1700" kern="1200" dirty="0"/>
        </a:p>
      </dsp:txBody>
      <dsp:txXfrm>
        <a:off x="212577" y="2992020"/>
        <a:ext cx="1532185" cy="15321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771943-C21F-431B-9211-9FE4BEA62C5D}" type="datetimeFigureOut">
              <a:rPr lang="en-US" smtClean="0"/>
              <a:pPr/>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71943-C21F-431B-9211-9FE4BEA62C5D}" type="datetimeFigureOut">
              <a:rPr lang="en-US" smtClean="0"/>
              <a:pPr/>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71943-C21F-431B-9211-9FE4BEA62C5D}" type="datetimeFigureOut">
              <a:rPr lang="en-US" smtClean="0"/>
              <a:pPr/>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71943-C21F-431B-9211-9FE4BEA62C5D}" type="datetimeFigureOut">
              <a:rPr lang="en-US" smtClean="0"/>
              <a:pPr/>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771943-C21F-431B-9211-9FE4BEA62C5D}" type="datetimeFigureOut">
              <a:rPr lang="en-US" smtClean="0"/>
              <a:pPr/>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771943-C21F-431B-9211-9FE4BEA62C5D}" type="datetimeFigureOut">
              <a:rPr lang="en-US" smtClean="0"/>
              <a:pPr/>
              <a:t>6/16/2012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771943-C21F-431B-9211-9FE4BEA62C5D}" type="datetimeFigureOut">
              <a:rPr lang="en-US" smtClean="0"/>
              <a:pPr/>
              <a:t>6/16/2012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771943-C21F-431B-9211-9FE4BEA62C5D}" type="datetimeFigureOut">
              <a:rPr lang="en-US" smtClean="0"/>
              <a:pPr/>
              <a:t>6/16/2012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71943-C21F-431B-9211-9FE4BEA62C5D}" type="datetimeFigureOut">
              <a:rPr lang="en-US" smtClean="0"/>
              <a:pPr/>
              <a:t>6/16/2012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71943-C21F-431B-9211-9FE4BEA62C5D}" type="datetimeFigureOut">
              <a:rPr lang="en-US" smtClean="0"/>
              <a:pPr/>
              <a:t>6/16/2012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71943-C21F-431B-9211-9FE4BEA62C5D}" type="datetimeFigureOut">
              <a:rPr lang="en-US" smtClean="0"/>
              <a:pPr/>
              <a:t>6/16/2012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3C18A-85FE-4526-A6CF-F1533C39D7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71943-C21F-431B-9211-9FE4BEA62C5D}" type="datetimeFigureOut">
              <a:rPr lang="en-US" smtClean="0"/>
              <a:pPr/>
              <a:t>6/16/2012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3C18A-85FE-4526-A6CF-F1533C39D7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Project and its Information</a:t>
            </a:r>
            <a:endParaRPr lang="en-US" dirty="0"/>
          </a:p>
        </p:txBody>
      </p:sp>
      <p:sp>
        <p:nvSpPr>
          <p:cNvPr id="3" name="Subtitle 2"/>
          <p:cNvSpPr>
            <a:spLocks noGrp="1"/>
          </p:cNvSpPr>
          <p:nvPr>
            <p:ph type="subTitle" idx="1"/>
          </p:nvPr>
        </p:nvSpPr>
        <p:spPr/>
        <p:txBody>
          <a:bodyPr/>
          <a:lstStyle/>
          <a:p>
            <a:r>
              <a:rPr lang="en-US" dirty="0" smtClean="0"/>
              <a:t>Changing Assay for Experiment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Assay Panel </a:t>
            </a:r>
            <a:r>
              <a:rPr lang="en-US" cap="none" dirty="0" smtClean="0"/>
              <a:t>in the </a:t>
            </a:r>
            <a:r>
              <a:rPr lang="en-US" dirty="0" smtClean="0"/>
              <a:t>CAP</a:t>
            </a:r>
            <a:endParaRPr lang="en-US" dirty="0"/>
          </a:p>
        </p:txBody>
      </p:sp>
      <p:sp>
        <p:nvSpPr>
          <p:cNvPr id="5" name="Text Placeholder 4"/>
          <p:cNvSpPr>
            <a:spLocks noGrp="1"/>
          </p:cNvSpPr>
          <p:nvPr>
            <p:ph type="body" idx="1"/>
          </p:nvPr>
        </p:nvSpPr>
        <p:spPr/>
        <p:txBody>
          <a:bodyPr/>
          <a:lstStyle/>
          <a:p>
            <a:r>
              <a:rPr lang="en-US" dirty="0" smtClean="0"/>
              <a:t>Other Effects: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704850" y="-11113"/>
            <a:ext cx="7734300" cy="688657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as a set of Assays</a:t>
            </a:r>
            <a:endParaRPr lang="en-US" dirty="0"/>
          </a:p>
        </p:txBody>
      </p:sp>
      <p:pic>
        <p:nvPicPr>
          <p:cNvPr id="1026" name="Picture 2" descr="http://broadinstitute.github.com/BARD/CAP_and_Data_Entry/EARoot/EA4/EA499.png"/>
          <p:cNvPicPr>
            <a:picLocks noChangeAspect="1" noChangeArrowheads="1"/>
          </p:cNvPicPr>
          <p:nvPr/>
        </p:nvPicPr>
        <p:blipFill>
          <a:blip r:embed="rId2" cstate="print"/>
          <a:srcRect/>
          <a:stretch>
            <a:fillRect/>
          </a:stretch>
        </p:blipFill>
        <p:spPr bwMode="auto">
          <a:xfrm>
            <a:off x="990600" y="1107518"/>
            <a:ext cx="7620000" cy="547425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endParaRPr lang="en-US" dirty="0"/>
          </a:p>
        </p:txBody>
      </p:sp>
      <p:sp>
        <p:nvSpPr>
          <p:cNvPr id="3" name="Content Placeholder 2"/>
          <p:cNvSpPr>
            <a:spLocks noGrp="1"/>
          </p:cNvSpPr>
          <p:nvPr>
            <p:ph idx="1"/>
          </p:nvPr>
        </p:nvSpPr>
        <p:spPr/>
        <p:txBody>
          <a:bodyPr>
            <a:normAutofit fontScale="92500"/>
          </a:bodyPr>
          <a:lstStyle/>
          <a:p>
            <a:r>
              <a:rPr lang="en-US" dirty="0" smtClean="0"/>
              <a:t>An assay isn’t really a concrete thing, the experiment is the concrete thing.  The concrete thing representing the assay is perhaps the protocol; an Assay is somewhat abstract.</a:t>
            </a:r>
          </a:p>
          <a:p>
            <a:r>
              <a:rPr lang="en-US" dirty="0" smtClean="0"/>
              <a:t>An assay is </a:t>
            </a:r>
            <a:r>
              <a:rPr lang="en-US" i="1" dirty="0" smtClean="0"/>
              <a:t>class</a:t>
            </a:r>
            <a:r>
              <a:rPr lang="en-US" dirty="0" smtClean="0"/>
              <a:t> for an experiment – if you will, it’s metadata</a:t>
            </a:r>
          </a:p>
          <a:p>
            <a:r>
              <a:rPr lang="en-US" dirty="0" smtClean="0"/>
              <a:t>So let’s swap assay and experiment in the Project Management area to keep real things in reality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back to basics</a:t>
            </a:r>
            <a:endParaRPr lang="en-US" dirty="0"/>
          </a:p>
        </p:txBody>
      </p:sp>
      <p:graphicFrame>
        <p:nvGraphicFramePr>
          <p:cNvPr id="4" name="Content Placeholder 3"/>
          <p:cNvGraphicFramePr>
            <a:graphicFrameLocks noGrp="1"/>
          </p:cNvGraphicFramePr>
          <p:nvPr>
            <p:ph idx="1"/>
          </p:nvPr>
        </p:nvGraphicFramePr>
        <p:xfrm>
          <a:off x="457200" y="1600200"/>
          <a:ext cx="54102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67400" y="1600200"/>
            <a:ext cx="2971799" cy="4247317"/>
          </a:xfrm>
          <a:prstGeom prst="rect">
            <a:avLst/>
          </a:prstGeom>
          <a:noFill/>
        </p:spPr>
        <p:txBody>
          <a:bodyPr wrap="square" rtlCol="0">
            <a:spAutoFit/>
          </a:bodyPr>
          <a:lstStyle/>
          <a:p>
            <a:r>
              <a:rPr lang="en-US" dirty="0" smtClean="0"/>
              <a:t>An Experiment occurs in the context of a Project (provides funding, organization, management etc.).</a:t>
            </a:r>
          </a:p>
          <a:p>
            <a:r>
              <a:rPr lang="en-US" dirty="0" smtClean="0"/>
              <a:t>It uses an Assay to define how it is executed</a:t>
            </a:r>
          </a:p>
          <a:p>
            <a:r>
              <a:rPr lang="en-US" dirty="0" smtClean="0"/>
              <a:t>And a set of Compounds which are submitted to test.</a:t>
            </a:r>
          </a:p>
          <a:p>
            <a:endParaRPr lang="en-US" dirty="0"/>
          </a:p>
          <a:p>
            <a:r>
              <a:rPr lang="en-US" dirty="0" smtClean="0"/>
              <a:t>In the scope of a Project an Experiment yields knowledge and may generate a list of Compounds which can then be tested in further experiments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be 6"/>
          <p:cNvSpPr/>
          <p:nvPr/>
        </p:nvSpPr>
        <p:spPr>
          <a:xfrm>
            <a:off x="1143000" y="1219200"/>
            <a:ext cx="3886200" cy="4953000"/>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rved Left Arrow 15"/>
          <p:cNvSpPr/>
          <p:nvPr/>
        </p:nvSpPr>
        <p:spPr>
          <a:xfrm flipH="1">
            <a:off x="1447800" y="3886200"/>
            <a:ext cx="1219200" cy="1905000"/>
          </a:xfrm>
          <a:prstGeom prst="curvedLeftArrow">
            <a:avLst>
              <a:gd name="adj1" fmla="val 25000"/>
              <a:gd name="adj2" fmla="val 42970"/>
              <a:gd name="adj3" fmla="val 25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dirty="0" smtClean="0"/>
              <a:t>A project has several Aspects</a:t>
            </a:r>
            <a:endParaRPr lang="en-US" dirty="0"/>
          </a:p>
        </p:txBody>
      </p:sp>
      <p:sp>
        <p:nvSpPr>
          <p:cNvPr id="5" name="TextBox 4"/>
          <p:cNvSpPr txBox="1"/>
          <p:nvPr/>
        </p:nvSpPr>
        <p:spPr>
          <a:xfrm>
            <a:off x="5410200" y="1600200"/>
            <a:ext cx="3505200" cy="4524315"/>
          </a:xfrm>
          <a:prstGeom prst="rect">
            <a:avLst/>
          </a:prstGeom>
          <a:noFill/>
        </p:spPr>
        <p:txBody>
          <a:bodyPr wrap="square" rtlCol="0">
            <a:spAutoFit/>
          </a:bodyPr>
          <a:lstStyle/>
          <a:p>
            <a:r>
              <a:rPr lang="en-US" dirty="0" smtClean="0"/>
              <a:t>A Project has several “aspects” – people see different faces depending on their interests.  Some see a core for security (access control) functionality, some see scientific advance through the progression of Experiments.  Some see financial and organizational things like funding, teams, locations, etc.</a:t>
            </a:r>
          </a:p>
          <a:p>
            <a:endParaRPr lang="en-US" dirty="0"/>
          </a:p>
          <a:p>
            <a:r>
              <a:rPr lang="en-US" dirty="0" smtClean="0"/>
              <a:t>BARD is concerned with the “scientific advances” aspect as knowledge is built up through the progression of a set of compounds through experiments.</a:t>
            </a:r>
            <a:endParaRPr lang="en-US" dirty="0"/>
          </a:p>
        </p:txBody>
      </p:sp>
      <p:sp>
        <p:nvSpPr>
          <p:cNvPr id="8" name="Oval 7"/>
          <p:cNvSpPr/>
          <p:nvPr/>
        </p:nvSpPr>
        <p:spPr>
          <a:xfrm>
            <a:off x="1371600" y="2362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Exprt</a:t>
            </a:r>
            <a:r>
              <a:rPr lang="en-US" dirty="0" smtClean="0"/>
              <a:t> 1</a:t>
            </a:r>
            <a:endParaRPr lang="en-US" dirty="0"/>
          </a:p>
        </p:txBody>
      </p:sp>
      <p:sp>
        <p:nvSpPr>
          <p:cNvPr id="9" name="TextBox 8"/>
          <p:cNvSpPr txBox="1"/>
          <p:nvPr/>
        </p:nvSpPr>
        <p:spPr>
          <a:xfrm>
            <a:off x="1905000" y="1371600"/>
            <a:ext cx="2362200" cy="523220"/>
          </a:xfrm>
          <a:prstGeom prst="rect">
            <a:avLst/>
          </a:prstGeom>
          <a:noFill/>
        </p:spPr>
        <p:txBody>
          <a:bodyPr wrap="square" rtlCol="0">
            <a:spAutoFit/>
          </a:bodyPr>
          <a:lstStyle/>
          <a:p>
            <a:pPr algn="ctr"/>
            <a:r>
              <a:rPr lang="en-US" sz="2800" i="1" dirty="0" smtClean="0"/>
              <a:t>Project</a:t>
            </a:r>
          </a:p>
        </p:txBody>
      </p:sp>
      <p:sp>
        <p:nvSpPr>
          <p:cNvPr id="10" name="Oval 9"/>
          <p:cNvSpPr/>
          <p:nvPr/>
        </p:nvSpPr>
        <p:spPr>
          <a:xfrm>
            <a:off x="1752600" y="32004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Exprt</a:t>
            </a:r>
            <a:r>
              <a:rPr lang="en-US" dirty="0" smtClean="0"/>
              <a:t> 2</a:t>
            </a:r>
            <a:endParaRPr lang="en-US" dirty="0"/>
          </a:p>
        </p:txBody>
      </p:sp>
      <p:sp>
        <p:nvSpPr>
          <p:cNvPr id="11" name="Oval 10"/>
          <p:cNvSpPr/>
          <p:nvPr/>
        </p:nvSpPr>
        <p:spPr>
          <a:xfrm>
            <a:off x="2133600" y="40386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Exprt</a:t>
            </a:r>
            <a:r>
              <a:rPr lang="en-US" dirty="0" smtClean="0"/>
              <a:t> 3</a:t>
            </a:r>
            <a:endParaRPr lang="en-US" dirty="0"/>
          </a:p>
        </p:txBody>
      </p:sp>
      <p:sp>
        <p:nvSpPr>
          <p:cNvPr id="12" name="Oval 11"/>
          <p:cNvSpPr/>
          <p:nvPr/>
        </p:nvSpPr>
        <p:spPr>
          <a:xfrm>
            <a:off x="2590800" y="48006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Exprt</a:t>
            </a:r>
            <a:r>
              <a:rPr lang="en-US" dirty="0" smtClean="0"/>
              <a:t> 4</a:t>
            </a:r>
            <a:endParaRPr lang="en-US" dirty="0"/>
          </a:p>
        </p:txBody>
      </p:sp>
      <p:sp>
        <p:nvSpPr>
          <p:cNvPr id="13" name="Curved Left Arrow 12"/>
          <p:cNvSpPr/>
          <p:nvPr/>
        </p:nvSpPr>
        <p:spPr>
          <a:xfrm rot="10800000" flipH="1" flipV="1">
            <a:off x="2514600" y="2667000"/>
            <a:ext cx="1066800" cy="914400"/>
          </a:xfrm>
          <a:prstGeom prst="curvedLeftArrow">
            <a:avLst>
              <a:gd name="adj1" fmla="val 25000"/>
              <a:gd name="adj2" fmla="val 44850"/>
              <a:gd name="adj3" fmla="val 25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Left Arrow 13"/>
          <p:cNvSpPr/>
          <p:nvPr/>
        </p:nvSpPr>
        <p:spPr>
          <a:xfrm>
            <a:off x="3048000" y="3581400"/>
            <a:ext cx="914400" cy="914400"/>
          </a:xfrm>
          <a:prstGeom prst="curvedLeftArrow">
            <a:avLst>
              <a:gd name="adj1" fmla="val 25000"/>
              <a:gd name="adj2" fmla="val 42970"/>
              <a:gd name="adj3" fmla="val 25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Left Arrow 14"/>
          <p:cNvSpPr/>
          <p:nvPr/>
        </p:nvSpPr>
        <p:spPr>
          <a:xfrm>
            <a:off x="3429000" y="4572000"/>
            <a:ext cx="838200" cy="914400"/>
          </a:xfrm>
          <a:prstGeom prst="curvedLeftArrow">
            <a:avLst>
              <a:gd name="adj1" fmla="val 25000"/>
              <a:gd name="adj2" fmla="val 42970"/>
              <a:gd name="adj3" fmla="val 25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as a set of Experiments</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270366" y="1057275"/>
            <a:ext cx="8492633" cy="56509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That was easy!</a:t>
            </a:r>
            <a:br>
              <a:rPr lang="en-US" dirty="0" smtClean="0"/>
            </a:br>
            <a:r>
              <a:rPr lang="en-US" dirty="0" smtClean="0"/>
              <a:t>But some questions…</a:t>
            </a:r>
            <a:endParaRPr lang="en-US" dirty="0"/>
          </a:p>
        </p:txBody>
      </p:sp>
      <p:sp>
        <p:nvSpPr>
          <p:cNvPr id="3" name="Content Placeholder 2"/>
          <p:cNvSpPr>
            <a:spLocks noGrp="1"/>
          </p:cNvSpPr>
          <p:nvPr>
            <p:ph idx="1"/>
          </p:nvPr>
        </p:nvSpPr>
        <p:spPr/>
        <p:txBody>
          <a:bodyPr>
            <a:noAutofit/>
          </a:bodyPr>
          <a:lstStyle/>
          <a:p>
            <a:r>
              <a:rPr lang="en-US" sz="1600" dirty="0" smtClean="0"/>
              <a:t>Is the “hit threshold” part of the Experiment or related to the role of the Experiment in the Project?</a:t>
            </a:r>
          </a:p>
          <a:p>
            <a:pPr lvl="1"/>
            <a:r>
              <a:rPr lang="en-US" sz="1400" dirty="0" smtClean="0"/>
              <a:t>If the experiment data is re-used in another project would the threshold be different?</a:t>
            </a:r>
          </a:p>
          <a:p>
            <a:r>
              <a:rPr lang="en-US" sz="1600" dirty="0" smtClean="0"/>
              <a:t>Within the scope of a Project what is the relationship between two Experiments? </a:t>
            </a:r>
            <a:endParaRPr lang="en-US" sz="1600" dirty="0" smtClean="0"/>
          </a:p>
          <a:p>
            <a:pPr lvl="1"/>
            <a:r>
              <a:rPr lang="en-US" sz="1400" dirty="0" smtClean="0"/>
              <a:t>We </a:t>
            </a:r>
            <a:r>
              <a:rPr lang="en-US" sz="1400" dirty="0" smtClean="0"/>
              <a:t>probably </a:t>
            </a:r>
            <a:r>
              <a:rPr lang="en-US" sz="1400" dirty="0" smtClean="0"/>
              <a:t>need </a:t>
            </a:r>
            <a:r>
              <a:rPr lang="en-US" sz="1400" dirty="0" smtClean="0"/>
              <a:t>a relatively complex attribute/value pair structure </a:t>
            </a:r>
            <a:r>
              <a:rPr lang="en-US" sz="1400" dirty="0" smtClean="0"/>
              <a:t>unless we can get </a:t>
            </a:r>
            <a:r>
              <a:rPr lang="en-US" sz="1400" dirty="0" smtClean="0"/>
              <a:t>away with simple attributes in the </a:t>
            </a:r>
            <a:r>
              <a:rPr lang="en-US" sz="1400" dirty="0" err="1" smtClean="0"/>
              <a:t>Project_Experiment</a:t>
            </a:r>
            <a:r>
              <a:rPr lang="en-US" sz="1400" dirty="0" smtClean="0"/>
              <a:t>.  Bearing in mind scientists proclivity for devising new concepts, ways of working, I think we need the flexibility of the attribute/value structure</a:t>
            </a:r>
            <a:endParaRPr lang="en-US" sz="1400" dirty="0" smtClean="0"/>
          </a:p>
          <a:p>
            <a:r>
              <a:rPr lang="en-US" sz="1600" dirty="0" smtClean="0"/>
              <a:t>How does the Assay behave in this – is there a meaningful relationship between the Project and the Assay.</a:t>
            </a:r>
          </a:p>
          <a:p>
            <a:pPr lvl="1"/>
            <a:r>
              <a:rPr lang="en-US" sz="1400" dirty="0" smtClean="0"/>
              <a:t>I suspect there is but only at the planning time.  If we state that BARD is tool for capturing and analyzing results, maybe we shouldn’t be capturing the planning.  ‘Cos plans never match reality!</a:t>
            </a:r>
          </a:p>
          <a:p>
            <a:r>
              <a:rPr lang="en-US" sz="1600" dirty="0" smtClean="0"/>
              <a:t>How do we handle one Experiment leading to multiple follow- on experiments?</a:t>
            </a:r>
          </a:p>
          <a:p>
            <a:pPr lvl="1"/>
            <a:r>
              <a:rPr lang="en-US" sz="1400" dirty="0" smtClean="0"/>
              <a:t>I think the way to handle this is to make many </a:t>
            </a:r>
            <a:r>
              <a:rPr lang="en-US" sz="1400" dirty="0" err="1" smtClean="0"/>
              <a:t>Project_Experiment</a:t>
            </a:r>
            <a:r>
              <a:rPr lang="en-US" sz="1400" dirty="0" smtClean="0"/>
              <a:t> records between the starting Experiment and all the follow-on ones.  Now we can have different criteria relating each experiment pair together.  The existing structure handles this fine, though we may need a different Alternate Key.</a:t>
            </a:r>
          </a:p>
          <a:p>
            <a:r>
              <a:rPr lang="en-US" sz="1600" dirty="0" smtClean="0"/>
              <a:t>An Experiment is the referencing entity for external </a:t>
            </a:r>
            <a:r>
              <a:rPr lang="en-US" sz="1600" dirty="0" smtClean="0"/>
              <a:t>systems.</a:t>
            </a:r>
            <a:endParaRPr lang="en-US" sz="1600" dirty="0" smtClean="0"/>
          </a:p>
          <a:p>
            <a:pPr lvl="1"/>
            <a:r>
              <a:rPr lang="en-US" sz="1400" dirty="0" smtClean="0"/>
              <a:t>This makes a better match with </a:t>
            </a:r>
            <a:r>
              <a:rPr lang="en-US" sz="1400" dirty="0" err="1" smtClean="0"/>
              <a:t>Pubchem</a:t>
            </a:r>
            <a:r>
              <a:rPr lang="en-US" sz="1400" dirty="0" smtClean="0"/>
              <a:t> and gives greater granularity  and hence precision when cross referencing to external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Model to capture this</a:t>
            </a:r>
            <a:endParaRPr lang="en-US" dirty="0"/>
          </a:p>
        </p:txBody>
      </p:sp>
      <p:pic>
        <p:nvPicPr>
          <p:cNvPr id="7" name="Content Placeholder 6" descr="Project Management data model.png"/>
          <p:cNvPicPr>
            <a:picLocks noGrp="1" noChangeAspect="1"/>
          </p:cNvPicPr>
          <p:nvPr>
            <p:ph idx="1"/>
          </p:nvPr>
        </p:nvPicPr>
        <p:blipFill>
          <a:blip r:embed="rId2" cstate="print"/>
          <a:stretch>
            <a:fillRect/>
          </a:stretch>
        </p:blipFill>
        <p:spPr>
          <a:xfrm>
            <a:off x="724836" y="1066800"/>
            <a:ext cx="7757663" cy="5638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 description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External Assay</a:t>
            </a:r>
          </a:p>
          <a:p>
            <a:pPr lvl="1"/>
            <a:r>
              <a:rPr lang="en-US" dirty="0" smtClean="0"/>
              <a:t>An experiment can be referenced only once in each external system (PubChem, CARS, etc.)</a:t>
            </a:r>
          </a:p>
          <a:p>
            <a:pPr lvl="1"/>
            <a:r>
              <a:rPr lang="en-US" dirty="0" smtClean="0"/>
              <a:t>Several experiments can reference a single external assay (e.g. a PubChem AID may actually refer to several BARD Assays and Experiments.  BARD does not allow that sort of grouping.</a:t>
            </a:r>
          </a:p>
          <a:p>
            <a:r>
              <a:rPr lang="en-US" dirty="0" smtClean="0"/>
              <a:t>Project Step item</a:t>
            </a:r>
          </a:p>
          <a:p>
            <a:pPr lvl="1"/>
            <a:r>
              <a:rPr lang="en-US" dirty="0" smtClean="0"/>
              <a:t>Using attribute/value format can use any items from the ontology (Element) to describe the relationship between the Experiment and the Project or the relationship between two Experiments in a Project</a:t>
            </a:r>
          </a:p>
          <a:p>
            <a:pPr lvl="1"/>
            <a:r>
              <a:rPr lang="en-US" dirty="0" smtClean="0"/>
              <a:t>Includes Stage, Promotion Threshold, Promotion Criteria (these were moved out of the previous </a:t>
            </a:r>
            <a:r>
              <a:rPr lang="en-US" dirty="0" err="1" smtClean="0"/>
              <a:t>Project_Assay</a:t>
            </a:r>
            <a:r>
              <a:rPr lang="en-US" dirty="0" smtClean="0"/>
              <a:t> table)</a:t>
            </a:r>
          </a:p>
          <a:p>
            <a:r>
              <a:rPr lang="en-US" dirty="0" smtClean="0"/>
              <a:t>Result Context Item</a:t>
            </a:r>
          </a:p>
          <a:p>
            <a:pPr lvl="1"/>
            <a:r>
              <a:rPr lang="en-US" dirty="0" smtClean="0"/>
              <a:t>Can express the context for a single result (</a:t>
            </a:r>
            <a:r>
              <a:rPr lang="en-US" dirty="0" err="1" smtClean="0"/>
              <a:t>Result_ID</a:t>
            </a:r>
            <a:r>
              <a:rPr lang="en-US" dirty="0" smtClean="0"/>
              <a:t> is not null) or can express the context for the entire experiment (</a:t>
            </a:r>
            <a:r>
              <a:rPr lang="en-US" dirty="0" err="1" smtClean="0"/>
              <a:t>result_ID</a:t>
            </a:r>
            <a:r>
              <a:rPr lang="en-US" dirty="0" smtClean="0"/>
              <a:t> is NULL).</a:t>
            </a:r>
          </a:p>
          <a:p>
            <a:pPr lvl="1"/>
            <a:r>
              <a:rPr lang="en-US" dirty="0" smtClean="0"/>
              <a:t>Attributes to describe the experiment context should be defined as Assay design time – otherwise, how do you know what you want to collect?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688</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Project and its Information</vt:lpstr>
      <vt:lpstr>Project as a set of Assays</vt:lpstr>
      <vt:lpstr>But…</vt:lpstr>
      <vt:lpstr>Going back to basics</vt:lpstr>
      <vt:lpstr>A project has several Aspects</vt:lpstr>
      <vt:lpstr>Project as a set of Experiments</vt:lpstr>
      <vt:lpstr>That was easy! But some questions…</vt:lpstr>
      <vt:lpstr>Data Model to capture this</vt:lpstr>
      <vt:lpstr>DM description</vt:lpstr>
      <vt:lpstr>Assay Panel in the CAP</vt:lpstr>
      <vt:lpstr>CAP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Chatwin</dc:creator>
  <cp:lastModifiedBy>Simon Chatwin</cp:lastModifiedBy>
  <cp:revision>26</cp:revision>
  <dcterms:created xsi:type="dcterms:W3CDTF">2012-06-15T16:54:13Z</dcterms:created>
  <dcterms:modified xsi:type="dcterms:W3CDTF">2012-06-16T21:33:15Z</dcterms:modified>
</cp:coreProperties>
</file>