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458025" cy="43430825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4" d="100"/>
          <a:sy n="24" d="100"/>
        </p:scale>
        <p:origin x="-2430" y="-13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5442"/>
    </p:cViewPr>
  </p:sorterViewPr>
  <p:notesViewPr>
    <p:cSldViewPr>
      <p:cViewPr varScale="1">
        <p:scale>
          <a:sx n="18" d="100"/>
          <a:sy n="18" d="100"/>
        </p:scale>
        <p:origin x="-3894" y="-222"/>
      </p:cViewPr>
      <p:guideLst>
        <p:guide orient="horz" pos="13679"/>
        <p:guide pos="102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5249" cy="2171700"/>
          </a:xfrm>
          <a:prstGeom prst="rect">
            <a:avLst/>
          </a:prstGeom>
        </p:spPr>
        <p:txBody>
          <a:bodyPr vert="horz" lIns="91401" tIns="45700" rIns="91401" bIns="45700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4838" y="0"/>
            <a:ext cx="14065249" cy="2171700"/>
          </a:xfrm>
          <a:prstGeom prst="rect">
            <a:avLst/>
          </a:prstGeom>
        </p:spPr>
        <p:txBody>
          <a:bodyPr vert="horz" lIns="91401" tIns="45700" rIns="91401" bIns="45700" rtlCol="0"/>
          <a:lstStyle>
            <a:lvl1pPr algn="r">
              <a:defRPr sz="1400"/>
            </a:lvl1pPr>
          </a:lstStyle>
          <a:p>
            <a:fld id="{BEAF1B01-7726-443C-ABBF-2BA785FEE88E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75275" y="3260725"/>
            <a:ext cx="21707475" cy="16281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1" tIns="45700" rIns="91401" bIns="457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40" y="20629572"/>
            <a:ext cx="25965150" cy="19543710"/>
          </a:xfrm>
          <a:prstGeom prst="rect">
            <a:avLst/>
          </a:prstGeom>
        </p:spPr>
        <p:txBody>
          <a:bodyPr vert="horz" lIns="91401" tIns="45700" rIns="91401" bIns="4570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1187"/>
            <a:ext cx="14065249" cy="2171700"/>
          </a:xfrm>
          <a:prstGeom prst="rect">
            <a:avLst/>
          </a:prstGeom>
        </p:spPr>
        <p:txBody>
          <a:bodyPr vert="horz" lIns="91401" tIns="45700" rIns="91401" bIns="45700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4838" y="41251187"/>
            <a:ext cx="14065249" cy="2171700"/>
          </a:xfrm>
          <a:prstGeom prst="rect">
            <a:avLst/>
          </a:prstGeom>
        </p:spPr>
        <p:txBody>
          <a:bodyPr vert="horz" lIns="91401" tIns="45700" rIns="91401" bIns="45700" rtlCol="0" anchor="b"/>
          <a:lstStyle>
            <a:lvl1pPr algn="r">
              <a:defRPr sz="1400"/>
            </a:lvl1pPr>
          </a:lstStyle>
          <a:p>
            <a:fld id="{F5A3B7C9-1701-477D-9140-921A4AA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8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3B7C9-1701-477D-9140-921A4AA01A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32C-D3BD-4F50-BDAB-38193CB4192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6BED-B852-4516-A01D-1B086EF8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32C-D3BD-4F50-BDAB-38193CB4192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6BED-B852-4516-A01D-1B086EF8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32C-D3BD-4F50-BDAB-38193CB4192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6BED-B852-4516-A01D-1B086EF8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32C-D3BD-4F50-BDAB-38193CB4192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6BED-B852-4516-A01D-1B086EF8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32C-D3BD-4F50-BDAB-38193CB4192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6BED-B852-4516-A01D-1B086EF8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7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32C-D3BD-4F50-BDAB-38193CB4192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6BED-B852-4516-A01D-1B086EF8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32C-D3BD-4F50-BDAB-38193CB4192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6BED-B852-4516-A01D-1B086EF8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32C-D3BD-4F50-BDAB-38193CB4192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6BED-B852-4516-A01D-1B086EF8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32C-D3BD-4F50-BDAB-38193CB4192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6BED-B852-4516-A01D-1B086EF8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32C-D3BD-4F50-BDAB-38193CB4192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6BED-B852-4516-A01D-1B086EF8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32C-D3BD-4F50-BDAB-38193CB4192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6BED-B852-4516-A01D-1B086EF8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B32C-D3BD-4F50-BDAB-38193CB4192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6BED-B852-4516-A01D-1B086EF8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2" y="1295827"/>
            <a:ext cx="39152568" cy="1920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9600" dirty="0"/>
              <a:t>Pipette: a light-weight execution manager for computation analysis pipelines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1162" y="3179578"/>
            <a:ext cx="41330880" cy="1255728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5300" dirty="0"/>
              <a:t>Gordon Saksena, Bryan Hernandez, Jeff Gentry, Doug Voet, Tim Fennell, Khalid Shakir, Peter Carr, Michael S. Noble, Ed Lauzier, Eric Jones, Gad Getz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64376" y="6907023"/>
            <a:ext cx="4389120" cy="1772794"/>
          </a:xfrm>
          <a:prstGeom prst="rect">
            <a:avLst/>
          </a:prstGeom>
          <a:noFill/>
        </p:spPr>
        <p:txBody>
          <a:bodyPr wrap="square" lIns="438912" tIns="219456" rIns="438912" bIns="219456" rtlCol="0" anchor="b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26162" y="6907023"/>
            <a:ext cx="4389120" cy="1772794"/>
          </a:xfrm>
          <a:prstGeom prst="rect">
            <a:avLst/>
          </a:prstGeom>
          <a:noFill/>
        </p:spPr>
        <p:txBody>
          <a:bodyPr wrap="square" lIns="438912" tIns="219456" rIns="438912" bIns="219456" rtlCol="0" anchor="b">
            <a:spAutoFit/>
          </a:bodyPr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94970" y="6907023"/>
            <a:ext cx="6217920" cy="1772794"/>
          </a:xfrm>
          <a:prstGeom prst="rect">
            <a:avLst/>
          </a:prstGeom>
          <a:noFill/>
        </p:spPr>
        <p:txBody>
          <a:bodyPr wrap="square" lIns="438912" tIns="219456" rIns="438912" bIns="219456" rtlCol="0" anchor="b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2" b="44228"/>
          <a:stretch/>
        </p:blipFill>
        <p:spPr>
          <a:xfrm flipH="1">
            <a:off x="8296752" y="4435306"/>
            <a:ext cx="19135248" cy="22043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070082" y="4981805"/>
            <a:ext cx="14833080" cy="1034131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3800" dirty="0" err="1"/>
              <a:t>CopyNumber</a:t>
            </a:r>
            <a:r>
              <a:rPr lang="en-US" sz="3800" dirty="0"/>
              <a:t> </a:t>
            </a:r>
            <a:r>
              <a:rPr lang="en-US" sz="3800" dirty="0" err="1"/>
              <a:t>MutSig</a:t>
            </a:r>
            <a:r>
              <a:rPr lang="en-US" sz="3800" dirty="0"/>
              <a:t> GISTIC </a:t>
            </a:r>
            <a:r>
              <a:rPr lang="en-US" sz="3800" dirty="0" err="1"/>
              <a:t>dRanger</a:t>
            </a:r>
            <a:r>
              <a:rPr lang="en-US" sz="3800" dirty="0"/>
              <a:t> </a:t>
            </a:r>
            <a:r>
              <a:rPr lang="en-US" sz="3800" dirty="0" err="1"/>
              <a:t>MuTect</a:t>
            </a:r>
            <a:r>
              <a:rPr lang="en-US" sz="3800" dirty="0"/>
              <a:t> ABSOLUTE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02" y="4601266"/>
            <a:ext cx="5957016" cy="1920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4800" dirty="0" smtClean="0"/>
              <a:t>Local compute node</a:t>
            </a:r>
            <a:endParaRPr lang="en-US" sz="4800" dirty="0"/>
          </a:p>
          <a:p>
            <a:r>
              <a:rPr lang="en-US" sz="4800" dirty="0" smtClean="0"/>
              <a:t>LSF compute farm</a:t>
            </a:r>
            <a:endParaRPr 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564607" y="8860149"/>
            <a:ext cx="8514593" cy="8260723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3600" dirty="0"/>
              <a:t>Since computational biologists often prefer a particular language, the pipeline is defined entirely as a program in their favorite language: Python, R, and </a:t>
            </a:r>
            <a:r>
              <a:rPr lang="en-US" sz="3600" dirty="0" err="1"/>
              <a:t>Matlab</a:t>
            </a:r>
            <a:r>
              <a:rPr lang="en-US" sz="3600" dirty="0"/>
              <a:t> are currently supported, Java is planned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 smtClean="0"/>
              <a:t>Job dependencies are defined by the files a job inputs and outputs.</a:t>
            </a:r>
          </a:p>
          <a:p>
            <a:endParaRPr lang="en-US" sz="3600" dirty="0"/>
          </a:p>
          <a:p>
            <a:r>
              <a:rPr lang="en-US" sz="3600" dirty="0" smtClean="0"/>
              <a:t>LSF flags are managed centrally according to emerging best-practices, not inside user’s pipeline code. </a:t>
            </a:r>
          </a:p>
          <a:p>
            <a:endParaRPr lang="en-US" sz="3800" dirty="0" smtClean="0"/>
          </a:p>
          <a:p>
            <a:endParaRPr lang="en-US" sz="3800" dirty="0"/>
          </a:p>
        </p:txBody>
      </p:sp>
      <p:sp>
        <p:nvSpPr>
          <p:cNvPr id="17" name="TextBox 16"/>
          <p:cNvSpPr txBox="1"/>
          <p:nvPr/>
        </p:nvSpPr>
        <p:spPr>
          <a:xfrm>
            <a:off x="24780245" y="8860149"/>
            <a:ext cx="7680955" cy="10969157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3800" dirty="0"/>
              <a:t>Optional caching makes it easy to repeatedly rerun a job near the end of a pipeline without repeatedly rerunning the preceding jobs</a:t>
            </a:r>
            <a:r>
              <a:rPr lang="en-US" sz="3800" dirty="0" smtClean="0"/>
              <a:t>. </a:t>
            </a:r>
          </a:p>
          <a:p>
            <a:endParaRPr lang="en-US" sz="3800" dirty="0"/>
          </a:p>
          <a:p>
            <a:r>
              <a:rPr lang="en-US" sz="3800" dirty="0" smtClean="0"/>
              <a:t>Pipeline jobs can execute on a combination of LSF compute farm nodes and a local compute node. Local execution  can make debug  quicker and easier .</a:t>
            </a:r>
          </a:p>
          <a:p>
            <a:endParaRPr lang="en-US" sz="3800" dirty="0" smtClean="0"/>
          </a:p>
          <a:p>
            <a:r>
              <a:rPr lang="en-US" sz="3800" dirty="0" smtClean="0"/>
              <a:t>User’s pipeline and the Pipette Server run on the user’s local computer under the user’s own login.</a:t>
            </a:r>
          </a:p>
          <a:p>
            <a:endParaRPr lang="en-US" sz="3800" dirty="0" smtClean="0"/>
          </a:p>
          <a:p>
            <a:endParaRPr lang="en-US" sz="3800" dirty="0"/>
          </a:p>
        </p:txBody>
      </p:sp>
      <p:sp>
        <p:nvSpPr>
          <p:cNvPr id="68" name="TextBox 67"/>
          <p:cNvSpPr txBox="1"/>
          <p:nvPr/>
        </p:nvSpPr>
        <p:spPr>
          <a:xfrm>
            <a:off x="365762" y="17975710"/>
            <a:ext cx="8857810" cy="12409550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1400" dirty="0"/>
              <a:t>function </a:t>
            </a:r>
            <a:r>
              <a:rPr lang="en-US" sz="1400" dirty="0" err="1"/>
              <a:t>linear_dag</a:t>
            </a:r>
            <a:r>
              <a:rPr lang="en-US" sz="1400" dirty="0"/>
              <a:t>()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 smtClean="0"/>
              <a:t>      </a:t>
            </a:r>
            <a:r>
              <a:rPr lang="en-US" sz="1400" dirty="0" err="1"/>
              <a:t>mySegFile</a:t>
            </a:r>
            <a:r>
              <a:rPr lang="en-US" sz="1400" dirty="0"/>
              <a:t> = 'seg.txt';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/>
              <a:t>pipeline = </a:t>
            </a:r>
            <a:r>
              <a:rPr lang="en-US" sz="1400" dirty="0" err="1"/>
              <a:t>PipettePipeline</a:t>
            </a:r>
            <a:r>
              <a:rPr lang="en-US" sz="1400" dirty="0"/>
              <a:t>( '</a:t>
            </a:r>
            <a:r>
              <a:rPr lang="en-US" sz="1400" dirty="0" err="1"/>
              <a:t>pipelineOutDir</a:t>
            </a:r>
            <a:r>
              <a:rPr lang="en-US" sz="1400" dirty="0"/>
              <a:t>', '/home/</a:t>
            </a:r>
            <a:r>
              <a:rPr lang="en-US" sz="1400" dirty="0" err="1"/>
              <a:t>unix</a:t>
            </a:r>
            <a:r>
              <a:rPr lang="en-US" sz="1400" dirty="0"/>
              <a:t>/user/</a:t>
            </a:r>
            <a:r>
              <a:rPr lang="en-US" sz="1400" dirty="0" err="1"/>
              <a:t>pipette_pipeline_outdir</a:t>
            </a:r>
            <a:r>
              <a:rPr lang="en-US" sz="1400" dirty="0"/>
              <a:t>');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err="1"/>
              <a:t>level_one_out</a:t>
            </a:r>
            <a:r>
              <a:rPr lang="en-US" sz="1400" dirty="0"/>
              <a:t> = </a:t>
            </a:r>
            <a:r>
              <a:rPr lang="en-US" sz="1400" dirty="0" err="1"/>
              <a:t>level_one_pm</a:t>
            </a:r>
            <a:r>
              <a:rPr lang="en-US" sz="1400" dirty="0"/>
              <a:t>(pipeline, '</a:t>
            </a:r>
            <a:r>
              <a:rPr lang="en-US" sz="1400" dirty="0" err="1"/>
              <a:t>level_one_dir</a:t>
            </a:r>
            <a:r>
              <a:rPr lang="en-US" sz="1400" dirty="0"/>
              <a:t>', </a:t>
            </a:r>
            <a:r>
              <a:rPr lang="en-US" sz="1400" dirty="0" err="1"/>
              <a:t>mySegFile</a:t>
            </a:r>
            <a:r>
              <a:rPr lang="en-US" sz="1400" dirty="0"/>
              <a:t>, '</a:t>
            </a:r>
            <a:r>
              <a:rPr lang="en-US" sz="1400" dirty="0" err="1"/>
              <a:t>lsf</a:t>
            </a:r>
            <a:r>
              <a:rPr lang="en-US" sz="1400" dirty="0"/>
              <a:t>', 'False');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err="1"/>
              <a:t>level_two_out</a:t>
            </a:r>
            <a:r>
              <a:rPr lang="en-US" sz="1400" dirty="0"/>
              <a:t> = </a:t>
            </a:r>
            <a:r>
              <a:rPr lang="en-US" sz="1400" dirty="0" err="1"/>
              <a:t>level_two_pm</a:t>
            </a:r>
            <a:r>
              <a:rPr lang="en-US" sz="1400" dirty="0"/>
              <a:t>(pipeline, '</a:t>
            </a:r>
            <a:r>
              <a:rPr lang="en-US" sz="1400" dirty="0" err="1"/>
              <a:t>level_two_dir</a:t>
            </a:r>
            <a:r>
              <a:rPr lang="en-US" sz="1400" dirty="0"/>
              <a:t>', </a:t>
            </a:r>
            <a:r>
              <a:rPr lang="en-US" sz="1400" dirty="0" err="1"/>
              <a:t>mySegFile</a:t>
            </a:r>
            <a:r>
              <a:rPr lang="en-US" sz="1400" dirty="0"/>
              <a:t>, </a:t>
            </a:r>
            <a:r>
              <a:rPr lang="en-US" sz="1400" dirty="0" err="1"/>
              <a:t>level_one_out</a:t>
            </a:r>
            <a:r>
              <a:rPr lang="en-US" sz="1400" dirty="0"/>
              <a:t>, '</a:t>
            </a:r>
            <a:r>
              <a:rPr lang="en-US" sz="1400" dirty="0" err="1"/>
              <a:t>lsf</a:t>
            </a:r>
            <a:r>
              <a:rPr lang="en-US" sz="1400" dirty="0"/>
              <a:t>', 'False');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err="1"/>
              <a:t>level_three_out</a:t>
            </a:r>
            <a:r>
              <a:rPr lang="en-US" sz="1400" dirty="0"/>
              <a:t> = </a:t>
            </a:r>
            <a:r>
              <a:rPr lang="en-US" sz="1400" dirty="0" err="1"/>
              <a:t>level_three_pm</a:t>
            </a:r>
            <a:r>
              <a:rPr lang="en-US" sz="1400" dirty="0"/>
              <a:t>(pipeline, '</a:t>
            </a:r>
            <a:r>
              <a:rPr lang="en-US" sz="1400" dirty="0" err="1"/>
              <a:t>level_three_dir</a:t>
            </a:r>
            <a:r>
              <a:rPr lang="en-US" sz="1400" dirty="0"/>
              <a:t>', </a:t>
            </a:r>
            <a:r>
              <a:rPr lang="en-US" sz="1400" dirty="0" err="1"/>
              <a:t>mySegFile</a:t>
            </a:r>
            <a:r>
              <a:rPr lang="en-US" sz="1400" dirty="0"/>
              <a:t>, </a:t>
            </a:r>
            <a:r>
              <a:rPr lang="en-US" sz="1400" dirty="0" err="1"/>
              <a:t>level_two_out</a:t>
            </a:r>
            <a:r>
              <a:rPr lang="en-US" sz="1400" dirty="0"/>
              <a:t>, 'local, 'True');</a:t>
            </a:r>
          </a:p>
          <a:p>
            <a:endParaRPr lang="en-US" sz="1400" dirty="0"/>
          </a:p>
          <a:p>
            <a:r>
              <a:rPr lang="en-US" sz="1400" dirty="0"/>
              <a:t>end</a:t>
            </a:r>
          </a:p>
          <a:p>
            <a:endParaRPr lang="en-US" sz="1400" dirty="0"/>
          </a:p>
          <a:p>
            <a:r>
              <a:rPr lang="en-US" sz="1400" dirty="0"/>
              <a:t>%%%%%%%%%%%%%%%%%%%%%%%%%%%%%%%%%%%%%%%%%%%%%%%%%%%%%%%%%%%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function </a:t>
            </a:r>
            <a:r>
              <a:rPr lang="en-US" sz="1400" dirty="0" err="1"/>
              <a:t>scatter_dag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 smtClean="0"/>
              <a:t>      </a:t>
            </a:r>
            <a:r>
              <a:rPr lang="en-US" sz="1400" dirty="0"/>
              <a:t>pipeline = </a:t>
            </a:r>
            <a:r>
              <a:rPr lang="en-US" sz="1400" dirty="0" err="1"/>
              <a:t>PipettePipeline</a:t>
            </a:r>
            <a:r>
              <a:rPr lang="en-US" sz="1400" dirty="0"/>
              <a:t>( '</a:t>
            </a:r>
            <a:r>
              <a:rPr lang="en-US" sz="1400" dirty="0" err="1"/>
              <a:t>pipelineOutDir</a:t>
            </a:r>
            <a:r>
              <a:rPr lang="en-US" sz="1400" dirty="0"/>
              <a:t>', '/home/</a:t>
            </a:r>
            <a:r>
              <a:rPr lang="en-US" sz="1400" dirty="0" err="1"/>
              <a:t>unix</a:t>
            </a:r>
            <a:r>
              <a:rPr lang="en-US" sz="1400" dirty="0"/>
              <a:t>/user/</a:t>
            </a:r>
            <a:r>
              <a:rPr lang="en-US" sz="1400" dirty="0" err="1"/>
              <a:t>pipette_pipeline_outdir</a:t>
            </a:r>
            <a:r>
              <a:rPr lang="en-US" sz="1400" dirty="0"/>
              <a:t>');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</a:t>
            </a:r>
            <a:r>
              <a:rPr lang="en-US" sz="1400" dirty="0" err="1" smtClean="0"/>
              <a:t>segList</a:t>
            </a:r>
            <a:r>
              <a:rPr lang="en-US" sz="1400" dirty="0" smtClean="0"/>
              <a:t> </a:t>
            </a:r>
            <a:r>
              <a:rPr lang="en-US" sz="1400" dirty="0"/>
              <a:t>= {'seg1.txt', 'seg2.txt', 'seg3.txt', 'seg4.txt', 'seg5.txt'};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err="1"/>
              <a:t>scatterOutFiles</a:t>
            </a:r>
            <a:r>
              <a:rPr lang="en-US" sz="1400" dirty="0"/>
              <a:t> = {};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% </a:t>
            </a:r>
            <a:r>
              <a:rPr lang="en-US" sz="1400" dirty="0"/>
              <a:t>scatter </a:t>
            </a:r>
            <a:r>
              <a:rPr lang="en-US" sz="1400" dirty="0" err="1"/>
              <a:t>seg</a:t>
            </a:r>
            <a:r>
              <a:rPr lang="en-US" sz="1400" dirty="0"/>
              <a:t> counting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for </a:t>
            </a:r>
            <a:r>
              <a:rPr lang="en-US" sz="1400" dirty="0" err="1"/>
              <a:t>i</a:t>
            </a:r>
            <a:r>
              <a:rPr lang="en-US" sz="1400" dirty="0"/>
              <a:t>=1:length(</a:t>
            </a:r>
            <a:r>
              <a:rPr lang="en-US" sz="1400" dirty="0" err="1"/>
              <a:t>segList</a:t>
            </a:r>
            <a:r>
              <a:rPr lang="en-US" sz="1400" dirty="0"/>
              <a:t>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    </a:t>
            </a:r>
            <a:r>
              <a:rPr lang="en-US" sz="1400" dirty="0" err="1" smtClean="0"/>
              <a:t>level_one_out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level_one_pm</a:t>
            </a:r>
            <a:r>
              <a:rPr lang="en-US" sz="1400" dirty="0"/>
              <a:t>(pipeline, ['</a:t>
            </a:r>
            <a:r>
              <a:rPr lang="en-US" sz="1400" dirty="0" err="1"/>
              <a:t>level_one_dir</a:t>
            </a:r>
            <a:r>
              <a:rPr lang="en-US" sz="1400" dirty="0"/>
              <a:t>/' </a:t>
            </a:r>
            <a:r>
              <a:rPr lang="en-US" sz="1400" dirty="0" err="1"/>
              <a:t>i</a:t>
            </a:r>
            <a:r>
              <a:rPr lang="en-US" sz="1400" dirty="0"/>
              <a:t>], </a:t>
            </a:r>
            <a:r>
              <a:rPr lang="en-US" sz="1400" dirty="0" err="1"/>
              <a:t>segList</a:t>
            </a:r>
            <a:r>
              <a:rPr lang="en-US" sz="1400" dirty="0"/>
              <a:t>{</a:t>
            </a:r>
            <a:r>
              <a:rPr lang="en-US" sz="1400" dirty="0" err="1"/>
              <a:t>i</a:t>
            </a:r>
            <a:r>
              <a:rPr lang="en-US" sz="1400" dirty="0"/>
              <a:t>},  '</a:t>
            </a:r>
            <a:r>
              <a:rPr lang="en-US" sz="1400" dirty="0" err="1"/>
              <a:t>lsf</a:t>
            </a:r>
            <a:r>
              <a:rPr lang="en-US" sz="1400" dirty="0"/>
              <a:t>', 'False');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     </a:t>
            </a:r>
            <a:r>
              <a:rPr lang="en-US" sz="1400" dirty="0" err="1"/>
              <a:t>level_two_out</a:t>
            </a:r>
            <a:r>
              <a:rPr lang="en-US" sz="1400" dirty="0"/>
              <a:t> = </a:t>
            </a:r>
            <a:r>
              <a:rPr lang="en-US" sz="1400" dirty="0" err="1"/>
              <a:t>level_two_pm</a:t>
            </a:r>
            <a:r>
              <a:rPr lang="en-US" sz="1400" dirty="0"/>
              <a:t>(pipeline, ['</a:t>
            </a:r>
            <a:r>
              <a:rPr lang="en-US" sz="1400" dirty="0" err="1"/>
              <a:t>level_two_dir</a:t>
            </a:r>
            <a:r>
              <a:rPr lang="en-US" sz="1400" dirty="0"/>
              <a:t>/' </a:t>
            </a:r>
            <a:r>
              <a:rPr lang="en-US" sz="1400" dirty="0" err="1"/>
              <a:t>i</a:t>
            </a:r>
            <a:r>
              <a:rPr lang="en-US" sz="1400" dirty="0"/>
              <a:t>], </a:t>
            </a:r>
            <a:r>
              <a:rPr lang="en-US" sz="1400" dirty="0" err="1"/>
              <a:t>segList</a:t>
            </a:r>
            <a:r>
              <a:rPr lang="en-US" sz="1400" dirty="0"/>
              <a:t>{</a:t>
            </a:r>
            <a:r>
              <a:rPr lang="en-US" sz="1400" dirty="0" err="1"/>
              <a:t>i</a:t>
            </a:r>
            <a:r>
              <a:rPr lang="en-US" sz="1400" dirty="0"/>
              <a:t>}, </a:t>
            </a:r>
            <a:r>
              <a:rPr lang="en-US" sz="1400" dirty="0" err="1"/>
              <a:t>level_one_out</a:t>
            </a:r>
            <a:r>
              <a:rPr lang="en-US" sz="1400" dirty="0"/>
              <a:t>,  '</a:t>
            </a:r>
            <a:r>
              <a:rPr lang="en-US" sz="1400" dirty="0" err="1"/>
              <a:t>lsf</a:t>
            </a:r>
            <a:r>
              <a:rPr lang="en-US" sz="1400" dirty="0"/>
              <a:t>', 'False');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    </a:t>
            </a:r>
            <a:r>
              <a:rPr lang="en-US" sz="1400" dirty="0" err="1" smtClean="0"/>
              <a:t>scatterOutFiles</a:t>
            </a:r>
            <a:r>
              <a:rPr lang="en-US" sz="1400" dirty="0" smtClean="0"/>
              <a:t>{</a:t>
            </a:r>
            <a:r>
              <a:rPr lang="en-US" sz="1400" dirty="0" err="1" smtClean="0"/>
              <a:t>i</a:t>
            </a:r>
            <a:r>
              <a:rPr lang="en-US" sz="1400" dirty="0"/>
              <a:t>} = </a:t>
            </a:r>
            <a:r>
              <a:rPr lang="en-US" sz="1400" dirty="0" err="1"/>
              <a:t>levelTwoOutFiles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end</a:t>
            </a:r>
            <a:endParaRPr lang="en-US" sz="1400" dirty="0"/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% </a:t>
            </a:r>
            <a:r>
              <a:rPr lang="en-US" sz="1400" dirty="0"/>
              <a:t>gather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</a:t>
            </a:r>
            <a:r>
              <a:rPr lang="en-US" sz="1400" dirty="0" err="1" smtClean="0"/>
              <a:t>level_three_out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level_three_pm</a:t>
            </a:r>
            <a:r>
              <a:rPr lang="en-US" sz="1400" dirty="0"/>
              <a:t>(pipeline, '</a:t>
            </a:r>
            <a:r>
              <a:rPr lang="en-US" sz="1400" dirty="0" err="1"/>
              <a:t>level_three_dir</a:t>
            </a:r>
            <a:r>
              <a:rPr lang="en-US" sz="1400" dirty="0"/>
              <a:t>', </a:t>
            </a:r>
            <a:r>
              <a:rPr lang="en-US" sz="1400" dirty="0" err="1"/>
              <a:t>segList</a:t>
            </a:r>
            <a:r>
              <a:rPr lang="en-US" sz="1400" dirty="0"/>
              <a:t>{:}, </a:t>
            </a:r>
            <a:r>
              <a:rPr lang="en-US" sz="1400" dirty="0" err="1"/>
              <a:t>scatterOutFiles</a:t>
            </a:r>
            <a:r>
              <a:rPr lang="en-US" sz="1400" dirty="0"/>
              <a:t>{:},  '</a:t>
            </a:r>
            <a:r>
              <a:rPr lang="en-US" sz="1400" dirty="0" err="1"/>
              <a:t>lsf</a:t>
            </a:r>
            <a:r>
              <a:rPr lang="en-US" sz="1400" dirty="0"/>
              <a:t>', 'False');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end</a:t>
            </a:r>
          </a:p>
          <a:p>
            <a:endParaRPr lang="en-US" sz="1400" dirty="0"/>
          </a:p>
          <a:p>
            <a:r>
              <a:rPr lang="en-US" sz="1400" dirty="0"/>
              <a:t>%%%%%%%%%%%%%%%%%%%%%%%%%%%%%%%%%%%%%%%%%%%%%%%%%%%%%%%%%%%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function </a:t>
            </a:r>
            <a:r>
              <a:rPr lang="en-US" sz="1400" dirty="0" err="1"/>
              <a:t>level_one_out</a:t>
            </a:r>
            <a:r>
              <a:rPr lang="en-US" sz="1400" dirty="0"/>
              <a:t> = </a:t>
            </a:r>
            <a:r>
              <a:rPr lang="en-US" sz="1400" dirty="0" err="1"/>
              <a:t>level_one_pm</a:t>
            </a:r>
            <a:r>
              <a:rPr lang="en-US" sz="1400" dirty="0"/>
              <a:t>(</a:t>
            </a:r>
            <a:r>
              <a:rPr lang="en-US" sz="1400" dirty="0" err="1"/>
              <a:t>pipettePipeline</a:t>
            </a:r>
            <a:r>
              <a:rPr lang="en-US" sz="1400" dirty="0"/>
              <a:t>, </a:t>
            </a:r>
            <a:r>
              <a:rPr lang="en-US" sz="1400" dirty="0" err="1"/>
              <a:t>moduleSubdir</a:t>
            </a:r>
            <a:r>
              <a:rPr lang="en-US" sz="1400" dirty="0"/>
              <a:t>, </a:t>
            </a:r>
            <a:r>
              <a:rPr lang="en-US" sz="1400" dirty="0" err="1"/>
              <a:t>inFile</a:t>
            </a:r>
            <a:r>
              <a:rPr lang="en-US" sz="1400" dirty="0"/>
              <a:t>, </a:t>
            </a:r>
            <a:r>
              <a:rPr lang="en-US" sz="1400" dirty="0" err="1"/>
              <a:t>executionEngine</a:t>
            </a:r>
            <a:r>
              <a:rPr lang="en-US" sz="1400" dirty="0"/>
              <a:t>, caching)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smtClean="0"/>
              <a:t>    </a:t>
            </a:r>
            <a:r>
              <a:rPr lang="en-US" sz="1400" dirty="0" err="1" smtClean="0"/>
              <a:t>resources.maxtime</a:t>
            </a:r>
            <a:r>
              <a:rPr lang="en-US" sz="1400" dirty="0" smtClean="0"/>
              <a:t> </a:t>
            </a:r>
            <a:r>
              <a:rPr lang="en-US" sz="1400" dirty="0"/>
              <a:t>= 200;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err="1"/>
              <a:t>resources.maxmem</a:t>
            </a:r>
            <a:r>
              <a:rPr lang="en-US" sz="1400" dirty="0"/>
              <a:t> = 1;     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err="1"/>
              <a:t>cmdStr</a:t>
            </a:r>
            <a:r>
              <a:rPr lang="en-US" sz="1400" dirty="0"/>
              <a:t> = ['</a:t>
            </a:r>
            <a:r>
              <a:rPr lang="en-US" sz="1400" dirty="0" err="1"/>
              <a:t>wc</a:t>
            </a:r>
            <a:r>
              <a:rPr lang="en-US" sz="1400" dirty="0"/>
              <a:t> -l ' </a:t>
            </a:r>
            <a:r>
              <a:rPr lang="en-US" sz="1400" dirty="0" err="1"/>
              <a:t>inFile</a:t>
            </a:r>
            <a:r>
              <a:rPr lang="en-US" sz="1400" dirty="0"/>
              <a:t> ' &gt; numSegs.txt'];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err="1"/>
              <a:t>levelOneOutFiles</a:t>
            </a:r>
            <a:r>
              <a:rPr lang="en-US" sz="1400" dirty="0"/>
              <a:t> = </a:t>
            </a:r>
            <a:r>
              <a:rPr lang="en-US" sz="1400" dirty="0" err="1"/>
              <a:t>pipettePipeline.dispense</a:t>
            </a:r>
            <a:r>
              <a:rPr lang="en-US" sz="1400" dirty="0"/>
              <a:t>( ...</a:t>
            </a:r>
          </a:p>
          <a:p>
            <a:r>
              <a:rPr lang="en-US" sz="1400" dirty="0"/>
              <a:t>                             '</a:t>
            </a:r>
            <a:r>
              <a:rPr lang="en-US" sz="1400" dirty="0" err="1"/>
              <a:t>moduleSubdir</a:t>
            </a:r>
            <a:r>
              <a:rPr lang="en-US" sz="1400" dirty="0"/>
              <a:t>', </a:t>
            </a:r>
            <a:r>
              <a:rPr lang="en-US" sz="1400" dirty="0" err="1"/>
              <a:t>moduleSubdir</a:t>
            </a:r>
            <a:r>
              <a:rPr lang="en-US" sz="1400" dirty="0"/>
              <a:t>, ...</a:t>
            </a:r>
          </a:p>
          <a:p>
            <a:r>
              <a:rPr lang="en-US" sz="1400" dirty="0"/>
              <a:t>                             '</a:t>
            </a:r>
            <a:r>
              <a:rPr lang="en-US" sz="1400" dirty="0" err="1"/>
              <a:t>cmdStr</a:t>
            </a:r>
            <a:r>
              <a:rPr lang="en-US" sz="1400" dirty="0"/>
              <a:t>', </a:t>
            </a:r>
            <a:r>
              <a:rPr lang="en-US" sz="1400" dirty="0" err="1"/>
              <a:t>cmdStr</a:t>
            </a:r>
            <a:r>
              <a:rPr lang="en-US" sz="1400" dirty="0"/>
              <a:t>, ...</a:t>
            </a:r>
          </a:p>
          <a:p>
            <a:r>
              <a:rPr lang="en-US" sz="1400" dirty="0"/>
              <a:t>                             'resources', resources, ...</a:t>
            </a:r>
          </a:p>
          <a:p>
            <a:r>
              <a:rPr lang="en-US" sz="1400" dirty="0"/>
              <a:t>                             '</a:t>
            </a:r>
            <a:r>
              <a:rPr lang="en-US" sz="1400" dirty="0" err="1"/>
              <a:t>inputFiles</a:t>
            </a:r>
            <a:r>
              <a:rPr lang="en-US" sz="1400" dirty="0"/>
              <a:t>', {</a:t>
            </a:r>
            <a:r>
              <a:rPr lang="en-US" sz="1400" dirty="0" err="1"/>
              <a:t>inFile</a:t>
            </a:r>
            <a:r>
              <a:rPr lang="en-US" sz="1400" dirty="0"/>
              <a:t>}, ...</a:t>
            </a:r>
          </a:p>
          <a:p>
            <a:r>
              <a:rPr lang="en-US" sz="1400" dirty="0"/>
              <a:t>                             '</a:t>
            </a:r>
            <a:r>
              <a:rPr lang="en-US" sz="1400" dirty="0" err="1"/>
              <a:t>filesToBeOutput</a:t>
            </a:r>
            <a:r>
              <a:rPr lang="en-US" sz="1400" dirty="0"/>
              <a:t>', {'$MODULEOUTDIR/numSegs.txt'}, ...</a:t>
            </a:r>
          </a:p>
          <a:p>
            <a:r>
              <a:rPr lang="en-US" sz="1400" dirty="0"/>
              <a:t>                             '</a:t>
            </a:r>
            <a:r>
              <a:rPr lang="en-US" sz="1400" dirty="0" err="1"/>
              <a:t>executionEngine</a:t>
            </a:r>
            <a:r>
              <a:rPr lang="en-US" sz="1400" dirty="0"/>
              <a:t>', </a:t>
            </a:r>
            <a:r>
              <a:rPr lang="en-US" sz="1400" dirty="0" err="1"/>
              <a:t>executionEngine</a:t>
            </a:r>
            <a:r>
              <a:rPr lang="en-US" sz="1400" dirty="0"/>
              <a:t>,...</a:t>
            </a:r>
          </a:p>
          <a:p>
            <a:r>
              <a:rPr lang="en-US" sz="1400" dirty="0"/>
              <a:t>                             'caching', caching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478782" y="18120136"/>
            <a:ext cx="9619365" cy="11861709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linear_dag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 </a:t>
            </a:r>
            <a:r>
              <a:rPr lang="en-US" sz="1400" dirty="0" err="1"/>
              <a:t>mySegFile</a:t>
            </a:r>
            <a:r>
              <a:rPr lang="en-US" sz="1400" dirty="0"/>
              <a:t> = 'seg.txt'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/>
              <a:t>pipeline = </a:t>
            </a:r>
            <a:r>
              <a:rPr lang="en-US" sz="1400" dirty="0" err="1"/>
              <a:t>PipettePipeline</a:t>
            </a:r>
            <a:r>
              <a:rPr lang="en-US" sz="1400" dirty="0"/>
              <a:t>( '/home/</a:t>
            </a:r>
            <a:r>
              <a:rPr lang="en-US" sz="1400" dirty="0" err="1"/>
              <a:t>unix</a:t>
            </a:r>
            <a:r>
              <a:rPr lang="en-US" sz="1400" dirty="0"/>
              <a:t>/user/</a:t>
            </a:r>
            <a:r>
              <a:rPr lang="en-US" sz="1400" dirty="0" err="1"/>
              <a:t>pipette_pipeline_outdir</a:t>
            </a:r>
            <a:r>
              <a:rPr lang="en-US" sz="1400" dirty="0"/>
              <a:t>')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  </a:t>
            </a:r>
            <a:r>
              <a:rPr lang="en-US" sz="1400" dirty="0" err="1"/>
              <a:t>level_one_out</a:t>
            </a:r>
            <a:r>
              <a:rPr lang="en-US" sz="1400" dirty="0"/>
              <a:t> = </a:t>
            </a:r>
            <a:r>
              <a:rPr lang="en-US" sz="1400" dirty="0" err="1"/>
              <a:t>level_one_pm</a:t>
            </a:r>
            <a:r>
              <a:rPr lang="en-US" sz="1400" dirty="0"/>
              <a:t>(pipeline, '</a:t>
            </a:r>
            <a:r>
              <a:rPr lang="en-US" sz="1400" dirty="0" err="1"/>
              <a:t>level_one_dir</a:t>
            </a:r>
            <a:r>
              <a:rPr lang="en-US" sz="1400" dirty="0"/>
              <a:t>', </a:t>
            </a:r>
            <a:r>
              <a:rPr lang="en-US" sz="1400" dirty="0" err="1"/>
              <a:t>mySegFile</a:t>
            </a:r>
            <a:r>
              <a:rPr lang="en-US" sz="1400" dirty="0"/>
              <a:t>, '</a:t>
            </a:r>
            <a:r>
              <a:rPr lang="en-US" sz="1400" dirty="0" err="1"/>
              <a:t>lsf</a:t>
            </a:r>
            <a:r>
              <a:rPr lang="en-US" sz="1400" dirty="0"/>
              <a:t>', caching='False')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 </a:t>
            </a:r>
            <a:r>
              <a:rPr lang="en-US" sz="1400" dirty="0" err="1"/>
              <a:t>level_two_out</a:t>
            </a:r>
            <a:r>
              <a:rPr lang="en-US" sz="1400" dirty="0"/>
              <a:t> = </a:t>
            </a:r>
            <a:r>
              <a:rPr lang="en-US" sz="1400" dirty="0" err="1"/>
              <a:t>level_two_pm</a:t>
            </a:r>
            <a:r>
              <a:rPr lang="en-US" sz="1400" dirty="0"/>
              <a:t>(pipeline, '</a:t>
            </a:r>
            <a:r>
              <a:rPr lang="en-US" sz="1400" dirty="0" err="1"/>
              <a:t>level_two_dir</a:t>
            </a:r>
            <a:r>
              <a:rPr lang="en-US" sz="1400" dirty="0"/>
              <a:t>', </a:t>
            </a:r>
            <a:r>
              <a:rPr lang="en-US" sz="1400" dirty="0" err="1"/>
              <a:t>mySegFile</a:t>
            </a:r>
            <a:r>
              <a:rPr lang="en-US" sz="1400" dirty="0"/>
              <a:t>, </a:t>
            </a:r>
            <a:r>
              <a:rPr lang="en-US" sz="1400" dirty="0" err="1"/>
              <a:t>level_one_out</a:t>
            </a:r>
            <a:r>
              <a:rPr lang="en-US" sz="1400" dirty="0"/>
              <a:t>, '</a:t>
            </a:r>
            <a:r>
              <a:rPr lang="en-US" sz="1400" dirty="0" err="1"/>
              <a:t>lsf</a:t>
            </a:r>
            <a:r>
              <a:rPr lang="en-US" sz="1400" dirty="0"/>
              <a:t>', caching='False')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 </a:t>
            </a:r>
            <a:r>
              <a:rPr lang="en-US" sz="1400" dirty="0" err="1"/>
              <a:t>level_three_out</a:t>
            </a:r>
            <a:r>
              <a:rPr lang="en-US" sz="1400" dirty="0"/>
              <a:t> = </a:t>
            </a:r>
            <a:r>
              <a:rPr lang="en-US" sz="1400" dirty="0" err="1"/>
              <a:t>level_three_pm</a:t>
            </a:r>
            <a:r>
              <a:rPr lang="en-US" sz="1400" dirty="0"/>
              <a:t>(pipeline, '</a:t>
            </a:r>
            <a:r>
              <a:rPr lang="en-US" sz="1400" dirty="0" err="1"/>
              <a:t>level_three_dir</a:t>
            </a:r>
            <a:r>
              <a:rPr lang="en-US" sz="1400" dirty="0"/>
              <a:t>', </a:t>
            </a:r>
            <a:r>
              <a:rPr lang="en-US" sz="1400" dirty="0" err="1"/>
              <a:t>mySegFile</a:t>
            </a:r>
            <a:r>
              <a:rPr lang="en-US" sz="1400" dirty="0"/>
              <a:t>, </a:t>
            </a:r>
            <a:r>
              <a:rPr lang="en-US" sz="1400" dirty="0" err="1"/>
              <a:t>level_two_out</a:t>
            </a:r>
            <a:r>
              <a:rPr lang="en-US" sz="1400" dirty="0"/>
              <a:t>, 'local', caching='True')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###########################################################################################</a:t>
            </a:r>
          </a:p>
          <a:p>
            <a:r>
              <a:rPr lang="en-US" sz="1400" dirty="0"/>
              <a:t>   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scatter_dag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 smtClean="0"/>
              <a:t>        </a:t>
            </a:r>
            <a:r>
              <a:rPr lang="en-US" sz="1400" dirty="0"/>
              <a:t>pipeline = </a:t>
            </a:r>
            <a:r>
              <a:rPr lang="en-US" sz="1400" dirty="0" err="1"/>
              <a:t>PipettePipeline</a:t>
            </a:r>
            <a:r>
              <a:rPr lang="en-US" sz="1400" dirty="0"/>
              <a:t>( '</a:t>
            </a:r>
            <a:r>
              <a:rPr lang="en-US" sz="1400" dirty="0" err="1"/>
              <a:t>pipelineOutDir</a:t>
            </a:r>
            <a:r>
              <a:rPr lang="en-US" sz="1400" dirty="0"/>
              <a:t>', '/home/</a:t>
            </a:r>
            <a:r>
              <a:rPr lang="en-US" sz="1400" dirty="0" err="1"/>
              <a:t>unix</a:t>
            </a:r>
            <a:r>
              <a:rPr lang="en-US" sz="1400" dirty="0"/>
              <a:t>/user/</a:t>
            </a:r>
            <a:r>
              <a:rPr lang="en-US" sz="1400" dirty="0" err="1"/>
              <a:t>pipette_pipeline_outdir</a:t>
            </a:r>
            <a:r>
              <a:rPr lang="en-US" sz="1400" dirty="0"/>
              <a:t>')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 </a:t>
            </a:r>
            <a:r>
              <a:rPr lang="en-US" sz="1400" dirty="0" err="1"/>
              <a:t>segList</a:t>
            </a:r>
            <a:r>
              <a:rPr lang="en-US" sz="1400" dirty="0"/>
              <a:t> = ['seg1.txt', 'seg2.txt', 'seg3.txt', 'seg4.txt', 'seg5.txt']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 </a:t>
            </a:r>
            <a:r>
              <a:rPr lang="en-US" sz="1400" dirty="0" err="1"/>
              <a:t>scatterOutFiles</a:t>
            </a:r>
            <a:r>
              <a:rPr lang="en-US" sz="1400" dirty="0"/>
              <a:t> = []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 </a:t>
            </a:r>
            <a:r>
              <a:rPr lang="en-US" sz="1400" dirty="0"/>
              <a:t># scatter </a:t>
            </a:r>
            <a:r>
              <a:rPr lang="en-US" sz="1400" dirty="0" err="1"/>
              <a:t>seg</a:t>
            </a:r>
            <a:r>
              <a:rPr lang="en-US" sz="1400" dirty="0"/>
              <a:t> counting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 </a:t>
            </a:r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range(1:length(</a:t>
            </a:r>
            <a:r>
              <a:rPr lang="en-US" sz="1400" dirty="0" err="1"/>
              <a:t>segList</a:t>
            </a:r>
            <a:r>
              <a:rPr lang="en-US" sz="1400" dirty="0"/>
              <a:t>)+1)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        </a:t>
            </a:r>
            <a:r>
              <a:rPr lang="en-US" sz="1400" dirty="0" err="1"/>
              <a:t>level_one_out</a:t>
            </a:r>
            <a:r>
              <a:rPr lang="en-US" sz="1400" dirty="0"/>
              <a:t> = </a:t>
            </a:r>
            <a:r>
              <a:rPr lang="en-US" sz="1400" dirty="0" err="1"/>
              <a:t>level_one_pm</a:t>
            </a:r>
            <a:r>
              <a:rPr lang="en-US" sz="1400" dirty="0"/>
              <a:t>(pipeline, '</a:t>
            </a:r>
            <a:r>
              <a:rPr lang="en-US" sz="1400" dirty="0" err="1"/>
              <a:t>level_one_dir</a:t>
            </a:r>
            <a:r>
              <a:rPr lang="en-US" sz="1400" dirty="0"/>
              <a:t>/' </a:t>
            </a:r>
            <a:r>
              <a:rPr lang="en-US" sz="1400" dirty="0" err="1"/>
              <a:t>str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), </a:t>
            </a:r>
            <a:r>
              <a:rPr lang="en-US" sz="1400" dirty="0" err="1"/>
              <a:t>segList</a:t>
            </a:r>
            <a:r>
              <a:rPr lang="en-US" sz="1400" dirty="0"/>
              <a:t>[i-1], '</a:t>
            </a:r>
            <a:r>
              <a:rPr lang="en-US" sz="1400" dirty="0" err="1"/>
              <a:t>lsf</a:t>
            </a:r>
            <a:r>
              <a:rPr lang="en-US" sz="1400" dirty="0"/>
              <a:t>', caching='False')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          </a:t>
            </a:r>
            <a:r>
              <a:rPr lang="en-US" sz="1400" dirty="0" err="1"/>
              <a:t>level_two_out</a:t>
            </a:r>
            <a:r>
              <a:rPr lang="en-US" sz="1400" dirty="0"/>
              <a:t> = </a:t>
            </a:r>
            <a:r>
              <a:rPr lang="en-US" sz="1400" dirty="0" err="1"/>
              <a:t>level_two_pm</a:t>
            </a:r>
            <a:r>
              <a:rPr lang="en-US" sz="1400" dirty="0"/>
              <a:t>(pipeline, '</a:t>
            </a:r>
            <a:r>
              <a:rPr lang="en-US" sz="1400" dirty="0" err="1"/>
              <a:t>level_two_dir</a:t>
            </a:r>
            <a:r>
              <a:rPr lang="en-US" sz="1400" dirty="0"/>
              <a:t>/' </a:t>
            </a:r>
            <a:r>
              <a:rPr lang="en-US" sz="1400" dirty="0" err="1"/>
              <a:t>str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), </a:t>
            </a:r>
            <a:r>
              <a:rPr lang="en-US" sz="1400" dirty="0" err="1"/>
              <a:t>segList</a:t>
            </a:r>
            <a:r>
              <a:rPr lang="en-US" sz="1400" dirty="0"/>
              <a:t>[i-1], </a:t>
            </a:r>
            <a:r>
              <a:rPr lang="en-US" sz="1400" dirty="0" err="1"/>
              <a:t>level_one_out</a:t>
            </a:r>
            <a:r>
              <a:rPr lang="en-US" sz="1400" dirty="0"/>
              <a:t>, '</a:t>
            </a:r>
            <a:r>
              <a:rPr lang="en-US" sz="1400" dirty="0" err="1"/>
              <a:t>lsf</a:t>
            </a:r>
            <a:r>
              <a:rPr lang="en-US" sz="1400" dirty="0"/>
              <a:t>', caching='False')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        </a:t>
            </a:r>
            <a:r>
              <a:rPr lang="en-US" sz="1400" dirty="0" err="1"/>
              <a:t>scatterOutFiles.append</a:t>
            </a:r>
            <a:r>
              <a:rPr lang="en-US" sz="1400" dirty="0"/>
              <a:t>(</a:t>
            </a:r>
            <a:r>
              <a:rPr lang="en-US" sz="1400" dirty="0" err="1"/>
              <a:t>levelTwoOutFiles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# </a:t>
            </a:r>
            <a:r>
              <a:rPr lang="en-US" sz="1400" dirty="0"/>
              <a:t>gather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 </a:t>
            </a:r>
            <a:r>
              <a:rPr lang="en-US" sz="1400" dirty="0" err="1"/>
              <a:t>level_three_out</a:t>
            </a:r>
            <a:r>
              <a:rPr lang="en-US" sz="1400" dirty="0"/>
              <a:t> = </a:t>
            </a:r>
            <a:r>
              <a:rPr lang="en-US" sz="1400" dirty="0" err="1"/>
              <a:t>level_three_pm</a:t>
            </a:r>
            <a:r>
              <a:rPr lang="en-US" sz="1400" dirty="0"/>
              <a:t>(pipeline, '</a:t>
            </a:r>
            <a:r>
              <a:rPr lang="en-US" sz="1400" dirty="0" err="1"/>
              <a:t>level_three_dir</a:t>
            </a:r>
            <a:r>
              <a:rPr lang="en-US" sz="1400" dirty="0"/>
              <a:t>', </a:t>
            </a:r>
            <a:r>
              <a:rPr lang="en-US" sz="1400" dirty="0" err="1" smtClean="0"/>
              <a:t>segList</a:t>
            </a:r>
            <a:r>
              <a:rPr lang="en-US" sz="1400" dirty="0" smtClean="0"/>
              <a:t>, </a:t>
            </a:r>
            <a:r>
              <a:rPr lang="en-US" sz="1400" dirty="0" err="1" smtClean="0"/>
              <a:t>scatterOutFiles</a:t>
            </a:r>
            <a:r>
              <a:rPr lang="en-US" sz="1400" dirty="0" smtClean="0"/>
              <a:t>, </a:t>
            </a:r>
            <a:r>
              <a:rPr lang="en-US" sz="1400" dirty="0"/>
              <a:t>'</a:t>
            </a:r>
            <a:r>
              <a:rPr lang="en-US" sz="1400" dirty="0" err="1"/>
              <a:t>lsf</a:t>
            </a:r>
            <a:r>
              <a:rPr lang="en-US" sz="1400" dirty="0"/>
              <a:t>', caching='False')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###########################################################################################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level_one_pm</a:t>
            </a:r>
            <a:r>
              <a:rPr lang="en-US" sz="1400" dirty="0"/>
              <a:t>(</a:t>
            </a:r>
            <a:r>
              <a:rPr lang="en-US" sz="1400" dirty="0" err="1"/>
              <a:t>pipettePipeline</a:t>
            </a:r>
            <a:r>
              <a:rPr lang="en-US" sz="1400" dirty="0"/>
              <a:t>, </a:t>
            </a:r>
            <a:r>
              <a:rPr lang="en-US" sz="1400" dirty="0" err="1"/>
              <a:t>moduleSubdir</a:t>
            </a:r>
            <a:r>
              <a:rPr lang="en-US" sz="1400" dirty="0"/>
              <a:t>, </a:t>
            </a:r>
            <a:r>
              <a:rPr lang="en-US" sz="1400" dirty="0" err="1"/>
              <a:t>inFile</a:t>
            </a:r>
            <a:r>
              <a:rPr lang="en-US" sz="1400" dirty="0"/>
              <a:t>, </a:t>
            </a:r>
            <a:r>
              <a:rPr lang="en-US" sz="1400" dirty="0" err="1"/>
              <a:t>executionEngine</a:t>
            </a:r>
            <a:r>
              <a:rPr lang="en-US" sz="1400" dirty="0"/>
              <a:t>, caching)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smtClean="0"/>
              <a:t>     </a:t>
            </a:r>
            <a:r>
              <a:rPr lang="en-US" sz="1400" dirty="0"/>
              <a:t>resources = {'maxmem':1, 'maxtime':200}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 </a:t>
            </a:r>
            <a:r>
              <a:rPr lang="en-US" sz="1400" dirty="0" err="1"/>
              <a:t>cmdStr</a:t>
            </a:r>
            <a:r>
              <a:rPr lang="en-US" sz="1400" dirty="0"/>
              <a:t> = '</a:t>
            </a:r>
            <a:r>
              <a:rPr lang="en-US" sz="1400" dirty="0" err="1"/>
              <a:t>wc</a:t>
            </a:r>
            <a:r>
              <a:rPr lang="en-US" sz="1400" dirty="0"/>
              <a:t> -l ' + </a:t>
            </a:r>
            <a:r>
              <a:rPr lang="en-US" sz="1400" dirty="0" err="1"/>
              <a:t>inFile</a:t>
            </a:r>
            <a:r>
              <a:rPr lang="en-US" sz="1400" dirty="0"/>
              <a:t> + ' &gt; numSegs.txt'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 </a:t>
            </a:r>
            <a:r>
              <a:rPr lang="en-US" sz="1400" dirty="0" err="1"/>
              <a:t>levelOneOutFiles</a:t>
            </a:r>
            <a:r>
              <a:rPr lang="en-US" sz="1400" dirty="0"/>
              <a:t> = </a:t>
            </a:r>
            <a:r>
              <a:rPr lang="en-US" sz="1400" dirty="0" err="1"/>
              <a:t>pipettePipeline.dispense</a:t>
            </a:r>
            <a:r>
              <a:rPr lang="en-US" sz="1400" dirty="0"/>
              <a:t>( </a:t>
            </a:r>
            <a:r>
              <a:rPr lang="en-US" sz="1400" dirty="0" err="1"/>
              <a:t>moduleSubdir</a:t>
            </a:r>
            <a:r>
              <a:rPr lang="en-US" sz="1400" dirty="0"/>
              <a:t>, \</a:t>
            </a:r>
          </a:p>
          <a:p>
            <a:r>
              <a:rPr lang="en-US" sz="1400" dirty="0"/>
              <a:t>                                                 </a:t>
            </a:r>
            <a:r>
              <a:rPr lang="en-US" sz="1400" dirty="0" err="1"/>
              <a:t>cmdStr</a:t>
            </a:r>
            <a:r>
              <a:rPr lang="en-US" sz="1400" dirty="0"/>
              <a:t>, \</a:t>
            </a:r>
          </a:p>
          <a:p>
            <a:r>
              <a:rPr lang="en-US" sz="1400" dirty="0"/>
              <a:t>                                                 resources, \</a:t>
            </a:r>
          </a:p>
          <a:p>
            <a:r>
              <a:rPr lang="en-US" sz="1400" dirty="0"/>
              <a:t>                                                 </a:t>
            </a:r>
            <a:r>
              <a:rPr lang="en-US" sz="1400" dirty="0" err="1"/>
              <a:t>inputFiles</a:t>
            </a:r>
            <a:r>
              <a:rPr lang="en-US" sz="1400" dirty="0"/>
              <a:t> = [</a:t>
            </a:r>
            <a:r>
              <a:rPr lang="en-US" sz="1400" dirty="0" err="1"/>
              <a:t>inFile</a:t>
            </a:r>
            <a:r>
              <a:rPr lang="en-US" sz="1400" dirty="0"/>
              <a:t>], \</a:t>
            </a:r>
          </a:p>
          <a:p>
            <a:r>
              <a:rPr lang="en-US" sz="1400" dirty="0"/>
              <a:t>                                                 </a:t>
            </a:r>
            <a:r>
              <a:rPr lang="en-US" sz="1400" dirty="0" err="1"/>
              <a:t>outputFiles</a:t>
            </a:r>
            <a:r>
              <a:rPr lang="en-US" sz="1400" dirty="0"/>
              <a:t> = ['$MODULEOUTDIR/numSegs.txt'], \</a:t>
            </a:r>
          </a:p>
          <a:p>
            <a:r>
              <a:rPr lang="en-US" sz="1400" dirty="0"/>
              <a:t>                                                 </a:t>
            </a:r>
            <a:r>
              <a:rPr lang="en-US" sz="1400" dirty="0" err="1"/>
              <a:t>executionEngine</a:t>
            </a:r>
            <a:r>
              <a:rPr lang="en-US" sz="1400" dirty="0" smtClean="0"/>
              <a:t>, \</a:t>
            </a:r>
            <a:endParaRPr lang="en-US" sz="1400" dirty="0"/>
          </a:p>
          <a:p>
            <a:r>
              <a:rPr lang="en-US" sz="1400" dirty="0"/>
              <a:t>                                                 caching)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smtClean="0"/>
              <a:t>     </a:t>
            </a:r>
            <a:r>
              <a:rPr lang="en-US" sz="1400" dirty="0"/>
              <a:t>return </a:t>
            </a:r>
            <a:r>
              <a:rPr lang="en-US" sz="1400" dirty="0" err="1"/>
              <a:t>levelOneOutFiles</a:t>
            </a:r>
            <a:r>
              <a:rPr lang="en-US" sz="1400" dirty="0"/>
              <a:t>[0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10201402" y="18767423"/>
            <a:ext cx="287218" cy="1958405"/>
            <a:chOff x="1845377" y="3747580"/>
            <a:chExt cx="76200" cy="519572"/>
          </a:xfrm>
        </p:grpSpPr>
        <p:sp>
          <p:nvSpPr>
            <p:cNvPr id="70" name="Oval 69"/>
            <p:cNvSpPr/>
            <p:nvPr/>
          </p:nvSpPr>
          <p:spPr>
            <a:xfrm>
              <a:off x="1845377" y="3747580"/>
              <a:ext cx="76200" cy="80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845377" y="3971522"/>
              <a:ext cx="76200" cy="80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845377" y="4186399"/>
              <a:ext cx="76200" cy="80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70" idx="4"/>
              <a:endCxn id="71" idx="0"/>
            </p:cNvCxnSpPr>
            <p:nvPr/>
          </p:nvCxnSpPr>
          <p:spPr>
            <a:xfrm>
              <a:off x="1883477" y="3828333"/>
              <a:ext cx="0" cy="143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1" idx="4"/>
              <a:endCxn id="72" idx="0"/>
            </p:cNvCxnSpPr>
            <p:nvPr/>
          </p:nvCxnSpPr>
          <p:spPr>
            <a:xfrm>
              <a:off x="1883477" y="4052275"/>
              <a:ext cx="0" cy="1341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9114616" y="22513870"/>
            <a:ext cx="2560320" cy="2580662"/>
            <a:chOff x="2438400" y="3271628"/>
            <a:chExt cx="533400" cy="537638"/>
          </a:xfrm>
        </p:grpSpPr>
        <p:sp>
          <p:nvSpPr>
            <p:cNvPr id="78" name="Oval 77"/>
            <p:cNvSpPr/>
            <p:nvPr/>
          </p:nvSpPr>
          <p:spPr>
            <a:xfrm>
              <a:off x="2438400" y="3271628"/>
              <a:ext cx="76200" cy="80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438400" y="3495570"/>
              <a:ext cx="76200" cy="80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8" idx="4"/>
              <a:endCxn id="79" idx="0"/>
            </p:cNvCxnSpPr>
            <p:nvPr/>
          </p:nvCxnSpPr>
          <p:spPr>
            <a:xfrm>
              <a:off x="2476500" y="3352381"/>
              <a:ext cx="0" cy="143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3281153"/>
              <a:ext cx="76200" cy="80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667000" y="3505095"/>
              <a:ext cx="76200" cy="80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>
              <a:stCxn id="81" idx="4"/>
              <a:endCxn id="82" idx="0"/>
            </p:cNvCxnSpPr>
            <p:nvPr/>
          </p:nvCxnSpPr>
          <p:spPr>
            <a:xfrm>
              <a:off x="2705100" y="3361906"/>
              <a:ext cx="0" cy="143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2895600" y="3273396"/>
              <a:ext cx="76200" cy="80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895600" y="3497338"/>
              <a:ext cx="76200" cy="80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stCxn id="84" idx="4"/>
              <a:endCxn id="85" idx="0"/>
            </p:cNvCxnSpPr>
            <p:nvPr/>
          </p:nvCxnSpPr>
          <p:spPr>
            <a:xfrm>
              <a:off x="2933700" y="3354149"/>
              <a:ext cx="0" cy="143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668692" y="3728513"/>
              <a:ext cx="76200" cy="80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>
              <a:stCxn id="79" idx="4"/>
            </p:cNvCxnSpPr>
            <p:nvPr/>
          </p:nvCxnSpPr>
          <p:spPr>
            <a:xfrm>
              <a:off x="2476500" y="3576323"/>
              <a:ext cx="220078" cy="161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2" idx="4"/>
              <a:endCxn id="87" idx="0"/>
            </p:cNvCxnSpPr>
            <p:nvPr/>
          </p:nvCxnSpPr>
          <p:spPr>
            <a:xfrm>
              <a:off x="2705100" y="3585848"/>
              <a:ext cx="1692" cy="1426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5" idx="4"/>
              <a:endCxn id="87" idx="7"/>
            </p:cNvCxnSpPr>
            <p:nvPr/>
          </p:nvCxnSpPr>
          <p:spPr>
            <a:xfrm flipH="1">
              <a:off x="2733733" y="3578091"/>
              <a:ext cx="199967" cy="162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33832800" y="8679817"/>
            <a:ext cx="8969242" cy="1449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Pipeline jobs are tolerant against several transient LSF failure modes, via retries, timeouts, and sick node avoidance.</a:t>
            </a:r>
          </a:p>
          <a:p>
            <a:endParaRPr lang="en-US" sz="3600" dirty="0" smtClean="0"/>
          </a:p>
          <a:p>
            <a:r>
              <a:rPr lang="en-US" sz="3600" dirty="0" smtClean="0"/>
              <a:t>Although the program looks linear, it will execute in parallel when the dependencies permit.</a:t>
            </a:r>
          </a:p>
          <a:p>
            <a:endParaRPr lang="en-US" sz="3600" dirty="0" smtClean="0"/>
          </a:p>
          <a:p>
            <a:r>
              <a:rPr lang="en-US" sz="3600" dirty="0" smtClean="0"/>
              <a:t>Jobs from pipelines initiated first have priority over jobs from pipelines initiated later.  That way, many pipelines started at once will finish roughly sequentially rather than roughly all together after a long wait.</a:t>
            </a:r>
          </a:p>
          <a:p>
            <a:endParaRPr lang="en-US" sz="3600" dirty="0" smtClean="0"/>
          </a:p>
          <a:p>
            <a:r>
              <a:rPr lang="en-US" sz="3600" dirty="0" smtClean="0"/>
              <a:t>Pipette is currently being piloted on the </a:t>
            </a:r>
            <a:r>
              <a:rPr lang="en-US" sz="3600" dirty="0" err="1" smtClean="0"/>
              <a:t>Affy</a:t>
            </a:r>
            <a:r>
              <a:rPr lang="en-US" sz="3600" dirty="0" smtClean="0"/>
              <a:t> SNP6 </a:t>
            </a:r>
            <a:r>
              <a:rPr lang="en-US" sz="3600" dirty="0" err="1" smtClean="0"/>
              <a:t>CopyNumber</a:t>
            </a:r>
            <a:r>
              <a:rPr lang="en-US" sz="3600" dirty="0" smtClean="0"/>
              <a:t> pipeline with thousands of jobs.</a:t>
            </a:r>
          </a:p>
          <a:p>
            <a:endParaRPr lang="en-US" sz="3600" dirty="0" smtClean="0"/>
          </a:p>
          <a:p>
            <a:r>
              <a:rPr lang="en-US" sz="3600" dirty="0" smtClean="0"/>
              <a:t>Future features: SGE support, </a:t>
            </a:r>
            <a:br>
              <a:rPr lang="en-US" sz="3600" dirty="0" smtClean="0"/>
            </a:br>
            <a:r>
              <a:rPr lang="en-US" sz="3600" dirty="0" smtClean="0"/>
              <a:t>Port server to Java for </a:t>
            </a:r>
            <a:r>
              <a:rPr lang="en-US" sz="3600" dirty="0" err="1" smtClean="0"/>
              <a:t>Firehose</a:t>
            </a:r>
            <a:r>
              <a:rPr lang="en-US" sz="3600" dirty="0" smtClean="0"/>
              <a:t> integration, </a:t>
            </a:r>
            <a:br>
              <a:rPr lang="en-US" sz="3600" dirty="0" smtClean="0"/>
            </a:br>
            <a:r>
              <a:rPr lang="en-US" sz="3600" dirty="0" smtClean="0"/>
              <a:t>bulk suspend/resume, seamless restarting,</a:t>
            </a:r>
            <a:br>
              <a:rPr lang="en-US" sz="3600" dirty="0" smtClean="0"/>
            </a:br>
            <a:r>
              <a:rPr lang="en-US" sz="3600" dirty="0" smtClean="0"/>
              <a:t>embedding Pipette Server into user’s pipeline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grpSp>
        <p:nvGrpSpPr>
          <p:cNvPr id="115" name="Group 114"/>
          <p:cNvGrpSpPr/>
          <p:nvPr/>
        </p:nvGrpSpPr>
        <p:grpSpPr>
          <a:xfrm>
            <a:off x="28117801" y="23835547"/>
            <a:ext cx="14564679" cy="4999350"/>
            <a:chOff x="-134387" y="9863708"/>
            <a:chExt cx="15238629" cy="4201036"/>
          </a:xfrm>
        </p:grpSpPr>
        <p:sp>
          <p:nvSpPr>
            <p:cNvPr id="28" name="Rectangle 27"/>
            <p:cNvSpPr/>
            <p:nvPr/>
          </p:nvSpPr>
          <p:spPr>
            <a:xfrm>
              <a:off x="-134387" y="11107558"/>
              <a:ext cx="5159322" cy="911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User’s Pipeline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61291" y="10803736"/>
              <a:ext cx="3753031" cy="1576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Pipette Server</a:t>
              </a:r>
            </a:p>
          </p:txBody>
        </p:sp>
        <p:cxnSp>
          <p:nvCxnSpPr>
            <p:cNvPr id="31" name="Straight Arrow Connector 30"/>
            <p:cNvCxnSpPr>
              <a:stCxn id="28" idx="3"/>
              <a:endCxn id="29" idx="1"/>
            </p:cNvCxnSpPr>
            <p:nvPr/>
          </p:nvCxnSpPr>
          <p:spPr>
            <a:xfrm>
              <a:off x="5024935" y="11563297"/>
              <a:ext cx="1636355" cy="28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199224" y="10803736"/>
              <a:ext cx="972977" cy="690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files</a:t>
              </a:r>
              <a:endParaRPr lang="en-US" sz="4800" dirty="0"/>
            </a:p>
          </p:txBody>
        </p:sp>
        <p:cxnSp>
          <p:nvCxnSpPr>
            <p:cNvPr id="44" name="Straight Arrow Connector 43"/>
            <p:cNvCxnSpPr>
              <a:stCxn id="29" idx="3"/>
              <a:endCxn id="49" idx="1"/>
            </p:cNvCxnSpPr>
            <p:nvPr/>
          </p:nvCxnSpPr>
          <p:spPr>
            <a:xfrm flipV="1">
              <a:off x="10414323" y="11197926"/>
              <a:ext cx="1692203" cy="394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9" idx="3"/>
            </p:cNvCxnSpPr>
            <p:nvPr/>
          </p:nvCxnSpPr>
          <p:spPr>
            <a:xfrm>
              <a:off x="10414323" y="11591997"/>
              <a:ext cx="1655757" cy="861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2106526" y="10651823"/>
              <a:ext cx="2963235" cy="1092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Local </a:t>
              </a:r>
              <a:r>
                <a:rPr lang="en-US" sz="4800" dirty="0"/>
                <a:t>Jobs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141007" y="12113983"/>
              <a:ext cx="2963235" cy="932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LSF </a:t>
              </a:r>
              <a:r>
                <a:rPr lang="en-US" sz="4800" dirty="0"/>
                <a:t>Jobs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560940" y="12111319"/>
              <a:ext cx="1128973" cy="690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 smtClean="0"/>
                <a:t>bsub</a:t>
              </a:r>
              <a:endParaRPr lang="en-US" sz="4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834379" y="9863708"/>
              <a:ext cx="2409066" cy="690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 smtClean="0"/>
                <a:t>subprocess</a:t>
              </a:r>
              <a:endParaRPr lang="en-US" sz="4800" dirty="0"/>
            </a:p>
          </p:txBody>
        </p:sp>
        <p:cxnSp>
          <p:nvCxnSpPr>
            <p:cNvPr id="104" name="Straight Arrow Connector 103"/>
            <p:cNvCxnSpPr>
              <a:stCxn id="29" idx="2"/>
            </p:cNvCxnSpPr>
            <p:nvPr/>
          </p:nvCxnSpPr>
          <p:spPr>
            <a:xfrm>
              <a:off x="8537807" y="12380258"/>
              <a:ext cx="0" cy="853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172800" y="12456458"/>
              <a:ext cx="972977" cy="690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files</a:t>
              </a:r>
              <a:endParaRPr lang="en-US" sz="4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78279" y="13233747"/>
              <a:ext cx="21039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status</a:t>
              </a:r>
              <a:endParaRPr lang="en-US" sz="48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4708602" y="21680567"/>
            <a:ext cx="3865802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PipelineConstructor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pipelineOutDir</a:t>
            </a:r>
            <a:r>
              <a:rPr lang="en-US" sz="2000" dirty="0" smtClean="0"/>
              <a:t> (required)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pipelineName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defaultCaching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defaultCleanUpJobFilesOnFail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defaultCleanUpPipelineJobsOnFail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defaultExecutionEngine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pipelinePriority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injectionMap</a:t>
            </a:r>
            <a:endParaRPr lang="en-US" sz="2000" dirty="0" smtClean="0"/>
          </a:p>
          <a:p>
            <a:r>
              <a:rPr lang="en-US" sz="2000" dirty="0" smtClean="0"/>
              <a:t>  </a:t>
            </a:r>
          </a:p>
          <a:p>
            <a:r>
              <a:rPr lang="en-US" sz="2000" dirty="0" smtClean="0"/>
              <a:t>dispense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moduleSubDir</a:t>
            </a:r>
            <a:r>
              <a:rPr lang="en-US" sz="2000" dirty="0" smtClean="0"/>
              <a:t> (required)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cmdStr</a:t>
            </a:r>
            <a:r>
              <a:rPr lang="en-US" sz="2000" dirty="0" smtClean="0"/>
              <a:t> (required)</a:t>
            </a:r>
          </a:p>
          <a:p>
            <a:r>
              <a:rPr lang="en-US" sz="2000" dirty="0" smtClean="0"/>
              <a:t>  resources (required)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jobName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inputFiles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filesToBeOutput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filesToBeDeleted</a:t>
            </a:r>
            <a:endParaRPr lang="en-US" sz="2000" dirty="0" smtClean="0"/>
          </a:p>
          <a:p>
            <a:r>
              <a:rPr lang="en-US" sz="2000" dirty="0" smtClean="0"/>
              <a:t>  caching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cleanUpJobFilesOnFail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cleanUpPipelineJobsOnFail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executionEngine</a:t>
            </a:r>
            <a:endParaRPr lang="en-US" sz="2000" dirty="0" smtClean="0"/>
          </a:p>
          <a:p>
            <a:r>
              <a:rPr lang="en-US" sz="2000" dirty="0" smtClean="0"/>
              <a:t>  </a:t>
            </a:r>
          </a:p>
          <a:p>
            <a:r>
              <a:rPr lang="en-US" sz="2000" dirty="0" smtClean="0"/>
              <a:t>wait </a:t>
            </a:r>
          </a:p>
          <a:p>
            <a:r>
              <a:rPr lang="en-US" sz="2000" dirty="0" smtClean="0"/>
              <a:t>  timeout</a:t>
            </a:r>
            <a:endParaRPr lang="en-US" sz="2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52185" y="17104473"/>
            <a:ext cx="92538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/>
              <a:t>Matlab</a:t>
            </a:r>
            <a:r>
              <a:rPr lang="en-US" sz="6000" dirty="0" smtClean="0"/>
              <a:t> example of user code</a:t>
            </a:r>
            <a:endParaRPr lang="en-US" sz="6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2779287" y="17129038"/>
            <a:ext cx="9253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Python example of user code</a:t>
            </a:r>
            <a:endParaRPr lang="en-US" sz="6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4708602" y="20664904"/>
            <a:ext cx="5189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Full pipeline API</a:t>
            </a:r>
            <a:endParaRPr lang="en-US" sz="6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985064" y="22638343"/>
            <a:ext cx="117278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Internal communication mechanisms</a:t>
            </a:r>
            <a:endParaRPr lang="en-US" sz="6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8923059" y="18120136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Linear pipeline</a:t>
            </a:r>
            <a:endParaRPr lang="en-US" sz="3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276874" y="21299269"/>
            <a:ext cx="4449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Scatter-gather pipeline</a:t>
            </a:r>
            <a:endParaRPr lang="en-US" sz="3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9187" y="26597829"/>
            <a:ext cx="305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Pipette module</a:t>
            </a:r>
            <a:endParaRPr lang="en-US" sz="36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365762" y="7679574"/>
            <a:ext cx="13358243" cy="6902382"/>
            <a:chOff x="262101" y="8106818"/>
            <a:chExt cx="15823197" cy="8176057"/>
          </a:xfrm>
        </p:grpSpPr>
        <p:sp>
          <p:nvSpPr>
            <p:cNvPr id="129" name="Flowchart: Document 128"/>
            <p:cNvSpPr/>
            <p:nvPr/>
          </p:nvSpPr>
          <p:spPr>
            <a:xfrm>
              <a:off x="838200" y="9765562"/>
              <a:ext cx="2438401" cy="2971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/>
                <a:t>R</a:t>
              </a:r>
              <a:r>
                <a:rPr lang="en-US" sz="3600" dirty="0" smtClean="0"/>
                <a:t> </a:t>
              </a:r>
            </a:p>
          </p:txBody>
        </p:sp>
        <p:sp>
          <p:nvSpPr>
            <p:cNvPr id="130" name="Flowchart: Document 129"/>
            <p:cNvSpPr/>
            <p:nvPr/>
          </p:nvSpPr>
          <p:spPr>
            <a:xfrm>
              <a:off x="828676" y="13246838"/>
              <a:ext cx="2438401" cy="2971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/>
                <a:t>Java</a:t>
              </a:r>
              <a:endParaRPr lang="en-US" sz="7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2101" y="8152262"/>
              <a:ext cx="3851223" cy="109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Algorithms</a:t>
              </a:r>
              <a:endParaRPr lang="en-US" sz="5400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5865703" y="9701325"/>
              <a:ext cx="3100275" cy="3100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cmdStr</a:t>
              </a: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dirty="0" smtClean="0"/>
                <a:t>resources</a:t>
              </a:r>
              <a:br>
                <a:rPr lang="en-US" sz="3200" dirty="0" smtClean="0"/>
              </a:br>
              <a:r>
                <a:rPr lang="en-US" sz="3200" dirty="0" err="1" smtClean="0"/>
                <a:t>infiles</a:t>
              </a: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dirty="0" err="1" smtClean="0"/>
                <a:t>outfiles</a:t>
              </a:r>
              <a:endParaRPr lang="en-US" sz="3200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09815" y="13182600"/>
              <a:ext cx="3100275" cy="3100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cmdStr</a:t>
              </a: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dirty="0" smtClean="0"/>
                <a:t>resources</a:t>
              </a:r>
              <a:br>
                <a:rPr lang="en-US" sz="3200" dirty="0" smtClean="0"/>
              </a:br>
              <a:r>
                <a:rPr lang="en-US" sz="3200" dirty="0" err="1" smtClean="0"/>
                <a:t>infiles</a:t>
              </a: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dirty="0" err="1" smtClean="0"/>
                <a:t>outfiles</a:t>
              </a:r>
              <a:endParaRPr lang="en-US" sz="3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873533" y="8113647"/>
              <a:ext cx="5656753" cy="109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Pipette modules</a:t>
              </a:r>
              <a:endParaRPr lang="en-US" sz="5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0622222" y="8106818"/>
              <a:ext cx="5463076" cy="109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Pipette pipeline</a:t>
              </a:r>
              <a:endParaRPr lang="en-US" sz="5400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11457371" y="12587394"/>
              <a:ext cx="365760" cy="387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>
              <a:off x="12736908" y="10869682"/>
              <a:ext cx="0" cy="687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12554651" y="11556989"/>
              <a:ext cx="365760" cy="387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12554651" y="12631910"/>
              <a:ext cx="365760" cy="387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stCxn id="144" idx="4"/>
              <a:endCxn id="145" idx="0"/>
            </p:cNvCxnSpPr>
            <p:nvPr/>
          </p:nvCxnSpPr>
          <p:spPr>
            <a:xfrm>
              <a:off x="12737531" y="11944603"/>
              <a:ext cx="0" cy="687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3651931" y="12594677"/>
              <a:ext cx="365760" cy="387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2562773" y="13704317"/>
              <a:ext cx="365760" cy="387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50"/>
            <p:cNvCxnSpPr>
              <a:stCxn id="142" idx="5"/>
              <a:endCxn id="150" idx="1"/>
            </p:cNvCxnSpPr>
            <p:nvPr/>
          </p:nvCxnSpPr>
          <p:spPr>
            <a:xfrm>
              <a:off x="11769567" y="12918243"/>
              <a:ext cx="846770" cy="8428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5" idx="4"/>
              <a:endCxn id="150" idx="0"/>
            </p:cNvCxnSpPr>
            <p:nvPr/>
          </p:nvCxnSpPr>
          <p:spPr>
            <a:xfrm>
              <a:off x="12737531" y="13019525"/>
              <a:ext cx="8122" cy="6847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48" idx="4"/>
              <a:endCxn id="150" idx="7"/>
            </p:cNvCxnSpPr>
            <p:nvPr/>
          </p:nvCxnSpPr>
          <p:spPr>
            <a:xfrm flipH="1">
              <a:off x="12874969" y="12982291"/>
              <a:ext cx="959842" cy="7787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12564756" y="10466325"/>
              <a:ext cx="365760" cy="387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/>
            <p:cNvCxnSpPr>
              <a:stCxn id="154" idx="5"/>
              <a:endCxn id="148" idx="1"/>
            </p:cNvCxnSpPr>
            <p:nvPr/>
          </p:nvCxnSpPr>
          <p:spPr>
            <a:xfrm>
              <a:off x="12876952" y="10797174"/>
              <a:ext cx="828543" cy="1854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12564756" y="14668500"/>
              <a:ext cx="365760" cy="387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62"/>
            <p:cNvCxnSpPr>
              <a:stCxn id="150" idx="4"/>
              <a:endCxn id="161" idx="0"/>
            </p:cNvCxnSpPr>
            <p:nvPr/>
          </p:nvCxnSpPr>
          <p:spPr>
            <a:xfrm>
              <a:off x="12745653" y="14091931"/>
              <a:ext cx="1983" cy="5765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13654761" y="13742417"/>
              <a:ext cx="365760" cy="387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Arrow Connector 165"/>
            <p:cNvCxnSpPr>
              <a:stCxn id="148" idx="4"/>
              <a:endCxn id="164" idx="0"/>
            </p:cNvCxnSpPr>
            <p:nvPr/>
          </p:nvCxnSpPr>
          <p:spPr>
            <a:xfrm>
              <a:off x="13834811" y="12982291"/>
              <a:ext cx="2830" cy="7601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Picture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931" y="29981845"/>
            <a:ext cx="7697895" cy="193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2613600" y="25315763"/>
            <a:ext cx="0" cy="1088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33" idx="2"/>
            <a:endCxn id="129" idx="3"/>
          </p:cNvCxnSpPr>
          <p:nvPr/>
        </p:nvCxnSpPr>
        <p:spPr>
          <a:xfrm flipH="1" flipV="1">
            <a:off x="2910660" y="10334342"/>
            <a:ext cx="218576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5" idx="2"/>
            <a:endCxn id="130" idx="3"/>
          </p:cNvCxnSpPr>
          <p:nvPr/>
        </p:nvCxnSpPr>
        <p:spPr>
          <a:xfrm flipH="1">
            <a:off x="2902619" y="13273301"/>
            <a:ext cx="223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9533</TotalTime>
  <Words>905</Words>
  <Application>Microsoft Office PowerPoint</Application>
  <PresentationFormat>Custom</PresentationFormat>
  <Paragraphs>183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Saksena</dc:creator>
  <cp:lastModifiedBy>Gordon Saksena</cp:lastModifiedBy>
  <cp:revision>29</cp:revision>
  <cp:lastPrinted>2011-11-07T05:46:00Z</cp:lastPrinted>
  <dcterms:created xsi:type="dcterms:W3CDTF">2011-11-07T01:46:51Z</dcterms:created>
  <dcterms:modified xsi:type="dcterms:W3CDTF">2011-11-22T20:06:37Z</dcterms:modified>
</cp:coreProperties>
</file>