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9"/>
  </p:normalViewPr>
  <p:slideViewPr>
    <p:cSldViewPr snapToGrid="0" snapToObjects="1">
      <p:cViewPr varScale="1">
        <p:scale>
          <a:sx n="95" d="100"/>
          <a:sy n="95" d="100"/>
        </p:scale>
        <p:origin x="20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2/18/18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2/18/18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2/18/18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www.nytimes.com/projects/2012/snow-fall/#/?part=tunnel-creek" TargetMode="External"/><Relationship Id="rId4" Type="http://schemas.openxmlformats.org/officeDocument/2006/relationships/hyperlink" Target="https://www.visualcinnamon.com/portfolio/royal-constellations" TargetMode="External"/><Relationship Id="rId1" Type="http://schemas.openxmlformats.org/officeDocument/2006/relationships/slideLayout" Target="../slideLayouts/slideLayout2.xml"/><Relationship Id="rId2" Type="http://schemas.openxmlformats.org/officeDocument/2006/relationships/hyperlink" Target="http://vis.sciencemag.org/egg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ashingd3js.com/d3js-first-ste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developer.mozilla.org/en-US/docs/Web/API/Document_Object_Model" TargetMode="External"/><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sz="6000" smtClean="0"/>
              <a:t>A gentle introduction </a:t>
            </a:r>
            <a:r>
              <a:rPr lang="en-US" sz="6000" dirty="0" smtClean="0"/>
              <a:t>to D3</a:t>
            </a:r>
            <a:endParaRPr lang="en-US" sz="6000" dirty="0"/>
          </a:p>
        </p:txBody>
      </p:sp>
      <p:sp>
        <p:nvSpPr>
          <p:cNvPr id="3" name="Subtitle 2"/>
          <p:cNvSpPr>
            <a:spLocks noGrp="1"/>
          </p:cNvSpPr>
          <p:nvPr>
            <p:ph type="subTitle" idx="1"/>
          </p:nvPr>
        </p:nvSpPr>
        <p:spPr/>
        <p:txBody>
          <a:bodyPr/>
          <a:lstStyle/>
          <a:p>
            <a:r>
              <a:rPr lang="en-US" dirty="0" smtClean="0"/>
              <a:t>Meredith Broadway, Data Analysis Librarian</a:t>
            </a:r>
          </a:p>
          <a:p>
            <a:r>
              <a:rPr lang="en-US" dirty="0" smtClean="0"/>
              <a:t>Owen Graduate School of Management</a:t>
            </a:r>
            <a:endParaRPr lang="en-US" dirty="0"/>
          </a:p>
        </p:txBody>
      </p:sp>
    </p:spTree>
    <p:extLst>
      <p:ext uri="{BB962C8B-B14F-4D97-AF65-F5344CB8AC3E}">
        <p14:creationId xmlns:p14="http://schemas.microsoft.com/office/powerpoint/2010/main" val="985519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bar chart 2.0: </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6447" y="3025589"/>
            <a:ext cx="5052932" cy="1805456"/>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9712" y="2489200"/>
            <a:ext cx="4318000" cy="3175000"/>
          </a:xfrm>
        </p:spPr>
      </p:pic>
      <p:sp>
        <p:nvSpPr>
          <p:cNvPr id="9" name="TextBox 8"/>
          <p:cNvSpPr txBox="1"/>
          <p:nvPr/>
        </p:nvSpPr>
        <p:spPr>
          <a:xfrm>
            <a:off x="6172200" y="5780782"/>
            <a:ext cx="5096435" cy="1077218"/>
          </a:xfrm>
          <a:prstGeom prst="rect">
            <a:avLst/>
          </a:prstGeom>
          <a:noFill/>
        </p:spPr>
        <p:txBody>
          <a:bodyPr wrap="square" rtlCol="0">
            <a:spAutoFit/>
          </a:bodyPr>
          <a:lstStyle/>
          <a:p>
            <a:pPr marL="285750" indent="-285750">
              <a:buFont typeface="Arial" charset="0"/>
              <a:buChar char="•"/>
            </a:pPr>
            <a:r>
              <a:rPr lang="en-US" sz="1600" dirty="0" smtClean="0"/>
              <a:t>In order to call ‘</a:t>
            </a:r>
            <a:r>
              <a:rPr lang="en-US" sz="1600" dirty="0" err="1" smtClean="0"/>
              <a:t>rect</a:t>
            </a:r>
            <a:r>
              <a:rPr lang="en-US" sz="1600" dirty="0" smtClean="0"/>
              <a:t>’ that doesn’t exist, you have to use </a:t>
            </a:r>
            <a:r>
              <a:rPr lang="en-US" sz="1600" b="1" dirty="0" smtClean="0"/>
              <a:t>.enter()</a:t>
            </a:r>
            <a:r>
              <a:rPr lang="en-US" sz="1600" dirty="0" smtClean="0"/>
              <a:t>, which tells your document you have incoming data. We then </a:t>
            </a:r>
            <a:r>
              <a:rPr lang="en-US" sz="1600" b="1" dirty="0" smtClean="0"/>
              <a:t>.append </a:t>
            </a:r>
            <a:r>
              <a:rPr lang="en-US" sz="1600" dirty="0" smtClean="0"/>
              <a:t>each incoming data value with a ’</a:t>
            </a:r>
            <a:r>
              <a:rPr lang="en-US" sz="1600" dirty="0" err="1" smtClean="0"/>
              <a:t>rect</a:t>
            </a:r>
            <a:r>
              <a:rPr lang="en-US" sz="1600" dirty="0" smtClean="0"/>
              <a:t>’ </a:t>
            </a:r>
            <a:endParaRPr lang="en-US" sz="1600" dirty="0"/>
          </a:p>
        </p:txBody>
      </p:sp>
    </p:spTree>
    <p:extLst>
      <p:ext uri="{BB962C8B-B14F-4D97-AF65-F5344CB8AC3E}">
        <p14:creationId xmlns:p14="http://schemas.microsoft.com/office/powerpoint/2010/main" val="1345953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(Data Driven Documents)</a:t>
            </a:r>
            <a:endParaRPr lang="en-US" dirty="0"/>
          </a:p>
        </p:txBody>
      </p:sp>
      <p:sp>
        <p:nvSpPr>
          <p:cNvPr id="3" name="Content Placeholder 2"/>
          <p:cNvSpPr>
            <a:spLocks noGrp="1"/>
          </p:cNvSpPr>
          <p:nvPr>
            <p:ph idx="1"/>
          </p:nvPr>
        </p:nvSpPr>
        <p:spPr/>
        <p:txBody>
          <a:bodyPr/>
          <a:lstStyle/>
          <a:p>
            <a:pPr algn="ctr"/>
            <a:r>
              <a:rPr lang="en-US" i="1" dirty="0"/>
              <a:t>“D3.js is a JavaScript library for manipulating documents based on data. D3 helps you bring data to life using HTML, SVG and CSS. D3’s emphasis on web standards gives you the full capabilities of modern browsers without tying yourself to a proprietary framework, combining powerful visualization components and a data-driven approach to DOM manipulation</a:t>
            </a:r>
            <a:r>
              <a:rPr lang="en-US" i="1" dirty="0" smtClean="0"/>
              <a:t>.”</a:t>
            </a:r>
          </a:p>
          <a:p>
            <a:pPr algn="ctr"/>
            <a:endParaRPr lang="en-US" i="1" dirty="0"/>
          </a:p>
          <a:p>
            <a:pPr algn="ctr"/>
            <a:r>
              <a:rPr lang="en-US" dirty="0" smtClean="0"/>
              <a:t>In plain English (for us mere mortals): you’re taking data, attaching it to SVG and HTML objects, and manipulating those objects according to the type of data you have</a:t>
            </a:r>
            <a:endParaRPr lang="en-US" dirty="0"/>
          </a:p>
        </p:txBody>
      </p:sp>
    </p:spTree>
    <p:extLst>
      <p:ext uri="{BB962C8B-B14F-4D97-AF65-F5344CB8AC3E}">
        <p14:creationId xmlns:p14="http://schemas.microsoft.com/office/powerpoint/2010/main" val="116112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 is…</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Not</a:t>
            </a:r>
            <a:r>
              <a:rPr lang="en-US" dirty="0" smtClean="0"/>
              <a:t>: </a:t>
            </a:r>
          </a:p>
          <a:p>
            <a:pPr lvl="1"/>
            <a:r>
              <a:rPr lang="en-US" dirty="0" smtClean="0"/>
              <a:t>Easy to learn: It’s the K2 of data manipulation libraries </a:t>
            </a:r>
          </a:p>
          <a:p>
            <a:pPr lvl="1"/>
            <a:r>
              <a:rPr lang="en-US" dirty="0" smtClean="0"/>
              <a:t>A programming language</a:t>
            </a:r>
          </a:p>
          <a:p>
            <a:pPr lvl="1"/>
            <a:r>
              <a:rPr lang="en-US" dirty="0" smtClean="0"/>
              <a:t>For data visualization by itself (instead, think data storytelling)</a:t>
            </a:r>
          </a:p>
          <a:p>
            <a:pPr lvl="2"/>
            <a:r>
              <a:rPr lang="en-US" dirty="0" smtClean="0"/>
              <a:t>Only at its most basic level is D3 used for stand-alone visualization </a:t>
            </a:r>
          </a:p>
          <a:p>
            <a:pPr lvl="2"/>
            <a:r>
              <a:rPr lang="en-US" dirty="0" smtClean="0"/>
              <a:t>We’ll be using D3 at its most basic for the workshop today</a:t>
            </a:r>
          </a:p>
          <a:p>
            <a:r>
              <a:rPr lang="en-US" b="1" dirty="0" smtClean="0"/>
              <a:t>For</a:t>
            </a:r>
            <a:r>
              <a:rPr lang="en-US" dirty="0" smtClean="0"/>
              <a:t>: </a:t>
            </a:r>
          </a:p>
          <a:p>
            <a:pPr lvl="1"/>
            <a:r>
              <a:rPr lang="en-US" dirty="0" smtClean="0"/>
              <a:t>Creating very complex visualizations </a:t>
            </a:r>
          </a:p>
          <a:p>
            <a:pPr lvl="2"/>
            <a:r>
              <a:rPr lang="en-US" dirty="0" smtClean="0"/>
              <a:t>Advanced data journalists use D3 in combination with 3D software and tools like CARTO Builder </a:t>
            </a:r>
          </a:p>
          <a:p>
            <a:pPr lvl="1"/>
            <a:r>
              <a:rPr lang="en-US" dirty="0" smtClean="0"/>
              <a:t>Utilizing a toolkit -- or library -- of existing standards</a:t>
            </a:r>
          </a:p>
          <a:p>
            <a:pPr lvl="1"/>
            <a:r>
              <a:rPr lang="en-US" dirty="0" smtClean="0"/>
              <a:t>Custom-interactive web pages </a:t>
            </a:r>
          </a:p>
          <a:p>
            <a:endParaRPr lang="en-US" dirty="0" smtClean="0"/>
          </a:p>
          <a:p>
            <a:endParaRPr lang="en-US" dirty="0"/>
          </a:p>
        </p:txBody>
      </p:sp>
    </p:spTree>
    <p:extLst>
      <p:ext uri="{BB962C8B-B14F-4D97-AF65-F5344CB8AC3E}">
        <p14:creationId xmlns:p14="http://schemas.microsoft.com/office/powerpoint/2010/main" val="1714513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These are the “basic” objects we’ll build today</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2456464"/>
            <a:ext cx="4448175" cy="3240471"/>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4625" y="2630227"/>
            <a:ext cx="4448175" cy="2892945"/>
          </a:xfrm>
        </p:spPr>
      </p:pic>
    </p:spTree>
    <p:extLst>
      <p:ext uri="{BB962C8B-B14F-4D97-AF65-F5344CB8AC3E}">
        <p14:creationId xmlns:p14="http://schemas.microsoft.com/office/powerpoint/2010/main" val="376917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upon a data story: Examples of “real” D3 objects</a:t>
            </a:r>
            <a:endParaRPr lang="en-US" dirty="0"/>
          </a:p>
        </p:txBody>
      </p:sp>
      <p:sp>
        <p:nvSpPr>
          <p:cNvPr id="3" name="Content Placeholder 2"/>
          <p:cNvSpPr>
            <a:spLocks noGrp="1"/>
          </p:cNvSpPr>
          <p:nvPr>
            <p:ph idx="1"/>
          </p:nvPr>
        </p:nvSpPr>
        <p:spPr/>
        <p:txBody>
          <a:bodyPr/>
          <a:lstStyle/>
          <a:p>
            <a:r>
              <a:rPr lang="en-US" dirty="0" smtClean="0"/>
              <a:t>“</a:t>
            </a:r>
            <a:r>
              <a:rPr lang="en-US" dirty="0" smtClean="0">
                <a:hlinkClick r:id="rId2"/>
              </a:rPr>
              <a:t>Cracking the mystery of egg shape</a:t>
            </a:r>
            <a:r>
              <a:rPr lang="en-US" dirty="0" smtClean="0"/>
              <a:t>” </a:t>
            </a:r>
          </a:p>
          <a:p>
            <a:r>
              <a:rPr lang="en-US" dirty="0" smtClean="0"/>
              <a:t>“</a:t>
            </a:r>
            <a:r>
              <a:rPr lang="en-US" dirty="0">
                <a:hlinkClick r:id="rId3"/>
              </a:rPr>
              <a:t>Snow Fall: the Avalanche at Tunnel </a:t>
            </a:r>
            <a:r>
              <a:rPr lang="en-US" dirty="0" smtClean="0">
                <a:hlinkClick r:id="rId3"/>
              </a:rPr>
              <a:t>Creek</a:t>
            </a:r>
            <a:r>
              <a:rPr lang="en-US" dirty="0" smtClean="0"/>
              <a:t>” </a:t>
            </a:r>
          </a:p>
          <a:p>
            <a:r>
              <a:rPr lang="en-US" dirty="0" smtClean="0">
                <a:hlinkClick r:id="rId4"/>
              </a:rPr>
              <a:t>Royal Constellations </a:t>
            </a:r>
            <a:endParaRPr lang="en-US" dirty="0"/>
          </a:p>
        </p:txBody>
      </p:sp>
    </p:spTree>
    <p:extLst>
      <p:ext uri="{BB962C8B-B14F-4D97-AF65-F5344CB8AC3E}">
        <p14:creationId xmlns:p14="http://schemas.microsoft.com/office/powerpoint/2010/main" val="462304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started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Blockbuilder.org</a:t>
            </a:r>
            <a:r>
              <a:rPr lang="en-US" dirty="0" smtClean="0"/>
              <a:t>: </a:t>
            </a:r>
          </a:p>
          <a:p>
            <a:pPr lvl="1"/>
            <a:r>
              <a:rPr lang="en-US" dirty="0" smtClean="0"/>
              <a:t>This will allow you to render objects without going to all the trouble of setting up a text file and using the web browser </a:t>
            </a:r>
          </a:p>
          <a:p>
            <a:pPr lvl="1"/>
            <a:r>
              <a:rPr lang="en-US" dirty="0" smtClean="0"/>
              <a:t>If you create a unique object (not derived from someone else’s D3 project), you can save your document as a gist </a:t>
            </a:r>
          </a:p>
          <a:p>
            <a:pPr lvl="1"/>
            <a:r>
              <a:rPr lang="en-US" dirty="0" err="1" smtClean="0"/>
              <a:t>Blockbuilder</a:t>
            </a:r>
            <a:r>
              <a:rPr lang="en-US" dirty="0" smtClean="0"/>
              <a:t> connects with your </a:t>
            </a:r>
            <a:r>
              <a:rPr lang="en-US" dirty="0" err="1" smtClean="0"/>
              <a:t>Github</a:t>
            </a:r>
            <a:r>
              <a:rPr lang="en-US" dirty="0" smtClean="0"/>
              <a:t>. It’s comprised of the D3 community who want to share their projects. </a:t>
            </a:r>
          </a:p>
          <a:p>
            <a:r>
              <a:rPr lang="en-US" dirty="0" smtClean="0"/>
              <a:t>The hard way:</a:t>
            </a:r>
          </a:p>
          <a:p>
            <a:pPr lvl="1"/>
            <a:r>
              <a:rPr lang="en-US" dirty="0" smtClean="0"/>
              <a:t>The “real” way you should be using D3 </a:t>
            </a:r>
          </a:p>
          <a:p>
            <a:pPr lvl="1"/>
            <a:r>
              <a:rPr lang="en-US" dirty="0" smtClean="0"/>
              <a:t>Use a text file and browser </a:t>
            </a:r>
          </a:p>
          <a:p>
            <a:pPr lvl="1"/>
            <a:r>
              <a:rPr lang="en-US" dirty="0" smtClean="0">
                <a:hlinkClick r:id="rId2"/>
              </a:rPr>
              <a:t>Setup here</a:t>
            </a:r>
            <a:endParaRPr lang="en-US" dirty="0" smtClean="0"/>
          </a:p>
        </p:txBody>
      </p:sp>
    </p:spTree>
    <p:extLst>
      <p:ext uri="{BB962C8B-B14F-4D97-AF65-F5344CB8AC3E}">
        <p14:creationId xmlns:p14="http://schemas.microsoft.com/office/powerpoint/2010/main" val="1758828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simple bar chart: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74" y="2959768"/>
            <a:ext cx="4494020" cy="2922761"/>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556" y="139842"/>
            <a:ext cx="6449294" cy="4203558"/>
          </a:xfrm>
          <a:prstGeom prst="rect">
            <a:avLst/>
          </a:prstGeom>
        </p:spPr>
      </p:pic>
      <p:sp>
        <p:nvSpPr>
          <p:cNvPr id="14" name="TextBox 13"/>
          <p:cNvSpPr txBox="1"/>
          <p:nvPr/>
        </p:nvSpPr>
        <p:spPr>
          <a:xfrm>
            <a:off x="5661212" y="4622854"/>
            <a:ext cx="6335638" cy="1754326"/>
          </a:xfrm>
          <a:prstGeom prst="rect">
            <a:avLst/>
          </a:prstGeom>
          <a:noFill/>
        </p:spPr>
        <p:txBody>
          <a:bodyPr wrap="square" rtlCol="0">
            <a:spAutoFit/>
          </a:bodyPr>
          <a:lstStyle/>
          <a:p>
            <a:pPr marL="285750" indent="-285750">
              <a:buFont typeface="Arial" charset="0"/>
              <a:buChar char="•"/>
            </a:pPr>
            <a:r>
              <a:rPr lang="en-US" dirty="0" smtClean="0"/>
              <a:t>&lt;script </a:t>
            </a:r>
            <a:r>
              <a:rPr lang="en-US" dirty="0" err="1" smtClean="0"/>
              <a:t>src</a:t>
            </a:r>
            <a:r>
              <a:rPr lang="en-US" dirty="0" smtClean="0"/>
              <a:t>=“https://d3js.org/d3.v4.min.js”&gt;&lt;/script&gt; is where you call D3. You </a:t>
            </a:r>
            <a:r>
              <a:rPr lang="en-US" b="1" dirty="0" smtClean="0"/>
              <a:t>must</a:t>
            </a:r>
            <a:r>
              <a:rPr lang="en-US" dirty="0" smtClean="0"/>
              <a:t> do this every time you work with D3. It’s similar to calling your namespace in XML. </a:t>
            </a:r>
          </a:p>
          <a:p>
            <a:pPr marL="285750" indent="-285750">
              <a:buFont typeface="Arial" charset="0"/>
              <a:buChar char="•"/>
            </a:pPr>
            <a:r>
              <a:rPr lang="en-US" dirty="0" smtClean="0"/>
              <a:t>SVG is your canvas on which is paint shapes </a:t>
            </a:r>
          </a:p>
          <a:p>
            <a:pPr marL="285750" indent="-285750">
              <a:buFont typeface="Arial" charset="0"/>
              <a:buChar char="•"/>
            </a:pPr>
            <a:r>
              <a:rPr lang="en-US" dirty="0" smtClean="0"/>
              <a:t>Within your &lt;script&gt; you must manually attach your data to a named variable of your choice (e.g. </a:t>
            </a:r>
            <a:r>
              <a:rPr lang="en-US" dirty="0" err="1" smtClean="0"/>
              <a:t>var</a:t>
            </a:r>
            <a:r>
              <a:rPr lang="en-US" dirty="0" smtClean="0"/>
              <a:t> </a:t>
            </a:r>
            <a:r>
              <a:rPr lang="en-US" dirty="0" err="1" smtClean="0"/>
              <a:t>malidata</a:t>
            </a:r>
            <a:r>
              <a:rPr lang="en-US" dirty="0" smtClean="0"/>
              <a:t>). </a:t>
            </a:r>
            <a:endParaRPr lang="en-US" dirty="0"/>
          </a:p>
        </p:txBody>
      </p:sp>
    </p:spTree>
    <p:extLst>
      <p:ext uri="{BB962C8B-B14F-4D97-AF65-F5344CB8AC3E}">
        <p14:creationId xmlns:p14="http://schemas.microsoft.com/office/powerpoint/2010/main" val="2052637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bar chart: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8761" y="685800"/>
            <a:ext cx="5211762" cy="1827500"/>
          </a:xfrm>
        </p:spPr>
      </p:pic>
      <p:pic>
        <p:nvPicPr>
          <p:cNvPr id="5"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279" y="2938290"/>
            <a:ext cx="4494020" cy="2922761"/>
          </a:xfrm>
        </p:spPr>
      </p:pic>
      <p:sp>
        <p:nvSpPr>
          <p:cNvPr id="7" name="TextBox 6"/>
          <p:cNvSpPr txBox="1"/>
          <p:nvPr/>
        </p:nvSpPr>
        <p:spPr>
          <a:xfrm>
            <a:off x="5983941" y="2938290"/>
            <a:ext cx="5822577" cy="3693319"/>
          </a:xfrm>
          <a:prstGeom prst="rect">
            <a:avLst/>
          </a:prstGeom>
          <a:noFill/>
        </p:spPr>
        <p:txBody>
          <a:bodyPr wrap="square" rtlCol="0">
            <a:spAutoFit/>
          </a:bodyPr>
          <a:lstStyle/>
          <a:p>
            <a:pPr marL="285750" indent="-285750">
              <a:buFont typeface="Arial" charset="0"/>
              <a:buChar char="•"/>
            </a:pPr>
            <a:r>
              <a:rPr lang="en-US" dirty="0" smtClean="0"/>
              <a:t>Add the code above right under your </a:t>
            </a:r>
            <a:r>
              <a:rPr lang="en-US" b="1" dirty="0" err="1" smtClean="0"/>
              <a:t>var</a:t>
            </a:r>
            <a:r>
              <a:rPr lang="en-US" b="1" dirty="0" smtClean="0"/>
              <a:t> </a:t>
            </a:r>
            <a:r>
              <a:rPr lang="en-US" b="1" dirty="0" err="1" smtClean="0"/>
              <a:t>malidata</a:t>
            </a:r>
            <a:r>
              <a:rPr lang="en-US" dirty="0" smtClean="0"/>
              <a:t>, within the </a:t>
            </a:r>
            <a:r>
              <a:rPr lang="en-US" b="1" dirty="0" smtClean="0"/>
              <a:t>&lt;script&gt;</a:t>
            </a:r>
          </a:p>
          <a:p>
            <a:pPr marL="285750" indent="-285750">
              <a:buFont typeface="Arial" charset="0"/>
              <a:buChar char="•"/>
            </a:pPr>
            <a:r>
              <a:rPr lang="en-US" dirty="0"/>
              <a:t>D3 has </a:t>
            </a:r>
            <a:r>
              <a:rPr lang="en-US" b="1" dirty="0"/>
              <a:t>select</a:t>
            </a:r>
            <a:r>
              <a:rPr lang="en-US" b="1" dirty="0" smtClean="0"/>
              <a:t>( )</a:t>
            </a:r>
            <a:r>
              <a:rPr lang="en-US" dirty="0"/>
              <a:t> and </a:t>
            </a:r>
            <a:r>
              <a:rPr lang="en-US" b="1" dirty="0" err="1"/>
              <a:t>selectAll</a:t>
            </a:r>
            <a:r>
              <a:rPr lang="en-US" b="1" dirty="0" smtClean="0"/>
              <a:t>( )</a:t>
            </a:r>
            <a:r>
              <a:rPr lang="en-US" dirty="0"/>
              <a:t> methods to find single or multiple </a:t>
            </a:r>
            <a:r>
              <a:rPr lang="en-US" dirty="0">
                <a:hlinkClick r:id="rId4"/>
              </a:rPr>
              <a:t>DOM</a:t>
            </a:r>
            <a:r>
              <a:rPr lang="en-US" dirty="0"/>
              <a:t> </a:t>
            </a:r>
            <a:r>
              <a:rPr lang="en-US" dirty="0" smtClean="0"/>
              <a:t>elements, respectively. </a:t>
            </a:r>
          </a:p>
          <a:p>
            <a:pPr marL="285750" indent="-285750">
              <a:buFont typeface="Arial" charset="0"/>
              <a:buChar char="•"/>
            </a:pPr>
            <a:r>
              <a:rPr lang="en-US" dirty="0"/>
              <a:t>Since </a:t>
            </a:r>
            <a:r>
              <a:rPr lang="en-US" dirty="0" err="1" smtClean="0"/>
              <a:t>selectAll</a:t>
            </a:r>
            <a:r>
              <a:rPr lang="en-US" dirty="0" smtClean="0"/>
              <a:t> (</a:t>
            </a:r>
            <a:r>
              <a:rPr lang="en-US" dirty="0"/>
              <a:t>'</a:t>
            </a:r>
            <a:r>
              <a:rPr lang="en-US" dirty="0" err="1"/>
              <a:t>rect</a:t>
            </a:r>
            <a:r>
              <a:rPr lang="en-US" dirty="0"/>
              <a:t>')</a:t>
            </a:r>
            <a:r>
              <a:rPr lang="en-US" dirty="0"/>
              <a:t> finds multiple elements, everything in the chain following this will be happening to each of those elements</a:t>
            </a:r>
            <a:r>
              <a:rPr lang="en-US" dirty="0" smtClean="0"/>
              <a:t>.</a:t>
            </a:r>
          </a:p>
          <a:p>
            <a:pPr marL="285750" indent="-285750">
              <a:buFont typeface="Arial" charset="0"/>
              <a:buChar char="•"/>
            </a:pPr>
            <a:r>
              <a:rPr lang="en-US" dirty="0" smtClean="0"/>
              <a:t>In plain English: Use </a:t>
            </a:r>
            <a:r>
              <a:rPr lang="en-US" b="1" dirty="0" err="1" smtClean="0"/>
              <a:t>selectAll</a:t>
            </a:r>
            <a:r>
              <a:rPr lang="en-US" dirty="0" smtClean="0"/>
              <a:t> function to call all (multiple) rectangles (called DOM elements) we manually created in the </a:t>
            </a:r>
            <a:r>
              <a:rPr lang="en-US" b="1" dirty="0" smtClean="0"/>
              <a:t>&lt;body&gt;</a:t>
            </a:r>
            <a:r>
              <a:rPr lang="en-US" dirty="0" smtClean="0"/>
              <a:t>. </a:t>
            </a:r>
          </a:p>
          <a:p>
            <a:pPr marL="742950" lvl="1" indent="-285750">
              <a:buFont typeface="Arial" charset="0"/>
              <a:buChar char="•"/>
            </a:pPr>
            <a:r>
              <a:rPr lang="en-US" dirty="0" smtClean="0"/>
              <a:t>Using </a:t>
            </a:r>
            <a:r>
              <a:rPr lang="en-US" b="1" dirty="0" smtClean="0"/>
              <a:t>.data(</a:t>
            </a:r>
            <a:r>
              <a:rPr lang="en-US" b="1" dirty="0" err="1" smtClean="0"/>
              <a:t>malidata</a:t>
            </a:r>
            <a:r>
              <a:rPr lang="en-US" b="1" dirty="0" smtClean="0"/>
              <a:t>) </a:t>
            </a:r>
            <a:r>
              <a:rPr lang="en-US" dirty="0" smtClean="0"/>
              <a:t>will find all elements in your array of numbers (</a:t>
            </a:r>
            <a:r>
              <a:rPr lang="en-US" b="1" dirty="0" err="1" smtClean="0"/>
              <a:t>var</a:t>
            </a:r>
            <a:r>
              <a:rPr lang="en-US" b="1" dirty="0" smtClean="0"/>
              <a:t> </a:t>
            </a:r>
            <a:r>
              <a:rPr lang="en-US" b="1" dirty="0" err="1" smtClean="0"/>
              <a:t>malidata</a:t>
            </a:r>
            <a:r>
              <a:rPr lang="en-US" dirty="0" smtClean="0"/>
              <a:t>) and ‘bind’ them to page elements. </a:t>
            </a:r>
            <a:endParaRPr lang="en-US" dirty="0"/>
          </a:p>
        </p:txBody>
      </p:sp>
    </p:spTree>
    <p:extLst>
      <p:ext uri="{BB962C8B-B14F-4D97-AF65-F5344CB8AC3E}">
        <p14:creationId xmlns:p14="http://schemas.microsoft.com/office/powerpoint/2010/main" val="289357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bar chart 2.0: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9765" y="624132"/>
            <a:ext cx="6615303" cy="4808480"/>
          </a:xfrm>
        </p:spPr>
      </p:pic>
      <p:sp>
        <p:nvSpPr>
          <p:cNvPr id="4" name="Text Placeholder 3"/>
          <p:cNvSpPr>
            <a:spLocks noGrp="1"/>
          </p:cNvSpPr>
          <p:nvPr>
            <p:ph type="body" sz="half" idx="2"/>
          </p:nvPr>
        </p:nvSpPr>
        <p:spPr/>
        <p:txBody>
          <a:bodyPr>
            <a:noAutofit/>
          </a:bodyPr>
          <a:lstStyle/>
          <a:p>
            <a:pPr marL="285750" indent="-285750">
              <a:buFont typeface="Arial" charset="0"/>
              <a:buChar char="•"/>
            </a:pPr>
            <a:r>
              <a:rPr lang="en-US" sz="1800" dirty="0" smtClean="0">
                <a:solidFill>
                  <a:schemeClr val="bg1"/>
                </a:solidFill>
              </a:rPr>
              <a:t>MAJOR kudos to anyone who can tell me what’s happening here. </a:t>
            </a:r>
          </a:p>
          <a:p>
            <a:pPr marL="285750" indent="-285750">
              <a:buFont typeface="Arial" charset="0"/>
              <a:buChar char="•"/>
            </a:pPr>
            <a:r>
              <a:rPr lang="en-US" sz="1800" dirty="0" smtClean="0">
                <a:solidFill>
                  <a:schemeClr val="bg1"/>
                </a:solidFill>
              </a:rPr>
              <a:t>How does our bar chart render when we don’t have a ‘</a:t>
            </a:r>
            <a:r>
              <a:rPr lang="en-US" sz="1800" dirty="0" err="1" smtClean="0">
                <a:solidFill>
                  <a:schemeClr val="bg1"/>
                </a:solidFill>
              </a:rPr>
              <a:t>rect</a:t>
            </a:r>
            <a:r>
              <a:rPr lang="en-US" sz="1800" dirty="0" smtClean="0">
                <a:solidFill>
                  <a:schemeClr val="bg1"/>
                </a:solidFill>
              </a:rPr>
              <a:t>’ DOM object to even use </a:t>
            </a:r>
            <a:r>
              <a:rPr lang="en-US" sz="1800" dirty="0" err="1" smtClean="0">
                <a:solidFill>
                  <a:schemeClr val="bg1"/>
                </a:solidFill>
              </a:rPr>
              <a:t>selectAll</a:t>
            </a:r>
            <a:r>
              <a:rPr lang="en-US" sz="1800" dirty="0" smtClean="0">
                <a:solidFill>
                  <a:schemeClr val="bg1"/>
                </a:solidFill>
              </a:rPr>
              <a:t> on? </a:t>
            </a:r>
            <a:endParaRPr lang="en-US" sz="1800" dirty="0">
              <a:solidFill>
                <a:schemeClr val="bg1"/>
              </a:solidFill>
            </a:endParaRPr>
          </a:p>
        </p:txBody>
      </p:sp>
    </p:spTree>
    <p:extLst>
      <p:ext uri="{BB962C8B-B14F-4D97-AF65-F5344CB8AC3E}">
        <p14:creationId xmlns:p14="http://schemas.microsoft.com/office/powerpoint/2010/main" val="21275326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93</TotalTime>
  <Words>519</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Franklin Gothic Book</vt:lpstr>
      <vt:lpstr>Arial</vt:lpstr>
      <vt:lpstr>Crop</vt:lpstr>
      <vt:lpstr> A gentle introduction to D3</vt:lpstr>
      <vt:lpstr>D3 (Data Driven Documents)</vt:lpstr>
      <vt:lpstr>D3 is…</vt:lpstr>
      <vt:lpstr>These are the “basic” objects we’ll build today</vt:lpstr>
      <vt:lpstr>Once upon a data story: Examples of “real” D3 objects</vt:lpstr>
      <vt:lpstr>How to get started</vt:lpstr>
      <vt:lpstr>Creating a simple bar chart: </vt:lpstr>
      <vt:lpstr>Creating a simple bar chart: </vt:lpstr>
      <vt:lpstr>Creating a bar chart 2.0: </vt:lpstr>
      <vt:lpstr>Creating a bar chart 2.0: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gentle introduction to D3</dc:title>
  <dc:creator>Broadway, Meredith C</dc:creator>
  <cp:lastModifiedBy>Broadway, Meredith C</cp:lastModifiedBy>
  <cp:revision>18</cp:revision>
  <dcterms:created xsi:type="dcterms:W3CDTF">2018-02-18T18:00:42Z</dcterms:created>
  <dcterms:modified xsi:type="dcterms:W3CDTF">2018-02-18T19:34:27Z</dcterms:modified>
</cp:coreProperties>
</file>