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89" r:id="rId2"/>
    <p:sldId id="256" r:id="rId3"/>
    <p:sldId id="257" r:id="rId4"/>
    <p:sldId id="292" r:id="rId5"/>
    <p:sldId id="293" r:id="rId6"/>
    <p:sldId id="294" r:id="rId7"/>
    <p:sldId id="295" r:id="rId8"/>
    <p:sldId id="296" r:id="rId9"/>
    <p:sldId id="286" r:id="rId10"/>
    <p:sldId id="305" r:id="rId11"/>
    <p:sldId id="306" r:id="rId12"/>
    <p:sldId id="310" r:id="rId13"/>
    <p:sldId id="307" r:id="rId14"/>
    <p:sldId id="304" r:id="rId15"/>
    <p:sldId id="290" r:id="rId16"/>
    <p:sldId id="291" r:id="rId17"/>
    <p:sldId id="265" r:id="rId18"/>
    <p:sldId id="267" r:id="rId19"/>
    <p:sldId id="313" r:id="rId20"/>
    <p:sldId id="314" r:id="rId21"/>
    <p:sldId id="312" r:id="rId22"/>
    <p:sldId id="270" r:id="rId23"/>
    <p:sldId id="280" r:id="rId24"/>
    <p:sldId id="281" r:id="rId25"/>
    <p:sldId id="315" r:id="rId26"/>
    <p:sldId id="311" r:id="rId27"/>
    <p:sldId id="282" r:id="rId28"/>
    <p:sldId id="309" r:id="rId29"/>
    <p:sldId id="283" r:id="rId30"/>
    <p:sldId id="287" r:id="rId31"/>
    <p:sldId id="30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08" d="100"/>
          <a:sy n="108" d="100"/>
        </p:scale>
        <p:origin x="-17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A054C-897E-4C03-999D-E286CEE48400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7945D-1B06-4336-99BA-62C75D5E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7945D-1B06-4336-99BA-62C75D5E3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47EB-AFB9-4356-A7F8-C12C2AFA11F1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722A-44F4-487C-BC5C-505B72DE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8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system.servicemodel.description.iservicebehavior.aspx" TargetMode="External"/><Relationship Id="rId3" Type="http://schemas.openxmlformats.org/officeDocument/2006/relationships/hyperlink" Target="http://geekswithblogs.net/LeonidGaneline/archive/2008/06/02/wcf-data-contract-names-dont-use-names-with-response-suffix.aspx" TargetMode="External"/><Relationship Id="rId7" Type="http://schemas.openxmlformats.org/officeDocument/2006/relationships/hyperlink" Target="http://msdn.microsoft.com/en-us/library/system.servicemodel.description.ioperationbehavior.aspx" TargetMode="External"/><Relationship Id="rId2" Type="http://schemas.openxmlformats.org/officeDocument/2006/relationships/hyperlink" Target="http://stackoverflow.com/questions/3051326/request-response-pattern-in-soa-imple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servicemodel.dispatcher.ioperationinvoker.aspx" TargetMode="External"/><Relationship Id="rId11" Type="http://schemas.openxmlformats.org/officeDocument/2006/relationships/hyperlink" Target="http://www.lhotka.net/weblog/Silverlight6DoesnrsquotMatter.aspx" TargetMode="External"/><Relationship Id="rId5" Type="http://schemas.openxmlformats.org/officeDocument/2006/relationships/hyperlink" Target="http://en.wikipedia.org/wiki/SOLID_(object-oriented_design)" TargetMode="External"/><Relationship Id="rId10" Type="http://schemas.openxmlformats.org/officeDocument/2006/relationships/hyperlink" Target="http://stackoverflow.com/questions/895901/exception-logging-for-wcf-services-using-elmah" TargetMode="External"/><Relationship Id="rId4" Type="http://schemas.openxmlformats.org/officeDocument/2006/relationships/hyperlink" Target="http://msdn.microsoft.com/en-us/library/system.servicemodel.channelfactory.aspx" TargetMode="External"/><Relationship Id="rId9" Type="http://schemas.openxmlformats.org/officeDocument/2006/relationships/hyperlink" Target="http://en.wikipedia.org/wiki/Decorator_patter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620139"/>
            <a:ext cx="4800600" cy="561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714625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1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42193 C 0.21372 -0.42193 0.39167 -0.2408 0.39167 -0.01758 C 0.39167 0.2068 0.21372 0.38862 -0.00417 0.38862 C -0.22257 0.38862 -0.4 0.2068 -0.4 -0.01758 C -0.4 -0.2408 -0.22257 -0.42193 -0.00417 -0.42193 Z " pathEditMode="relative" rAng="0" ptsTypes="fffff">
                                      <p:cBhvr>
                                        <p:cTn id="6" dur="5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“Add Service Reference”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Client.exe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2057400" y="38862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057400" y="44196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3733800"/>
            <a:ext cx="0" cy="2106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66176" y="4409184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766176" y="4953000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Server-side Logic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66176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/>
              <a:t>Service.svc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057400" y="49530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Client-side Logic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766176" y="3876675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0" y="4786968"/>
            <a:ext cx="0" cy="1053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9000" y="3352800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Contracts.dll</a:t>
            </a:r>
            <a:endParaRPr lang="en-US" sz="2400" i="1" dirty="0"/>
          </a:p>
        </p:txBody>
      </p:sp>
      <p:sp>
        <p:nvSpPr>
          <p:cNvPr id="23" name="Striped Right Arrow 22"/>
          <p:cNvSpPr/>
          <p:nvPr/>
        </p:nvSpPr>
        <p:spPr>
          <a:xfrm rot="16200000">
            <a:off x="5340817" y="3803183"/>
            <a:ext cx="1434169" cy="533399"/>
          </a:xfrm>
          <a:prstGeom prst="stripedRightArrow">
            <a:avLst>
              <a:gd name="adj1" fmla="val 50000"/>
              <a:gd name="adj2" fmla="val 51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riped Right Arrow 25"/>
          <p:cNvSpPr/>
          <p:nvPr/>
        </p:nvSpPr>
        <p:spPr>
          <a:xfrm rot="5400000">
            <a:off x="2369017" y="3803185"/>
            <a:ext cx="1434166" cy="533399"/>
          </a:xfrm>
          <a:prstGeom prst="stripedRightArrow">
            <a:avLst>
              <a:gd name="adj1" fmla="val 50000"/>
              <a:gd name="adj2" fmla="val 51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90176" y="38055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New </a:t>
            </a:r>
            <a:r>
              <a:rPr lang="en-US" sz="2400" i="1" dirty="0" err="1" smtClean="0"/>
              <a:t>Changeset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3805535"/>
            <a:ext cx="171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Build Server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280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14809 -0.2340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171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0.14809 -0.234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117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0.14809 -0.2326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1164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-0.14809 -0.232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3" y="-1162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8" grpId="0" animBg="1"/>
      <p:bldP spid="24" grpId="0"/>
      <p:bldP spid="23" grpId="0" animBg="1"/>
      <p:bldP spid="26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Invoking the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398" y="1371600"/>
            <a:ext cx="8485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AuthenticationServiceClient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response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(request);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8" y="3667125"/>
            <a:ext cx="8485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factory = new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ChannelFactory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IAuthenticationService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service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factory.CreateChannel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657600"/>
            <a:ext cx="8485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ServiceAdapter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IAuthenticationService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.Execute(x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657600"/>
            <a:ext cx="8485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private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AuthenticationClient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.Execute(x =&gt;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x.Authenticate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(request));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1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7" grpId="0"/>
      <p:bldP spid="7" grpId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“Add Service Reference”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Client.exe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3411788" y="2342259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411788" y="2875659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766176" y="4953000"/>
            <a:ext cx="2320424" cy="46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Server-side Logic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66176" y="5481935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/>
              <a:t>Service.svc</a:t>
            </a:r>
            <a:endParaRPr lang="en-US" sz="2400" i="1" dirty="0"/>
          </a:p>
        </p:txBody>
      </p:sp>
      <p:sp>
        <p:nvSpPr>
          <p:cNvPr id="17" name="Rectangle 16"/>
          <p:cNvSpPr/>
          <p:nvPr/>
        </p:nvSpPr>
        <p:spPr>
          <a:xfrm>
            <a:off x="2057400" y="4953000"/>
            <a:ext cx="2320424" cy="46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Client-side Logic</a:t>
            </a:r>
            <a:endParaRPr lang="en-US" sz="2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0" y="4786968"/>
            <a:ext cx="0" cy="1053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9000" y="3418584"/>
            <a:ext cx="2320424" cy="467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Service Client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9000" y="3352800"/>
            <a:ext cx="2320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Contracts.dll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337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23 L -0.00191 0.088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Moved service + request/response definitions to a separate assembly</a:t>
            </a:r>
          </a:p>
          <a:p>
            <a:pPr lvl="1"/>
            <a:r>
              <a:rPr lang="en-US" dirty="0" smtClean="0"/>
              <a:t>Intended to be shared with internal consumers</a:t>
            </a:r>
          </a:p>
          <a:p>
            <a:r>
              <a:rPr lang="en-US" dirty="0" smtClean="0"/>
              <a:t>Added a </a:t>
            </a:r>
            <a:r>
              <a:rPr lang="en-US" u="sng" dirty="0" smtClean="0"/>
              <a:t>simple</a:t>
            </a:r>
            <a:r>
              <a:rPr lang="en-US" dirty="0" smtClean="0"/>
              <a:t> API for invoking a service</a:t>
            </a:r>
          </a:p>
          <a:p>
            <a:pPr lvl="1"/>
            <a:r>
              <a:rPr lang="en-US" dirty="0" smtClean="0"/>
              <a:t>Hides </a:t>
            </a:r>
            <a:r>
              <a:rPr lang="en-US" dirty="0" err="1" smtClean="0"/>
              <a:t>IDisposable</a:t>
            </a:r>
            <a:r>
              <a:rPr lang="en-US" dirty="0" smtClean="0"/>
              <a:t> details</a:t>
            </a:r>
          </a:p>
          <a:p>
            <a:pPr lvl="1"/>
            <a:r>
              <a:rPr lang="en-US" dirty="0" smtClean="0"/>
              <a:t>Leverages expressions for strong-typing</a:t>
            </a:r>
          </a:p>
          <a:p>
            <a:r>
              <a:rPr lang="en-US" dirty="0" smtClean="0"/>
              <a:t>Enabled build integrations that ensure publishers and consumers have same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weruletheinternet.com/wp-content/uploads/images/2012/february/lol_animals/funny_animal_pictures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6962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657600"/>
            <a:ext cx="9144000" cy="1067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819400"/>
            <a:ext cx="9144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133600"/>
            <a:ext cx="91440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645395" cy="1143000"/>
          </a:xfrm>
        </p:spPr>
        <p:txBody>
          <a:bodyPr/>
          <a:lstStyle/>
          <a:p>
            <a:r>
              <a:rPr lang="en-US" dirty="0" smtClean="0"/>
              <a:t>Service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730" y="228600"/>
            <a:ext cx="35189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MethodA(ReqA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ReqA”);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var result = new ResultA();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result.Name = GetName(req.Id);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result.Email = GetEmail(req.Id);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return result;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279" y="3201412"/>
            <a:ext cx="36856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MethodB(ReqB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ReqB”);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return req.Role == GetRole(req.Id)</a:t>
            </a:r>
          </a:p>
          <a:p>
            <a:r>
              <a:rPr lang="en-US" sz="1200" smtClean="0">
                <a:latin typeface="Envy Code R" pitchFamily="49" charset="0"/>
              </a:rPr>
              <a:t>            ? new ResponseB(true)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: new ResponseB(false);</a:t>
            </a:r>
          </a:p>
          <a:p>
            <a:endParaRPr lang="en-US" sz="1200" smtClean="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913" y="6249412"/>
            <a:ext cx="29354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MethodC(ReqC req)</a:t>
            </a:r>
          </a:p>
          <a:p>
            <a:r>
              <a:rPr lang="en-US" sz="1200" smtClean="0">
                <a:latin typeface="Envy Code R" pitchFamily="49" charset="0"/>
              </a:rPr>
              <a:t>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Logger.Log(“Handling ReqC”);</a:t>
            </a:r>
          </a:p>
          <a:p>
            <a:r>
              <a:rPr lang="en-US" sz="1200" smtClean="0">
                <a:latin typeface="Envy Code R" pitchFamily="49" charset="0"/>
              </a:rPr>
              <a:t>    try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 smtClean="0">
                <a:latin typeface="Envy Code R" pitchFamily="49" charset="0"/>
              </a:rPr>
              <a:t>        using(var db = new Ctx())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{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return db.Contacts;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}</a:t>
            </a:r>
          </a:p>
          <a:p>
            <a:r>
              <a:rPr lang="en-US" sz="1200" smtClean="0">
                <a:latin typeface="Envy Code R" pitchFamily="49" charset="0"/>
              </a:rPr>
              <a:t>    }</a:t>
            </a:r>
          </a:p>
          <a:p>
            <a:r>
              <a:rPr lang="en-US" sz="1200" smtClean="0">
                <a:latin typeface="Envy Code R" pitchFamily="49" charset="0"/>
              </a:rPr>
              <a:t>    catch (Exception ex)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{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Logger.LogError(ex);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throw;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}</a:t>
            </a:r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}</a:t>
            </a:r>
            <a:endParaRPr lang="en-US" sz="1200">
              <a:latin typeface="Envy Code R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279" y="1906012"/>
            <a:ext cx="35189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    var result = new ResultA();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result.Name = GetName(req.Id);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result.Email = GetEmail(req.Id);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return result;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3855" y="1918252"/>
            <a:ext cx="3685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endParaRPr lang="en-US" sz="1200" smtClean="0">
              <a:latin typeface="Envy Code R" pitchFamily="49" charset="0"/>
            </a:endParaRPr>
          </a:p>
          <a:p>
            <a:endParaRPr lang="en-US" sz="1200">
              <a:latin typeface="Envy Code R" pitchFamily="49" charset="0"/>
            </a:endParaRPr>
          </a:p>
          <a:p>
            <a:r>
              <a:rPr lang="en-US" sz="1200" smtClean="0">
                <a:latin typeface="Envy Code R" pitchFamily="49" charset="0"/>
              </a:rPr>
              <a:t>    </a:t>
            </a:r>
          </a:p>
          <a:p>
            <a:r>
              <a:rPr lang="en-US" sz="1200" smtClean="0">
                <a:latin typeface="Envy Code R" pitchFamily="49" charset="0"/>
              </a:rPr>
              <a:t>        return req.Role == GetRole(req.Id)</a:t>
            </a:r>
          </a:p>
          <a:p>
            <a:r>
              <a:rPr lang="en-US" sz="1200" smtClean="0">
                <a:latin typeface="Envy Code R" pitchFamily="49" charset="0"/>
              </a:rPr>
              <a:t>            ? new ResponseB(true)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: new ResponseB(false);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0033" y="2834099"/>
            <a:ext cx="2935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Envy Code R" pitchFamily="49" charset="0"/>
              </a:rPr>
              <a:t>        using(var db = new Ctx())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{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    return db.Contacts; </a:t>
            </a:r>
          </a:p>
          <a:p>
            <a:r>
              <a:rPr lang="en-US" sz="1200">
                <a:latin typeface="Envy Code R" pitchFamily="49" charset="0"/>
              </a:rPr>
              <a:t> </a:t>
            </a:r>
            <a:r>
              <a:rPr lang="en-US" sz="1200" smtClean="0">
                <a:latin typeface="Envy Code R" pitchFamily="49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7616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11841E-6 L -3.88889E-6 0.2444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61887E-6 L 0.17726 -1.61887E-6 C 0.25694 -1.61887E-6 0.35538 -0.05203 0.35538 -0.09436 L 0.35538 -0.18871 " pathEditMode="relative" rAng="0" ptsTypes="FfFF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-94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2137E-6 L 0.37743 -4.92137E-6 C 0.54705 -4.92137E-6 0.75538 -0.1746 0.75538 -0.31637 L 0.75538 -0.63274 " pathEditMode="relative" rAng="0" ptsTypes="FfFF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0" y="-31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0" grpId="0" animBg="1"/>
      <p:bldP spid="10" grpId="1" animBg="1"/>
      <p:bldP spid="4" grpId="0"/>
      <p:bldP spid="4" grpId="1"/>
      <p:bldP spid="8" grpId="0"/>
      <p:bldP spid="8" grpId="1"/>
      <p:bldP spid="9" grpId="0"/>
      <p:bldP spid="9" grpId="1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819400"/>
            <a:ext cx="91440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645395" cy="1143000"/>
          </a:xfrm>
        </p:spPr>
        <p:txBody>
          <a:bodyPr/>
          <a:lstStyle/>
          <a:p>
            <a:r>
              <a:rPr lang="en-US" dirty="0" smtClean="0"/>
              <a:t>Service API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5279" y="1906012"/>
            <a:ext cx="9830173" cy="1759084"/>
            <a:chOff x="165279" y="1906012"/>
            <a:chExt cx="9830173" cy="1759084"/>
          </a:xfrm>
        </p:grpSpPr>
        <p:sp>
          <p:nvSpPr>
            <p:cNvPr id="13" name="TextBox 12"/>
            <p:cNvSpPr txBox="1"/>
            <p:nvPr/>
          </p:nvSpPr>
          <p:spPr>
            <a:xfrm>
              <a:off x="165279" y="1906012"/>
              <a:ext cx="35189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r>
                <a:rPr lang="en-US" sz="1200" smtClean="0">
                  <a:latin typeface="Envy Code R" pitchFamily="49" charset="0"/>
                </a:rPr>
                <a:t>        var result = new ResultA();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result.Name = GetName(req.Id);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result.Email = GetEmail(req.Id);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return result;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13855" y="1918252"/>
              <a:ext cx="36856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endParaRPr lang="en-US" sz="1200" smtClean="0">
                <a:latin typeface="Envy Code R" pitchFamily="49" charset="0"/>
              </a:endParaRPr>
            </a:p>
            <a:p>
              <a:endParaRPr lang="en-US" sz="1200">
                <a:latin typeface="Envy Code R" pitchFamily="49" charset="0"/>
              </a:endParaRPr>
            </a:p>
            <a:p>
              <a:r>
                <a:rPr lang="en-US" sz="1200" smtClean="0">
                  <a:latin typeface="Envy Code R" pitchFamily="49" charset="0"/>
                </a:rPr>
                <a:t>    </a:t>
              </a:r>
            </a:p>
            <a:p>
              <a:r>
                <a:rPr lang="en-US" sz="1200" smtClean="0">
                  <a:latin typeface="Envy Code R" pitchFamily="49" charset="0"/>
                </a:rPr>
                <a:t>        return req.Role == GetRole(req.Id)</a:t>
              </a:r>
            </a:p>
            <a:p>
              <a:r>
                <a:rPr lang="en-US" sz="1200" smtClean="0">
                  <a:latin typeface="Envy Code R" pitchFamily="49" charset="0"/>
                </a:rPr>
                <a:t>            ? new ResponseB(true)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    : new ResponseB(false);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60033" y="2834099"/>
              <a:ext cx="29354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Envy Code R" pitchFamily="49" charset="0"/>
                </a:rPr>
                <a:t>        using(var db = new Ctx())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{ 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    return db.Contacts; </a:t>
              </a:r>
            </a:p>
            <a:p>
              <a:r>
                <a:rPr lang="en-US" sz="1200">
                  <a:latin typeface="Envy Code R" pitchFamily="49" charset="0"/>
                </a:rPr>
                <a:t> </a:t>
              </a:r>
              <a:r>
                <a:rPr lang="en-US" sz="1200" smtClean="0">
                  <a:latin typeface="Envy Code R" pitchFamily="49" charset="0"/>
                </a:rPr>
                <a:t>       }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52400" y="2398954"/>
            <a:ext cx="4025721" cy="3239846"/>
            <a:chOff x="152400" y="2398954"/>
            <a:chExt cx="4025721" cy="3239846"/>
          </a:xfrm>
        </p:grpSpPr>
        <p:grpSp>
          <p:nvGrpSpPr>
            <p:cNvPr id="28" name="Group 27"/>
            <p:cNvGrpSpPr/>
            <p:nvPr/>
          </p:nvGrpSpPr>
          <p:grpSpPr>
            <a:xfrm>
              <a:off x="152400" y="2398954"/>
              <a:ext cx="4025721" cy="3239846"/>
              <a:chOff x="228600" y="2455970"/>
              <a:chExt cx="3886199" cy="2649430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228600" y="2455970"/>
                <a:ext cx="3886199" cy="341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8600" y="2753456"/>
                <a:ext cx="396551" cy="11794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718248" y="2783175"/>
                <a:ext cx="396551" cy="1149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8600" y="3932874"/>
                <a:ext cx="3886199" cy="11725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600200" y="519326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mtClean="0">
                  <a:solidFill>
                    <a:schemeClr val="bg1"/>
                  </a:solidFill>
                  <a:latin typeface="Envy Code R" pitchFamily="49" charset="0"/>
                </a:rPr>
                <a:t>Exception Handling</a:t>
              </a:r>
              <a:endParaRPr lang="en-US">
                <a:solidFill>
                  <a:schemeClr val="bg1"/>
                </a:solidFill>
                <a:latin typeface="Envy Code R" pitchFamily="49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" y="2455970"/>
            <a:ext cx="3886199" cy="2649430"/>
            <a:chOff x="228600" y="2455970"/>
            <a:chExt cx="3886199" cy="2649430"/>
          </a:xfrm>
        </p:grpSpPr>
        <p:grpSp>
          <p:nvGrpSpPr>
            <p:cNvPr id="26" name="Group 25"/>
            <p:cNvGrpSpPr/>
            <p:nvPr/>
          </p:nvGrpSpPr>
          <p:grpSpPr>
            <a:xfrm>
              <a:off x="228600" y="2455970"/>
              <a:ext cx="3886199" cy="2649430"/>
              <a:chOff x="228600" y="2455970"/>
              <a:chExt cx="3886199" cy="264943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8600" y="2455970"/>
                <a:ext cx="3886199" cy="34156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28600" y="2753456"/>
                <a:ext cx="396551" cy="117941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718248" y="2783175"/>
                <a:ext cx="396551" cy="114969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8600" y="3932874"/>
                <a:ext cx="3886199" cy="117252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029805" y="4659868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Envy Code R" pitchFamily="49" charset="0"/>
                </a:rPr>
                <a:t>Transactional</a:t>
              </a:r>
              <a:endParaRPr lang="en-US" dirty="0">
                <a:solidFill>
                  <a:schemeClr val="bg1"/>
                </a:solidFill>
                <a:latin typeface="Envy Code R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4800" y="2514600"/>
            <a:ext cx="3733800" cy="2063884"/>
            <a:chOff x="457200" y="2514600"/>
            <a:chExt cx="3733800" cy="2063884"/>
          </a:xfrm>
        </p:grpSpPr>
        <p:sp>
          <p:nvSpPr>
            <p:cNvPr id="3" name="Rectangle 2"/>
            <p:cNvSpPr/>
            <p:nvPr/>
          </p:nvSpPr>
          <p:spPr>
            <a:xfrm>
              <a:off x="457200" y="2514600"/>
              <a:ext cx="3733800" cy="3048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" y="2797539"/>
              <a:ext cx="381000" cy="8675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0" y="2819400"/>
              <a:ext cx="381000" cy="8456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7200" y="3665096"/>
              <a:ext cx="3733800" cy="9133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16230" y="41217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Envy Code R" pitchFamily="49" charset="0"/>
              </a:rPr>
              <a:t>Logging/Auditing</a:t>
            </a:r>
            <a:endParaRPr lang="en-US" dirty="0">
              <a:solidFill>
                <a:schemeClr val="bg1"/>
              </a:solidFill>
              <a:latin typeface="Envy Code 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-0.36389 0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9 0 L -0.73889 0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889 0 L -0.36389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89 0 L 0.00277 0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Reimagined Business Layer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8200" y="2242066"/>
            <a:ext cx="7239000" cy="1720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71575" y="2285999"/>
            <a:ext cx="2667000" cy="1219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05400" y="2286000"/>
            <a:ext cx="2667000" cy="121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43000" y="1872734"/>
            <a:ext cx="27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&lt;</a:t>
            </a:r>
            <a:r>
              <a:rPr lang="en-US" dirty="0" err="1" smtClean="0"/>
              <a:t>Req,Resp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57775" y="1872734"/>
            <a:ext cx="27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&lt;</a:t>
            </a:r>
            <a:r>
              <a:rPr lang="en-US" dirty="0" err="1" smtClean="0"/>
              <a:t>Req,Resp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38347" y="2917567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WCF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28822" y="5334000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WCF Service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077200" y="4796314"/>
            <a:ext cx="3810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>
            <a:stCxn id="56" idx="0"/>
            <a:endCxn id="22" idx="3"/>
          </p:cNvCxnSpPr>
          <p:nvPr/>
        </p:nvCxnSpPr>
        <p:spPr>
          <a:xfrm rot="16200000" flipV="1">
            <a:off x="7069693" y="3598307"/>
            <a:ext cx="1900714" cy="495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1905000" y="3733800"/>
            <a:ext cx="5181600" cy="1062514"/>
            <a:chOff x="1905000" y="3733800"/>
            <a:chExt cx="5181600" cy="1062514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58674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0866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9050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124200" y="3733800"/>
              <a:ext cx="0" cy="106251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905000" y="5253514"/>
            <a:ext cx="5181600" cy="457200"/>
            <a:chOff x="1905000" y="5253514"/>
            <a:chExt cx="5181600" cy="457200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58674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0866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19050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124200" y="5253514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0800000">
            <a:off x="3276600" y="2438400"/>
            <a:ext cx="2362200" cy="1295400"/>
            <a:chOff x="3276600" y="2438400"/>
            <a:chExt cx="2362200" cy="1295400"/>
          </a:xfrm>
        </p:grpSpPr>
        <p:sp>
          <p:nvSpPr>
            <p:cNvPr id="2" name="Rectangle 1"/>
            <p:cNvSpPr/>
            <p:nvPr/>
          </p:nvSpPr>
          <p:spPr>
            <a:xfrm rot="10800000">
              <a:off x="32766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 rot="10800000">
              <a:off x="44958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 rot="10800000">
              <a:off x="3276600" y="3276600"/>
              <a:ext cx="2362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rot="10800000" flipV="1">
              <a:off x="50673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2" idx="0"/>
            </p:cNvCxnSpPr>
            <p:nvPr/>
          </p:nvCxnSpPr>
          <p:spPr>
            <a:xfrm rot="10800000">
              <a:off x="38481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0800000">
            <a:off x="5286375" y="2438400"/>
            <a:ext cx="2362200" cy="1295400"/>
            <a:chOff x="3276600" y="2438400"/>
            <a:chExt cx="2362200" cy="1295400"/>
          </a:xfrm>
        </p:grpSpPr>
        <p:sp>
          <p:nvSpPr>
            <p:cNvPr id="16" name="Rectangle 15"/>
            <p:cNvSpPr/>
            <p:nvPr/>
          </p:nvSpPr>
          <p:spPr>
            <a:xfrm rot="10800000">
              <a:off x="32766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Response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4495800" y="243840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276600" y="3276600"/>
              <a:ext cx="23622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7" idx="0"/>
            </p:cNvCxnSpPr>
            <p:nvPr/>
          </p:nvCxnSpPr>
          <p:spPr>
            <a:xfrm rot="10800000" flipV="1">
              <a:off x="50673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6" idx="0"/>
            </p:cNvCxnSpPr>
            <p:nvPr/>
          </p:nvCxnSpPr>
          <p:spPr>
            <a:xfrm rot="10800000">
              <a:off x="3848100" y="28956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838200" y="4796314"/>
            <a:ext cx="3662248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             Method 1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495800" y="4796314"/>
            <a:ext cx="3581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Method 2</a:t>
            </a:r>
            <a:endParaRPr lang="en-US" dirty="0"/>
          </a:p>
        </p:txBody>
      </p:sp>
      <p:cxnSp>
        <p:nvCxnSpPr>
          <p:cNvPr id="58" name="Elbow Connector 57"/>
          <p:cNvCxnSpPr>
            <a:stCxn id="56" idx="0"/>
            <a:endCxn id="23" idx="1"/>
          </p:cNvCxnSpPr>
          <p:nvPr/>
        </p:nvCxnSpPr>
        <p:spPr>
          <a:xfrm rot="16200000" flipV="1">
            <a:off x="3769281" y="297894"/>
            <a:ext cx="1900715" cy="7096125"/>
          </a:xfrm>
          <a:prstGeom prst="bentConnector4">
            <a:avLst>
              <a:gd name="adj1" fmla="val 33964"/>
              <a:gd name="adj2" fmla="val 1065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-116206" y="3357623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(Method 1)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7827644" y="3320532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(Method 2)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950885" y="3982346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913285" y="3950080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29223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5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2810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3" grpId="0" animBg="1"/>
      <p:bldP spid="22" grpId="0" animBg="1"/>
      <p:bldP spid="42" grpId="0"/>
      <p:bldP spid="43" grpId="0"/>
      <p:bldP spid="44" grpId="0"/>
      <p:bldP spid="44" grpId="1"/>
      <p:bldP spid="45" grpId="0"/>
      <p:bldP spid="56" grpId="0" animBg="1"/>
      <p:bldP spid="54" grpId="0" animBg="1"/>
      <p:bldP spid="55" grpId="0" animBg="1"/>
      <p:bldP spid="101" grpId="0"/>
      <p:bldP spid="102" grpId="0"/>
      <p:bldP spid="103" grpId="0"/>
      <p:bldP spid="103" grpId="1"/>
      <p:bldP spid="104" grpId="0"/>
      <p:bldP spid="10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Hooking into WCF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32466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IOperationInvoker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3061" y="1632466"/>
            <a:ext cx="185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IServiceBehavior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4043" y="163246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43939" y="3200400"/>
            <a:ext cx="6226427" cy="89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IServiceBehavior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</a:t>
            </a:r>
            <a:r>
              <a:rPr lang="en-US" b="1" dirty="0">
                <a:solidFill>
                  <a:srgbClr val="3F529C"/>
                </a:solidFill>
                <a:latin typeface="Segoe UI" pitchFamily="34" charset="0"/>
                <a:cs typeface="Segoe UI" pitchFamily="34" charset="0"/>
              </a:rPr>
              <a:t> (MSDN)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3F529C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Provides a mechanism to modify or insert custom extensions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across an entire service, including the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Service</a:t>
            </a:r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HostBase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6763575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939" y="3200400"/>
            <a:ext cx="6626408" cy="89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IOperationBehavior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</a:t>
            </a:r>
            <a:r>
              <a:rPr lang="en-US" b="1" dirty="0">
                <a:solidFill>
                  <a:srgbClr val="3F529C"/>
                </a:solidFill>
                <a:latin typeface="Segoe UI" pitchFamily="34" charset="0"/>
                <a:cs typeface="Segoe UI" pitchFamily="34" charset="0"/>
              </a:rPr>
              <a:t> (MSDN)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3F529C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Implements methods that can be used to extend run-time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behavior for an operation in either a service or client application.</a:t>
            </a:r>
          </a:p>
        </p:txBody>
      </p:sp>
      <p:pic>
        <p:nvPicPr>
          <p:cNvPr id="1030" name="Picture 6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28375163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43939" y="3200400"/>
            <a:ext cx="7333781" cy="14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10" tIns="0" rIns="19044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IOperationInvoker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 Interface (MSDN-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ish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F529C"/>
                </a:solidFill>
                <a:effectLst/>
                <a:latin typeface="Segoe UI" pitchFamily="34" charset="0"/>
                <a:cs typeface="Segoe UI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… takes a service and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an array of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parameters</a:t>
            </a:r>
            <a:r>
              <a:rPr kumimoji="0" lang="en-US" b="0" i="0" u="non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the request</a:t>
            </a:r>
            <a:endParaRPr kumimoji="0" lang="en-US" b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extracted from a message, invokes a method on that service with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those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parameters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the request</a:t>
            </a:r>
            <a:r>
              <a:rPr lang="en-US" i="1" dirty="0">
                <a:latin typeface="Segoe UI" pitchFamily="34" charset="0"/>
                <a:cs typeface="Segoe UI" pitchFamily="34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and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returns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the method's </a:t>
            </a: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return value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sng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output parameters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b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Segoe UI" pitchFamily="34" charset="0"/>
                <a:cs typeface="Segoe UI" pitchFamily="34" charset="0"/>
              </a:rPr>
              <a:t>response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32" name="Picture 8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023671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2552461"/>
            <a:ext cx="576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class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ServiceExtensionsAttribute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                                 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2819400"/>
            <a:ext cx="7585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u="sng" dirty="0" err="1" smtClean="0"/>
              <a:t>IServiceBehavior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i="1" dirty="0" err="1"/>
              <a:t>f</a:t>
            </a:r>
            <a:r>
              <a:rPr lang="en-US" i="1" dirty="0" err="1" smtClean="0"/>
              <a:t>oreach</a:t>
            </a:r>
            <a:r>
              <a:rPr lang="en-US" i="1" dirty="0" smtClean="0"/>
              <a:t> (operation op) { </a:t>
            </a:r>
            <a:r>
              <a:rPr lang="en-US" i="1" dirty="0" err="1" smtClean="0"/>
              <a:t>ApplyOperationBehavior</a:t>
            </a:r>
            <a:r>
              <a:rPr lang="en-US" i="1" dirty="0" smtClean="0"/>
              <a:t> (op); }</a:t>
            </a:r>
            <a:endParaRPr lang="en-US" i="1" dirty="0"/>
          </a:p>
          <a:p>
            <a:endParaRPr lang="en-US" dirty="0"/>
          </a:p>
          <a:p>
            <a:r>
              <a:rPr lang="en-US" dirty="0" smtClean="0"/>
              <a:t>          </a:t>
            </a:r>
            <a:r>
              <a:rPr lang="en-US" u="sng" dirty="0" err="1" smtClean="0"/>
              <a:t>IOperationBehavior</a:t>
            </a:r>
            <a:r>
              <a:rPr lang="en-US" dirty="0" smtClean="0"/>
              <a:t>: </a:t>
            </a:r>
            <a:r>
              <a:rPr lang="en-US" i="1" dirty="0" smtClean="0"/>
              <a:t>(operation op) =&gt; </a:t>
            </a:r>
            <a:r>
              <a:rPr lang="en-US" i="1" dirty="0" err="1" smtClean="0"/>
              <a:t>op.Invoker</a:t>
            </a:r>
            <a:r>
              <a:rPr lang="en-US" i="1" dirty="0" smtClean="0"/>
              <a:t> = new </a:t>
            </a:r>
            <a:r>
              <a:rPr lang="en-US" i="1" dirty="0" err="1" smtClean="0"/>
              <a:t>CustomInvoker</a:t>
            </a:r>
            <a:r>
              <a:rPr lang="en-US" i="1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06789 0.1351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675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-0.02275 0.1351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276600" y="2209800"/>
            <a:ext cx="5035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RequestHandler</a:t>
            </a:r>
            <a:r>
              <a:rPr lang="en-US" dirty="0" smtClean="0"/>
              <a:t> (inputs, out outputs)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i="1" dirty="0" err="1" smtClean="0"/>
              <a:t>var</a:t>
            </a:r>
            <a:r>
              <a:rPr lang="en-US" i="1" dirty="0" smtClean="0"/>
              <a:t> request = inputs[0];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handler = </a:t>
            </a:r>
            <a:r>
              <a:rPr lang="en-US" i="1" dirty="0" err="1" smtClean="0"/>
              <a:t>find_handler</a:t>
            </a:r>
            <a:r>
              <a:rPr lang="en-US" i="1" dirty="0" smtClean="0"/>
              <a:t>(</a:t>
            </a:r>
            <a:r>
              <a:rPr lang="en-US" i="1" dirty="0" err="1" smtClean="0"/>
              <a:t>request.GetType</a:t>
            </a:r>
            <a:r>
              <a:rPr lang="en-US" i="1" dirty="0" smtClean="0"/>
              <a:t>());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response = </a:t>
            </a:r>
            <a:r>
              <a:rPr lang="en-US" i="1" dirty="0" err="1" smtClean="0"/>
              <a:t>handler.Execute</a:t>
            </a:r>
            <a:r>
              <a:rPr lang="en-US" i="1" dirty="0" smtClean="0"/>
              <a:t>(request);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outputs[0] = response;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76600" y="2209800"/>
            <a:ext cx="5035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ELMAH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   try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catch (Exception ex)</a:t>
            </a:r>
          </a:p>
          <a:p>
            <a:r>
              <a:rPr lang="en-US" i="1" dirty="0" smtClean="0"/>
              <a:t>  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3"/>
                </a:solidFill>
              </a:rPr>
              <a:t>// job security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 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69976" y="2201937"/>
            <a:ext cx="50358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Audit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i="1" dirty="0" err="1" smtClean="0"/>
              <a:t>var</a:t>
            </a:r>
            <a:r>
              <a:rPr lang="en-US" i="1" dirty="0" smtClean="0"/>
              <a:t> request = inputs[0];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audit(request);</a:t>
            </a:r>
          </a:p>
          <a:p>
            <a:endParaRPr lang="en-US" sz="1000" i="1" dirty="0" smtClean="0"/>
          </a:p>
          <a:p>
            <a:r>
              <a:rPr lang="en-US" i="1" dirty="0" smtClean="0"/>
              <a:t>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endParaRPr lang="en-US" sz="1000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i="1" dirty="0" err="1" smtClean="0"/>
              <a:t>var</a:t>
            </a:r>
            <a:r>
              <a:rPr lang="en-US" i="1" dirty="0" smtClean="0"/>
              <a:t> response = outputs[0];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audit(response);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76600" y="2209800"/>
            <a:ext cx="5035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Transactional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i="1" dirty="0" smtClean="0"/>
              <a:t>using (new </a:t>
            </a:r>
            <a:r>
              <a:rPr lang="en-US" i="1" dirty="0" err="1" smtClean="0"/>
              <a:t>TransactionScope</a:t>
            </a:r>
            <a:r>
              <a:rPr lang="en-US" i="1" dirty="0" smtClean="0"/>
              <a:t>())</a:t>
            </a:r>
          </a:p>
          <a:p>
            <a:r>
              <a:rPr lang="en-US" i="1" dirty="0" smtClean="0"/>
              <a:t> 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}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2209800"/>
            <a:ext cx="5035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ELMAH (inputs, out outputs, </a:t>
            </a:r>
            <a:r>
              <a:rPr lang="en-US" b="1" dirty="0" smtClean="0"/>
              <a:t>invoker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 smtClean="0"/>
              <a:t>     try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invoker.Execute</a:t>
            </a:r>
            <a:r>
              <a:rPr lang="en-US" i="1" dirty="0" smtClean="0"/>
              <a:t>(inputs, out outputs);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catch (Exception ex)</a:t>
            </a:r>
          </a:p>
          <a:p>
            <a:r>
              <a:rPr lang="en-US" i="1" dirty="0" smtClean="0"/>
              <a:t>     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i="1" dirty="0" err="1" smtClean="0"/>
              <a:t>ELMAH.Log</a:t>
            </a:r>
            <a:r>
              <a:rPr lang="en-US" i="1" dirty="0" smtClean="0"/>
              <a:t>(ex);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throw;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} </a:t>
            </a:r>
            <a:endParaRPr lang="en-US" i="1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Invoker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Default WCF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048000"/>
            <a:ext cx="21336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264" y="3886200"/>
            <a:ext cx="2133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Transactional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1264" y="4724400"/>
            <a:ext cx="21336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Audit/Logging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88068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IOperationInvoker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Elbow Connector 11"/>
          <p:cNvCxnSpPr>
            <a:stCxn id="4" idx="1"/>
          </p:cNvCxnSpPr>
          <p:nvPr/>
        </p:nvCxnSpPr>
        <p:spPr>
          <a:xfrm rot="10800000" flipH="1">
            <a:off x="533400" y="1861066"/>
            <a:ext cx="76200" cy="729734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1"/>
          </p:cNvCxnSpPr>
          <p:nvPr/>
        </p:nvCxnSpPr>
        <p:spPr>
          <a:xfrm rot="10800000" flipH="1">
            <a:off x="533400" y="1861066"/>
            <a:ext cx="76200" cy="1567934"/>
          </a:xfrm>
          <a:prstGeom prst="bentConnector4">
            <a:avLst>
              <a:gd name="adj1" fmla="val -300000"/>
              <a:gd name="adj2" fmla="val 997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</p:cNvCxnSpPr>
          <p:nvPr/>
        </p:nvCxnSpPr>
        <p:spPr>
          <a:xfrm rot="10800000" flipH="1">
            <a:off x="531264" y="1861066"/>
            <a:ext cx="78336" cy="2406134"/>
          </a:xfrm>
          <a:prstGeom prst="bentConnector3">
            <a:avLst>
              <a:gd name="adj1" fmla="val -2918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1"/>
          </p:cNvCxnSpPr>
          <p:nvPr/>
        </p:nvCxnSpPr>
        <p:spPr>
          <a:xfrm rot="10800000" flipH="1">
            <a:off x="531264" y="1861066"/>
            <a:ext cx="78336" cy="3244334"/>
          </a:xfrm>
          <a:prstGeom prst="bentConnector3">
            <a:avLst>
              <a:gd name="adj1" fmla="val -29182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71800" y="1688068"/>
            <a:ext cx="0" cy="4788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69976" y="2209800"/>
            <a:ext cx="3249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WCF_Impl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(inputs</a:t>
            </a:r>
            <a:r>
              <a:rPr lang="en-US" dirty="0" smtClean="0"/>
              <a:t>, out outputs)</a:t>
            </a:r>
          </a:p>
          <a:p>
            <a:r>
              <a:rPr lang="en-US" dirty="0" smtClean="0"/>
              <a:t>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// reflection maybe?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i="1" dirty="0" err="1" smtClean="0"/>
              <a:t>not_interesting</a:t>
            </a:r>
            <a:r>
              <a:rPr lang="en-US" i="1" dirty="0" smtClean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" y="5562600"/>
            <a:ext cx="2133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Try/Catch + ELMAH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Elbow Connector 32"/>
          <p:cNvCxnSpPr>
            <a:stCxn id="30" idx="1"/>
            <a:endCxn id="8" idx="1"/>
          </p:cNvCxnSpPr>
          <p:nvPr/>
        </p:nvCxnSpPr>
        <p:spPr>
          <a:xfrm rot="10800000" flipH="1">
            <a:off x="533400" y="1872734"/>
            <a:ext cx="76200" cy="4070866"/>
          </a:xfrm>
          <a:prstGeom prst="bentConnector3">
            <a:avLst>
              <a:gd name="adj1" fmla="val -3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0" grpId="0"/>
      <p:bldP spid="40" grpId="1"/>
      <p:bldP spid="41" grpId="0"/>
      <p:bldP spid="41" grpId="1"/>
      <p:bldP spid="39" grpId="0"/>
      <p:bldP spid="39" grpId="1"/>
      <p:bldP spid="42" grpId="0"/>
      <p:bldP spid="4" grpId="0" animBg="1"/>
      <p:bldP spid="5" grpId="0" animBg="1"/>
      <p:bldP spid="6" grpId="0" animBg="1"/>
      <p:bldP spid="7" grpId="0" animBg="1"/>
      <p:bldP spid="27" grpId="0"/>
      <p:bldP spid="27" grpId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Taking Control of WCF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Hill</a:t>
            </a:r>
          </a:p>
          <a:p>
            <a:r>
              <a:rPr lang="en-US" dirty="0" smtClean="0"/>
              <a:t>Patrick </a:t>
            </a:r>
            <a:r>
              <a:rPr lang="en-US" dirty="0" err="1" smtClean="0"/>
              <a:t>Roeper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3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752600" y="3482323"/>
            <a:ext cx="2286000" cy="2209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Try/Catch + ELMAH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3825223"/>
            <a:ext cx="2133600" cy="1790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Audit/Logging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Hooking into </a:t>
            </a:r>
            <a:r>
              <a:rPr lang="en-US" dirty="0" smtClean="0"/>
              <a:t>WCF (w/ Patterns)</a:t>
            </a:r>
            <a:endParaRPr lang="en-US" dirty="0"/>
          </a:p>
        </p:txBody>
      </p:sp>
      <p:pic>
        <p:nvPicPr>
          <p:cNvPr id="1028" name="Picture 4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6763575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28375163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3.msdn.microsoft.com/Areas/Brand/Content/Msdn_ImageSpr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702367150"/>
            <a:ext cx="27127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1600200"/>
            <a:ext cx="761061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class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ServiceExtensionsAttribute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IOperationBehavior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IServiceBehavior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u="sng" dirty="0" err="1" smtClean="0"/>
              <a:t>IServiceBehavior</a:t>
            </a:r>
            <a:r>
              <a:rPr lang="en-US" dirty="0"/>
              <a:t>: </a:t>
            </a:r>
            <a:r>
              <a:rPr lang="en-US" i="1" dirty="0" err="1"/>
              <a:t>foreach</a:t>
            </a:r>
            <a:r>
              <a:rPr lang="en-US" i="1" dirty="0"/>
              <a:t> (operation op) { </a:t>
            </a:r>
            <a:r>
              <a:rPr lang="en-US" i="1" dirty="0" err="1"/>
              <a:t>ApplyOperationBehavior</a:t>
            </a:r>
            <a:r>
              <a:rPr lang="en-US" i="1" dirty="0"/>
              <a:t> (op); </a:t>
            </a:r>
            <a:r>
              <a:rPr lang="en-US" i="1" dirty="0" smtClean="0"/>
              <a:t>}</a:t>
            </a:r>
          </a:p>
          <a:p>
            <a:endParaRPr lang="en-US" sz="1000" dirty="0"/>
          </a:p>
          <a:p>
            <a:r>
              <a:rPr lang="en-US" dirty="0"/>
              <a:t>          </a:t>
            </a:r>
            <a:r>
              <a:rPr lang="en-US" u="sng" dirty="0" err="1"/>
              <a:t>IOperationBehavior</a:t>
            </a:r>
            <a:r>
              <a:rPr lang="en-US" dirty="0"/>
              <a:t>: </a:t>
            </a:r>
            <a:r>
              <a:rPr lang="en-US" i="1" dirty="0"/>
              <a:t>(operation op) =&gt; </a:t>
            </a:r>
            <a:r>
              <a:rPr lang="en-US" i="1" dirty="0" err="1"/>
              <a:t>op.Invoker</a:t>
            </a:r>
            <a:r>
              <a:rPr lang="en-US" i="1" dirty="0"/>
              <a:t> = new </a:t>
            </a:r>
            <a:r>
              <a:rPr lang="en-US" b="1" i="1" dirty="0" err="1">
                <a:solidFill>
                  <a:srgbClr val="C00000"/>
                </a:solidFill>
              </a:rPr>
              <a:t>CustomInvoker</a:t>
            </a:r>
            <a:r>
              <a:rPr lang="en-US" i="1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05000" y="4168123"/>
            <a:ext cx="19812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Transactional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19300" y="4531538"/>
            <a:ext cx="1752600" cy="9143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Request Handler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27384" y="4903746"/>
            <a:ext cx="136690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WCF</a:t>
            </a:r>
            <a:endParaRPr lang="en-US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6508" y="390507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=</a:t>
            </a:r>
            <a:endParaRPr lang="en-US" sz="7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09975"/>
            <a:ext cx="23717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190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1066800" y="2899291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‘Sup </a:t>
            </a:r>
            <a:r>
              <a:rPr lang="en-US" dirty="0" err="1" smtClean="0"/>
              <a:t>brah</a:t>
            </a:r>
            <a:r>
              <a:rPr lang="en-US" dirty="0"/>
              <a:t> </a:t>
            </a:r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 I’m trying to login…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183868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 Consumer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70" y="4852156"/>
            <a:ext cx="1076058" cy="12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0" y="1593791"/>
            <a:ext cx="685800" cy="3054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2399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Authentication.svc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24400" y="182880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24993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318516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942852" y="1219200"/>
            <a:ext cx="3811984" cy="876300"/>
            <a:chOff x="4942852" y="1219200"/>
            <a:chExt cx="3811984" cy="876300"/>
          </a:xfrm>
        </p:grpSpPr>
        <p:grpSp>
          <p:nvGrpSpPr>
            <p:cNvPr id="25" name="Group 24"/>
            <p:cNvGrpSpPr/>
            <p:nvPr/>
          </p:nvGrpSpPr>
          <p:grpSpPr>
            <a:xfrm>
              <a:off x="5453996" y="1219200"/>
              <a:ext cx="3300840" cy="533400"/>
              <a:chOff x="5453996" y="1219200"/>
              <a:chExt cx="3300840" cy="5334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53996" y="1219200"/>
                <a:ext cx="3265574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53996" y="1308492"/>
                <a:ext cx="330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Response Authenticate (Request)</a:t>
                </a:r>
                <a:endParaRPr lang="en-US" dirty="0"/>
              </a:p>
            </p:txBody>
          </p:sp>
        </p:grpSp>
        <p:cxnSp>
          <p:nvCxnSpPr>
            <p:cNvPr id="18" name="Straight Connector 17"/>
            <p:cNvCxnSpPr>
              <a:endCxn id="16" idx="1"/>
            </p:cNvCxnSpPr>
            <p:nvPr/>
          </p:nvCxnSpPr>
          <p:spPr>
            <a:xfrm flipV="1">
              <a:off x="4942852" y="1485900"/>
              <a:ext cx="511144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304800" y="3011864"/>
            <a:ext cx="2438400" cy="803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User: </a:t>
            </a:r>
            <a:r>
              <a:rPr lang="en-US" dirty="0" err="1" smtClean="0"/>
              <a:t>jersey_admin</a:t>
            </a:r>
            <a:endParaRPr lang="en-US" dirty="0" smtClean="0"/>
          </a:p>
          <a:p>
            <a:r>
              <a:rPr lang="en-US" dirty="0" smtClean="0"/>
              <a:t>Pass: </a:t>
            </a:r>
            <a:r>
              <a:rPr lang="en-US" dirty="0" err="1" smtClean="0"/>
              <a:t>gym_tan_laundry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86225"/>
            <a:ext cx="5476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7620967" y="2904231"/>
            <a:ext cx="1098603" cy="763388"/>
            <a:chOff x="6629400" y="4075796"/>
            <a:chExt cx="1098603" cy="763388"/>
          </a:xfrm>
        </p:grpSpPr>
        <p:sp>
          <p:nvSpPr>
            <p:cNvPr id="35" name="Rectangle 34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37" name="Rectangle 36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Arrow Connector 39"/>
              <p:cNvCxnSpPr>
                <a:stCxn id="38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endCxn id="37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7614766" y="1964572"/>
            <a:ext cx="1098603" cy="763388"/>
            <a:chOff x="6629400" y="4075796"/>
            <a:chExt cx="1098603" cy="763388"/>
          </a:xfrm>
        </p:grpSpPr>
        <p:sp>
          <p:nvSpPr>
            <p:cNvPr id="44" name="Rectangle 43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46" name="Rectangle 45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Arrow Connector 48"/>
              <p:cNvCxnSpPr>
                <a:stCxn id="47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46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7622158" y="3808612"/>
            <a:ext cx="1098603" cy="763388"/>
            <a:chOff x="6629400" y="4075796"/>
            <a:chExt cx="1098603" cy="763388"/>
          </a:xfrm>
        </p:grpSpPr>
        <p:sp>
          <p:nvSpPr>
            <p:cNvPr id="52" name="Rectangle 51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54" name="Rectangle 53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endCxn id="54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6946076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Handlers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" y="182880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96200" y="250137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186209" y="2484331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Callout 61"/>
          <p:cNvSpPr/>
          <p:nvPr/>
        </p:nvSpPr>
        <p:spPr>
          <a:xfrm>
            <a:off x="1066800" y="2898104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Thanks ‘</a:t>
            </a:r>
            <a:r>
              <a:rPr lang="en-US" dirty="0" err="1" smtClean="0"/>
              <a:t>brah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153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2 C 0.09583 -0.00393 0.19201 -0.00139 0.28784 -0.00208 C 0.33993 -0.00139 0.39184 0.00023 0.44392 0.00023 C 0.44323 0.11289 0.44496 0.22508 0.44496 0.33773 C 0.47517 0.33634 0.50538 0.33842 0.53559 0.33657 C 0.54271 0.33449 0.54982 0.3338 0.55711 0.33287 C 0.56267 0.3301 0.56961 0.32917 0.57482 0.32524 C 0.58107 0.32061 0.58889 0.30951 0.59531 0.30673 C 0.59896 0.30303 0.60208 0.29887 0.60573 0.2954 C 0.60625 0.29424 0.60677 0.29285 0.60746 0.2917 C 0.6092 0.28915 0.6118 0.2873 0.61319 0.2843 C 0.61892 0.27204 0.62482 0.26001 0.6309 0.24821 C 0.63177 0.24405 0.63559 0.23687 0.63559 0.23687 C 0.6368 0.23179 0.63889 0.22646 0.64114 0.22207 C 0.64288 0.2142 0.64618 0.20634 0.64965 0.19963 C 0.65156 0.1913 0.65607 0.18344 0.66076 0.17719 C 0.66232 0.17141 0.67118 0.15846 0.67482 0.15337 C 0.67586 0.14897 0.68142 0.14226 0.68142 0.14226 C 0.68333 0.13417 0.68784 0.13 0.69253 0.12492 C 0.70659 0.10965 0.71319 0.10733 0.7309 0.10363 C 0.73593 0.10248 0.73402 0.10178 0.74027 0.10109 C 0.75121 0.09993 0.77291 0.09878 0.77291 0.09878 C 0.78316 0.09716 0.79514 0.09415 0.80468 0.09993 " pathEditMode="relative" ptsTypes="ffffffffffffffffffffffA">
                                      <p:cBhvr>
                                        <p:cTn id="11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7495E-6 C -0.00035 -0.00116 -0.00087 -0.00231 -0.00087 -0.0037 C -0.00087 -0.02406 -0.00434 -0.04511 -5.55556E-7 -0.06454 C 0.00121 -0.07009 0.00885 -0.06569 0.01319 -0.06593 C 0.02413 -0.06662 0.03489 -0.06662 0.04583 -0.06708 C 0.05712 -0.04534 0.04774 -0.06477 0.04774 0.00255 " pathEditMode="relative" ptsTypes="fffffA">
                                      <p:cBhvr>
                                        <p:cTn id="1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29331E-6 C -0.01302 -0.00555 -0.00313 -0.00185 -0.03559 -4.29331E-6 C -0.0474 0.0007 -0.07101 0.00255 -0.07101 0.00255 C -0.08941 0.00532 -0.10799 0.00602 -0.12622 0.00995 C -0.13559 0.01203 -0.14462 0.01573 -0.15417 0.01735 C -0.16337 0.02175 -0.17396 0.02823 -0.17952 0.03979 C -0.18281 0.04673 -0.1875 0.05645 -0.19254 0.06107 C -0.19531 0.07079 -0.19132 0.05807 -0.19636 0.06848 C -0.2 0.07588 -0.20174 0.08444 -0.20747 0.08976 C -0.21424 0.10271 -0.22188 0.11474 -0.22917 0.127 C -0.23247 0.13301 -0.23438 0.13949 -0.23768 0.14574 C -0.24028 0.15753 -0.24792 0.1802 -0.25521 0.18691 C -0.25816 0.19223 -0.26042 0.19825 -0.26459 0.20172 C -0.26754 0.20796 -0.27344 0.21166 -0.27778 0.21675 C -0.2809 0.22068 -0.28438 0.22762 -0.28802 0.23156 C -0.29566 0.23988 -0.30729 0.23826 -0.31597 0.2415 C -0.33177 0.24752 -0.35035 0.24705 -0.36632 0.24775 C -0.37222 0.24729 -0.37847 0.24729 -0.3842 0.24659 C -0.38854 0.24613 -0.39288 0.24289 -0.39722 0.2415 C -0.40122 0.24012 -0.40643 0.23965 -0.41042 0.23919 C -0.4165 0.22716 -0.4165 0.21074 -0.41893 0.19686 C -0.42292 0.09993 -0.42101 0.00324 -0.42726 -0.09345 C -0.47379 -0.08998 -0.52049 -0.09553 -0.56736 -0.09715 C -0.63195 -0.09507 -0.69184 -0.09276 -0.75799 -0.09206 C -0.79236 -0.09252 -0.82795 -0.09461 -0.86268 -0.09461 " pathEditMode="relative" ptsTypes="ffffffffffffffffffffffffA">
                                      <p:cBhvr>
                                        <p:cTn id="141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6" grpId="0" animBg="1"/>
      <p:bldP spid="9" grpId="0"/>
      <p:bldP spid="7" grpId="0" animBg="1"/>
      <p:bldP spid="11" grpId="0" animBg="1"/>
      <p:bldP spid="12" grpId="0" animBg="1"/>
      <p:bldP spid="27" grpId="0" animBg="1"/>
      <p:bldP spid="27" grpId="1" animBg="1"/>
      <p:bldP spid="59" grpId="0"/>
      <p:bldP spid="30" grpId="0" animBg="1"/>
      <p:bldP spid="30" grpId="1" animBg="1"/>
      <p:bldP spid="30" grpId="2" animBg="1"/>
      <p:bldP spid="60" grpId="0" animBg="1"/>
      <p:bldP spid="60" grpId="1" animBg="1"/>
      <p:bldP spid="60" grpId="2" animBg="1"/>
      <p:bldP spid="60" grpId="3" animBg="1"/>
      <p:bldP spid="61" grpId="0" animBg="1"/>
      <p:bldP spid="61" grpId="1" animBg="1"/>
      <p:bldP spid="61" grpId="2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Moved from a monolithic API to a collection of small, single responsibility objects</a:t>
            </a:r>
          </a:p>
          <a:p>
            <a:pPr lvl="1"/>
            <a:r>
              <a:rPr lang="en-US" dirty="0" smtClean="0"/>
              <a:t>New features added by creating components, not changing existing ones</a:t>
            </a:r>
          </a:p>
          <a:p>
            <a:r>
              <a:rPr lang="en-US" dirty="0" smtClean="0"/>
              <a:t>Decoupled infrastructure from business logic</a:t>
            </a:r>
          </a:p>
          <a:p>
            <a:pPr lvl="1"/>
            <a:r>
              <a:rPr lang="en-US" dirty="0" smtClean="0"/>
              <a:t>Behavior of operations can be extended without modifying the operation (“open-closed”)</a:t>
            </a:r>
          </a:p>
          <a:p>
            <a:r>
              <a:rPr lang="en-US" dirty="0" smtClean="0"/>
              <a:t>Overrode operation invocation system</a:t>
            </a:r>
          </a:p>
          <a:p>
            <a:pPr lvl="1"/>
            <a:r>
              <a:rPr lang="en-US" dirty="0" smtClean="0"/>
              <a:t>Services only change to expose new operations</a:t>
            </a:r>
          </a:p>
        </p:txBody>
      </p:sp>
    </p:spTree>
    <p:extLst>
      <p:ext uri="{BB962C8B-B14F-4D97-AF65-F5344CB8AC3E}">
        <p14:creationId xmlns:p14="http://schemas.microsoft.com/office/powerpoint/2010/main" val="39797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9550"/>
            <a:ext cx="6667500" cy="64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552950" y="3517307"/>
            <a:ext cx="3352800" cy="3138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03533" y="3505200"/>
            <a:ext cx="3333750" cy="3138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72000" y="209550"/>
            <a:ext cx="3333750" cy="329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209550"/>
            <a:ext cx="3333750" cy="329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163571"/>
            <a:ext cx="2590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2778679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388279"/>
            <a:ext cx="2590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3997879"/>
            <a:ext cx="2590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150124"/>
            <a:ext cx="2590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Client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2778679"/>
            <a:ext cx="2590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Client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3388279"/>
            <a:ext cx="2590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Client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57800" y="3997879"/>
            <a:ext cx="2590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 Client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57600" y="2378724"/>
            <a:ext cx="1600200" cy="1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57600" y="3007279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0" y="3620551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57600" y="4226479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6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1" grpId="0" animBg="1"/>
      <p:bldP spid="2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Portal</a:t>
            </a:r>
            <a:endParaRPr lang="en-US" i="1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828800"/>
            <a:ext cx="7620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9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2479" y="1548116"/>
            <a:ext cx="331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Service for all requests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191000" y="1548116"/>
            <a:ext cx="76200" cy="48526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1548116"/>
            <a:ext cx="36290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</a:rPr>
              <a:t>ServiceContract</a:t>
            </a:r>
            <a:r>
              <a:rPr lang="en-US" sz="20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sz="2000" dirty="0" err="1" smtClean="0"/>
              <a:t>IPortalService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1"/>
                </a:solidFill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</a:rPr>
              <a:t>OperationContract</a:t>
            </a:r>
            <a:r>
              <a:rPr lang="en-US" sz="20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byte[] Execute(byte[] payload);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743200"/>
            <a:ext cx="321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Enveloping/Packaging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724400" y="1652043"/>
            <a:ext cx="3250963" cy="2392158"/>
            <a:chOff x="381000" y="4000808"/>
            <a:chExt cx="3250963" cy="239215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021366"/>
              <a:ext cx="146685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81000" y="4000808"/>
              <a:ext cx="964963" cy="5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7800" y="4000808"/>
              <a:ext cx="1143000" cy="57119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Digital Signature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7000" y="4000808"/>
              <a:ext cx="964963" cy="57119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Claims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>
              <a:off x="863482" y="4572000"/>
              <a:ext cx="965318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2"/>
            </p:cNvCxnSpPr>
            <p:nvPr/>
          </p:nvCxnSpPr>
          <p:spPr>
            <a:xfrm>
              <a:off x="2019300" y="4572000"/>
              <a:ext cx="9525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</p:cNvCxnSpPr>
            <p:nvPr/>
          </p:nvCxnSpPr>
          <p:spPr>
            <a:xfrm flipH="1">
              <a:off x="2217861" y="4572000"/>
              <a:ext cx="931621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609600" y="3352800"/>
            <a:ext cx="2317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 Facilities</a:t>
            </a:r>
          </a:p>
          <a:p>
            <a:r>
              <a:rPr lang="en-US" sz="2400" dirty="0" smtClean="0"/>
              <a:t>     </a:t>
            </a:r>
            <a:r>
              <a:rPr lang="en-US" sz="2400" i="1" dirty="0" smtClean="0"/>
              <a:t>- Compression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- Encryption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2129135"/>
            <a:ext cx="313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Client for all requests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1572161"/>
            <a:ext cx="36480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PortalClient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TResp</a:t>
            </a:r>
            <a:r>
              <a:rPr lang="en-US" sz="2000" dirty="0" smtClean="0"/>
              <a:t> Execute(</a:t>
            </a:r>
            <a:r>
              <a:rPr lang="en-US" sz="2000" dirty="0" err="1" smtClean="0"/>
              <a:t>TReq</a:t>
            </a:r>
            <a:r>
              <a:rPr lang="en-US" sz="2000" dirty="0" smtClean="0"/>
              <a:t> request);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608492" y="1600200"/>
            <a:ext cx="3849708" cy="885825"/>
            <a:chOff x="4530607" y="4343400"/>
            <a:chExt cx="3849708" cy="885825"/>
          </a:xfrm>
        </p:grpSpPr>
        <p:sp>
          <p:nvSpPr>
            <p:cNvPr id="30" name="Striped Right Arrow 29"/>
            <p:cNvSpPr/>
            <p:nvPr/>
          </p:nvSpPr>
          <p:spPr>
            <a:xfrm>
              <a:off x="6164259" y="4543996"/>
              <a:ext cx="489204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607" y="4343400"/>
              <a:ext cx="1352550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Striped Right Arrow 21"/>
            <p:cNvSpPr/>
            <p:nvPr/>
          </p:nvSpPr>
          <p:spPr>
            <a:xfrm>
              <a:off x="6019800" y="4543996"/>
              <a:ext cx="489204" cy="484632"/>
            </a:xfrm>
            <a:prstGeom prst="striped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1800" y="4370813"/>
              <a:ext cx="15985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010001010100101010</a:t>
              </a:r>
            </a:p>
            <a:p>
              <a:r>
                <a:rPr lang="en-US" sz="1200" dirty="0" smtClean="0"/>
                <a:t>101010111010010101</a:t>
              </a:r>
            </a:p>
            <a:p>
              <a:r>
                <a:rPr lang="en-US" sz="1200" dirty="0" smtClean="0"/>
                <a:t>110101001111100101</a:t>
              </a:r>
            </a:p>
            <a:p>
              <a:r>
                <a:rPr lang="en-US" sz="1200" dirty="0" smtClean="0"/>
                <a:t>000100101101010010</a:t>
              </a:r>
              <a:endParaRPr lang="en-US" sz="1200" dirty="0"/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75" y="2590800"/>
            <a:ext cx="38481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2479" y="4688083"/>
            <a:ext cx="274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r>
              <a:rPr lang="en-US" sz="2400" dirty="0" smtClean="0"/>
              <a:t>. </a:t>
            </a:r>
            <a:r>
              <a:rPr lang="en-US" sz="2400" dirty="0" err="1" smtClean="0"/>
              <a:t>IOperationInvoker</a:t>
            </a:r>
            <a:endParaRPr lang="en-US" sz="2400" i="1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4421285" y="1587826"/>
            <a:ext cx="2438400" cy="2667000"/>
            <a:chOff x="1676400" y="3124200"/>
            <a:chExt cx="2438400" cy="2667000"/>
          </a:xfrm>
        </p:grpSpPr>
        <p:sp>
          <p:nvSpPr>
            <p:cNvPr id="36" name="Rectangle 35"/>
            <p:cNvSpPr/>
            <p:nvPr/>
          </p:nvSpPr>
          <p:spPr>
            <a:xfrm>
              <a:off x="1676400" y="3124200"/>
              <a:ext cx="2438400" cy="2667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Try/Catch + ELMAH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52600" y="3505200"/>
              <a:ext cx="2286000" cy="2209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Portal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28800" y="3825223"/>
              <a:ext cx="2133600" cy="17907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Audit/Logging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05000" y="4168123"/>
              <a:ext cx="1981200" cy="1371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Transactional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19300" y="4531538"/>
              <a:ext cx="1752600" cy="9143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Request Handler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27384" y="4903746"/>
              <a:ext cx="1366905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WCF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419600" y="4411084"/>
            <a:ext cx="44872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Portal (inputs</a:t>
            </a:r>
            <a:r>
              <a:rPr lang="en-US" sz="1600" dirty="0" smtClean="0"/>
              <a:t>, out outputs, </a:t>
            </a:r>
            <a:r>
              <a:rPr lang="en-US" sz="1600" b="1" dirty="0" smtClean="0"/>
              <a:t>invoker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  <a:r>
              <a:rPr lang="en-US" sz="1600" i="1" dirty="0" err="1" smtClean="0"/>
              <a:t>var</a:t>
            </a:r>
            <a:r>
              <a:rPr lang="en-US" sz="1600" i="1" dirty="0" smtClean="0"/>
              <a:t> request = </a:t>
            </a:r>
            <a:r>
              <a:rPr lang="en-US" sz="1600" i="1" dirty="0" err="1" smtClean="0"/>
              <a:t>Payload.FromByteArray</a:t>
            </a:r>
            <a:r>
              <a:rPr lang="en-US" sz="1600" i="1" dirty="0" smtClean="0"/>
              <a:t>(inputs[0]);</a:t>
            </a:r>
          </a:p>
          <a:p>
            <a:r>
              <a:rPr lang="en-US" sz="1600" i="1" dirty="0" smtClean="0"/>
              <a:t>      </a:t>
            </a:r>
            <a:r>
              <a:rPr lang="en-US" sz="1600" i="1" dirty="0" err="1" smtClean="0"/>
              <a:t>invoker.Execute</a:t>
            </a:r>
            <a:r>
              <a:rPr lang="en-US" sz="1600" i="1" dirty="0" smtClean="0"/>
              <a:t>(new [] {request}, out outputs);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</a:t>
            </a:r>
            <a:r>
              <a:rPr lang="en-US" sz="1600" i="1" dirty="0" err="1" smtClean="0"/>
              <a:t>var</a:t>
            </a:r>
            <a:r>
              <a:rPr lang="en-US" sz="1600" i="1" dirty="0" smtClean="0"/>
              <a:t> response = outputs[0];</a:t>
            </a:r>
          </a:p>
          <a:p>
            <a:r>
              <a:rPr lang="en-US" sz="1600" i="1" dirty="0"/>
              <a:t> </a:t>
            </a:r>
            <a:r>
              <a:rPr lang="en-US" sz="1600" i="1" dirty="0" smtClean="0"/>
              <a:t>     outputs[0] = </a:t>
            </a:r>
            <a:r>
              <a:rPr lang="en-US" sz="1600" i="1" dirty="0" err="1" smtClean="0"/>
              <a:t>Payload.ToByteArray</a:t>
            </a:r>
            <a:r>
              <a:rPr lang="en-US" sz="1600" i="1" dirty="0" smtClean="0"/>
              <a:t>(response);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74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8" grpId="0"/>
      <p:bldP spid="23" grpId="0"/>
      <p:bldP spid="24" grpId="0"/>
      <p:bldP spid="25" grpId="0"/>
      <p:bldP spid="25" grpId="1"/>
      <p:bldP spid="34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2" y="1539850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1905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1066800" y="2899291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‘Sup </a:t>
            </a:r>
            <a:r>
              <a:rPr lang="en-US" dirty="0" err="1" smtClean="0"/>
              <a:t>brah</a:t>
            </a:r>
            <a:r>
              <a:rPr lang="en-US" dirty="0"/>
              <a:t> </a:t>
            </a:r>
            <a:r>
              <a:rPr lang="en-US" dirty="0" smtClean="0"/>
              <a:t>- </a:t>
            </a:r>
          </a:p>
          <a:p>
            <a:pPr algn="ctr"/>
            <a:r>
              <a:rPr lang="en-US" dirty="0" smtClean="0"/>
              <a:t> I’m trying to login…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183868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Service Consumer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84" y="4852156"/>
            <a:ext cx="1076058" cy="1232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72000" y="1593791"/>
            <a:ext cx="685800" cy="15053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62399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Portal.svc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24400" y="182880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942852" y="1219200"/>
            <a:ext cx="3776718" cy="876300"/>
            <a:chOff x="4942852" y="1219200"/>
            <a:chExt cx="3776718" cy="876300"/>
          </a:xfrm>
        </p:grpSpPr>
        <p:grpSp>
          <p:nvGrpSpPr>
            <p:cNvPr id="15" name="Group 14"/>
            <p:cNvGrpSpPr/>
            <p:nvPr/>
          </p:nvGrpSpPr>
          <p:grpSpPr>
            <a:xfrm>
              <a:off x="5453996" y="1219200"/>
              <a:ext cx="3265574" cy="533400"/>
              <a:chOff x="5453996" y="1219200"/>
              <a:chExt cx="3265574" cy="533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453996" y="1219200"/>
                <a:ext cx="3265574" cy="533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53996" y="1308492"/>
                <a:ext cx="3005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byte[] Execute(byte[] payload)</a:t>
                </a:r>
                <a:endParaRPr lang="en-US" dirty="0"/>
              </a:p>
            </p:txBody>
          </p:sp>
        </p:grp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4942852" y="1485900"/>
              <a:ext cx="511144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04800" y="3011864"/>
            <a:ext cx="2438400" cy="803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User: </a:t>
            </a:r>
            <a:r>
              <a:rPr lang="en-US" dirty="0" err="1" smtClean="0"/>
              <a:t>jersey_admin</a:t>
            </a:r>
            <a:endParaRPr lang="en-US" dirty="0" smtClean="0"/>
          </a:p>
          <a:p>
            <a:r>
              <a:rPr lang="en-US" dirty="0" smtClean="0"/>
              <a:t>Pass: </a:t>
            </a:r>
            <a:r>
              <a:rPr lang="en-US" dirty="0" err="1" smtClean="0"/>
              <a:t>gym_tan_laundry</a:t>
            </a:r>
            <a:endParaRPr lang="en-US" dirty="0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62225"/>
            <a:ext cx="54768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7620967" y="2904231"/>
            <a:ext cx="1098603" cy="763388"/>
            <a:chOff x="6629400" y="4075796"/>
            <a:chExt cx="1098603" cy="763388"/>
          </a:xfrm>
        </p:grpSpPr>
        <p:sp>
          <p:nvSpPr>
            <p:cNvPr id="22" name="Rectangle 21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24" name="Rectangle 23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Arrow Connector 26"/>
              <p:cNvCxnSpPr>
                <a:stCxn id="25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24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7614766" y="1964572"/>
            <a:ext cx="1098603" cy="763388"/>
            <a:chOff x="6629400" y="4075796"/>
            <a:chExt cx="1098603" cy="763388"/>
          </a:xfrm>
        </p:grpSpPr>
        <p:sp>
          <p:nvSpPr>
            <p:cNvPr id="30" name="Rectangle 29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32" name="Rectangle 31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Arrow Connector 34"/>
              <p:cNvCxnSpPr>
                <a:stCxn id="33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2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7622158" y="3808612"/>
            <a:ext cx="1098603" cy="763388"/>
            <a:chOff x="6629400" y="4075796"/>
            <a:chExt cx="1098603" cy="763388"/>
          </a:xfrm>
        </p:grpSpPr>
        <p:sp>
          <p:nvSpPr>
            <p:cNvPr id="38" name="Rectangle 37"/>
            <p:cNvSpPr/>
            <p:nvPr/>
          </p:nvSpPr>
          <p:spPr>
            <a:xfrm>
              <a:off x="6629400" y="4075796"/>
              <a:ext cx="1098603" cy="6415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 rot="10800000">
              <a:off x="6722693" y="4148902"/>
              <a:ext cx="914401" cy="690282"/>
              <a:chOff x="3276600" y="2438400"/>
              <a:chExt cx="2362200" cy="1295400"/>
            </a:xfrm>
          </p:grpSpPr>
          <p:sp>
            <p:nvSpPr>
              <p:cNvPr id="40" name="Rectangle 39"/>
              <p:cNvSpPr/>
              <p:nvPr/>
            </p:nvSpPr>
            <p:spPr>
              <a:xfrm rot="10800000">
                <a:off x="32766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0800000">
                <a:off x="4495800" y="2438400"/>
                <a:ext cx="11430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0800000">
                <a:off x="3276600" y="3276600"/>
                <a:ext cx="2362200" cy="4572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Arrow Connector 42"/>
              <p:cNvCxnSpPr>
                <a:stCxn id="41" idx="0"/>
              </p:cNvCxnSpPr>
              <p:nvPr/>
            </p:nvCxnSpPr>
            <p:spPr>
              <a:xfrm rot="10800000" flipV="1">
                <a:off x="50673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endCxn id="40" idx="0"/>
              </p:cNvCxnSpPr>
              <p:nvPr/>
            </p:nvCxnSpPr>
            <p:spPr>
              <a:xfrm rot="10800000">
                <a:off x="3848100" y="2895600"/>
                <a:ext cx="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6946076" y="6183868"/>
            <a:ext cx="198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Request Handlers</a:t>
            </a:r>
            <a:endParaRPr lang="en-US" i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96200" y="250137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Callout 48"/>
          <p:cNvSpPr/>
          <p:nvPr/>
        </p:nvSpPr>
        <p:spPr>
          <a:xfrm>
            <a:off x="1066800" y="2898104"/>
            <a:ext cx="3048000" cy="1295400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Thanks ‘</a:t>
            </a:r>
            <a:r>
              <a:rPr lang="en-US" dirty="0" err="1" smtClean="0"/>
              <a:t>brah</a:t>
            </a:r>
            <a:r>
              <a:rPr lang="en-US" dirty="0"/>
              <a:t>!</a:t>
            </a:r>
          </a:p>
        </p:txBody>
      </p:sp>
      <p:sp>
        <p:nvSpPr>
          <p:cNvPr id="50" name="Striped Right Arrow 49"/>
          <p:cNvSpPr/>
          <p:nvPr/>
        </p:nvSpPr>
        <p:spPr>
          <a:xfrm rot="5400000">
            <a:off x="2706622" y="2343580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422402" y="266661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10010101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9" idx="2"/>
            <a:endCxn id="8" idx="0"/>
          </p:cNvCxnSpPr>
          <p:nvPr/>
        </p:nvCxnSpPr>
        <p:spPr>
          <a:xfrm>
            <a:off x="4914900" y="3099150"/>
            <a:ext cx="713" cy="1753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66" y="2474977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Striped Right Arrow 57"/>
          <p:cNvSpPr/>
          <p:nvPr/>
        </p:nvSpPr>
        <p:spPr>
          <a:xfrm rot="16200000">
            <a:off x="5965814" y="3261084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06942"/>
            <a:ext cx="933449" cy="74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5859514" y="2805112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186209" y="2484331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Striped Right Arrow 61"/>
          <p:cNvSpPr/>
          <p:nvPr/>
        </p:nvSpPr>
        <p:spPr>
          <a:xfrm rot="5400000">
            <a:off x="5975008" y="3290970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715000" y="360471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10010101</a:t>
            </a:r>
            <a:endParaRPr lang="en-US" sz="1200" dirty="0"/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2" y="1539850"/>
            <a:ext cx="932688" cy="7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Striped Right Arrow 64"/>
          <p:cNvSpPr/>
          <p:nvPr/>
        </p:nvSpPr>
        <p:spPr>
          <a:xfrm rot="16200000">
            <a:off x="2719615" y="2320986"/>
            <a:ext cx="244602" cy="243629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9241"/>
            <a:ext cx="933449" cy="74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304800" y="1828800"/>
            <a:ext cx="457200" cy="20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617416" y="1828128"/>
            <a:ext cx="457200" cy="20955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1443E-6 L 0.06702 -0.07749 C 0.08108 -0.09484 0.10209 -0.1041 0.12396 -0.1041 C 0.14896 -0.1041 0.16893 -0.09484 0.18299 -0.07749 L 0.25 1.21443E-6 " pathEditMode="relative" rAng="0" ptsTypes="FffFF">
                                      <p:cBhvr>
                                        <p:cTn id="1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520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78 -0.0037 0.00469 -0.00578 0.00851 -0.0074 C 0.01268 -0.01134 0.01754 -0.01411 0.0224 -0.01619 C 0.0283 -0.02128 0.03629 -0.02337 0.04306 -0.02614 C 0.04636 -0.02915 0.05035 -0.03192 0.05417 -0.03354 C 0.05729 -0.03632 0.0566 -0.03609 0.0599 -0.03748 C 0.06181 -0.0384 0.06545 -0.03979 0.06545 -0.03979 C 0.06893 -0.04303 0.07275 -0.04442 0.07674 -0.04603 C 0.08507 -0.05367 0.09705 -0.05598 0.1066 -0.05968 C 0.1125 -0.062 0.11754 -0.06616 0.12344 -0.06847 C 0.12778 -0.07241 0.13264 -0.07333 0.1375 -0.07588 C 0.14601 -0.08027 0.13403 -0.07379 0.14306 -0.07981 C 0.14879 -0.08351 0.15747 -0.08536 0.16354 -0.08837 C 0.16823 -0.09068 0.17292 -0.09253 0.17761 -0.09461 C 0.18039 -0.09577 0.18594 -0.09831 0.18594 -0.09831 C 0.19358 -0.08351 0.18889 -0.09392 0.18889 -0.05367 C 0.18889 -0.03123 0.1882 -0.02244 0.18698 -0.0037 C 0.18733 0 0.18629 0.00439 0.18785 0.0074 C 0.18889 0.00948 0.19167 0.00879 0.19358 0.00879 C 0.19775 0.00879 0.20469 0.00717 0.20938 0.00624 C 0.2224 -0.00023 0.25973 0.00254 0.26268 0.00254 C 0.2724 0.0037 0.28316 0.00393 0.29167 0.0111 C 0.29289 0.01365 0.2941 0.01619 0.29532 0.01874 C 0.29601 0.01989 0.29723 0.02244 0.29723 0.02244 C 0.29844 0.02753 0.29966 0.03238 0.30104 0.03724 C 0.30174 0.05066 0.30278 0.06407 0.30469 0.07726 C 0.30539 0.09183 0.30209 0.10802 0.30747 0.12075 C 0.31007 0.12699 0.31181 0.12977 0.31684 0.13208 C 0.31875 0.13301 0.3224 0.1344 0.3224 0.1344 C 0.32743 0.13879 0.33004 0.13833 0.33646 0.13948 C 0.34236 0.13879 0.35087 0.13694 0.35712 0.13694 " pathEditMode="relative" ptsTypes="ffffffffffffffffffffffffffffffA">
                                      <p:cBhvr>
                                        <p:cTn id="14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231 L 0.20087 -0.04418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2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7495E-6 C -0.00035 -0.00116 -0.00087 -0.00231 -0.00087 -0.0037 C -0.00087 -0.02406 -0.00434 -0.04511 -5.55556E-7 -0.06454 C 0.00121 -0.07009 0.00885 -0.06569 0.01319 -0.06593 C 0.02413 -0.06662 0.03489 -0.06662 0.04583 -0.06708 C 0.05712 -0.04534 0.04774 -0.06477 0.04774 0.00255 " pathEditMode="relative" ptsTypes="fffffA">
                                      <p:cBhvr>
                                        <p:cTn id="1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9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508 L -0.25122 0.0497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74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023 C -0.0125 -0.00069 -0.02379 0.00139 -0.03577 -0.00971 C -0.03785 -0.01434 -0.03941 -0.01434 -0.04323 -0.01596 C -0.0474 -0.02452 -0.04618 -0.02058 -0.04792 -0.02729 C -0.05104 -0.05389 -0.05104 -0.08027 -0.05816 -0.10571 C -0.06025 -0.12051 -0.06163 -0.13069 -0.07309 -0.13555 C -0.10052 -0.13486 -0.12795 -0.13208 -0.15538 -0.13439 C -0.16146 -0.13948 -0.16337 -0.14897 -0.16476 -0.15799 C -0.16545 -0.16215 -0.1665 -0.17048 -0.1665 -0.17048 C -0.16875 -0.23733 -0.15712 -0.22831 -0.18438 -0.22276 C -0.19063 -0.21952 -0.1974 -0.21813 -0.204 -0.21651 C -0.21216 -0.21258 -0.22084 -0.21004 -0.22917 -0.20657 C -0.23941 -0.19708 -0.25365 -0.19523 -0.26563 -0.19153 C -0.28507 -0.18552 -0.30469 -0.1795 -0.32361 -0.17164 C -0.32691 -0.16863 -0.33091 -0.16585 -0.33472 -0.16423 C -0.33854 -0.16076 -0.34167 -0.15729 -0.34601 -0.15544 C -0.35278 -0.1492 -0.34566 -0.15683 -0.34966 -0.1492 C -0.35035 -0.14781 -0.35174 -0.14689 -0.35261 -0.1455 C -0.354 -0.14318 -0.35625 -0.1381 -0.35625 -0.1381 " pathEditMode="relative" ptsTypes="ffffffffffffffffffA">
                                      <p:cBhvr>
                                        <p:cTn id="216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21443E-6 L -0.06788 -0.07749 C -0.08211 -0.09507 -0.1033 -0.1041 -0.12552 -0.1041 C -0.15086 -0.1041 -0.171 -0.09507 -0.18524 -0.07749 L -0.25295 1.21443E-6 " pathEditMode="relative" rAng="0" ptsTypes="FffFF">
                                      <p:cBhvr>
                                        <p:cTn id="24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5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9" grpId="0" animBg="1"/>
      <p:bldP spid="10" grpId="0"/>
      <p:bldP spid="11" grpId="0" animBg="1"/>
      <p:bldP spid="19" grpId="0" animBg="1"/>
      <p:bldP spid="19" grpId="1" animBg="1"/>
      <p:bldP spid="45" grpId="0"/>
      <p:bldP spid="47" grpId="0" animBg="1"/>
      <p:bldP spid="47" grpId="1" animBg="1"/>
      <p:bldP spid="47" grpId="2" animBg="1"/>
      <p:bldP spid="47" grpId="3" animBg="1"/>
      <p:bldP spid="49" grpId="0" animBg="1"/>
      <p:bldP spid="50" grpId="0" animBg="1"/>
      <p:bldP spid="50" grpId="1" animBg="1"/>
      <p:bldP spid="51" grpId="0"/>
      <p:bldP spid="51" grpId="1"/>
      <p:bldP spid="51" grpId="2"/>
      <p:bldP spid="51" grpId="3"/>
      <p:bldP spid="58" grpId="0" animBg="1"/>
      <p:bldP spid="58" grpId="1" animBg="1"/>
      <p:bldP spid="61" grpId="0" animBg="1"/>
      <p:bldP spid="61" grpId="1" animBg="1"/>
      <p:bldP spid="61" grpId="2" animBg="1"/>
      <p:bldP spid="48" grpId="0" animBg="1"/>
      <p:bldP spid="48" grpId="3" animBg="1"/>
      <p:bldP spid="48" grpId="4" animBg="1"/>
      <p:bldP spid="62" grpId="0" animBg="1"/>
      <p:bldP spid="62" grpId="1" animBg="1"/>
      <p:bldP spid="63" grpId="0"/>
      <p:bldP spid="63" grpId="1"/>
      <p:bldP spid="63" grpId="2"/>
      <p:bldP spid="65" grpId="0" animBg="1"/>
      <p:bldP spid="65" grpId="1" animBg="1"/>
      <p:bldP spid="46" grpId="0" animBg="1"/>
      <p:bldP spid="46" grpId="2" animBg="1"/>
      <p:bldP spid="46" grpId="3" animBg="1"/>
      <p:bldP spid="46" grpId="4" animBg="1"/>
      <p:bldP spid="59" grpId="0" animBg="1"/>
      <p:bldP spid="59" grpId="1" animBg="1"/>
      <p:bldP spid="59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a </a:t>
            </a:r>
            <a:r>
              <a:rPr lang="en-US" dirty="0" smtClean="0"/>
              <a:t>WCF </a:t>
            </a:r>
            <a:r>
              <a:rPr lang="en-US" dirty="0" smtClean="0"/>
              <a:t>service capable of processing any request </a:t>
            </a:r>
            <a:r>
              <a:rPr lang="en-US" dirty="0" smtClean="0"/>
              <a:t>– </a:t>
            </a:r>
            <a:r>
              <a:rPr lang="en-US" dirty="0" err="1" smtClean="0"/>
              <a:t>Portal.svc</a:t>
            </a:r>
            <a:endParaRPr lang="en-US" dirty="0" smtClean="0"/>
          </a:p>
          <a:p>
            <a:pPr lvl="1"/>
            <a:r>
              <a:rPr lang="en-US" dirty="0" smtClean="0"/>
              <a:t>One service, one operation; byte[] in, byte[] out</a:t>
            </a:r>
          </a:p>
          <a:p>
            <a:r>
              <a:rPr lang="en-US" dirty="0" smtClean="0"/>
              <a:t>Client changed to use </a:t>
            </a:r>
            <a:r>
              <a:rPr lang="en-US" dirty="0" err="1" smtClean="0"/>
              <a:t>PortalClient</a:t>
            </a:r>
            <a:r>
              <a:rPr lang="en-US" dirty="0" smtClean="0"/>
              <a:t>, instead of service-specific client</a:t>
            </a:r>
          </a:p>
          <a:p>
            <a:pPr lvl="1"/>
            <a:r>
              <a:rPr lang="en-US" dirty="0" smtClean="0"/>
              <a:t>Shortened API; operation name doesn’t matter</a:t>
            </a:r>
          </a:p>
          <a:p>
            <a:r>
              <a:rPr lang="en-US" dirty="0" smtClean="0"/>
              <a:t>Enabled support for “facilities”</a:t>
            </a:r>
          </a:p>
          <a:p>
            <a:pPr lvl="1"/>
            <a:r>
              <a:rPr lang="en-US" dirty="0" smtClean="0"/>
              <a:t>Compression, encryption, digital signature, …</a:t>
            </a:r>
          </a:p>
        </p:txBody>
      </p:sp>
    </p:spTree>
    <p:extLst>
      <p:ext uri="{BB962C8B-B14F-4D97-AF65-F5344CB8AC3E}">
        <p14:creationId xmlns:p14="http://schemas.microsoft.com/office/powerpoint/2010/main" val="14862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“I </a:t>
            </a:r>
            <a:r>
              <a:rPr lang="en-US" dirty="0"/>
              <a:t>favor option 3. I don’t like to accept the cost and performance ramifications of SOA when building </a:t>
            </a:r>
            <a:r>
              <a:rPr lang="en-US" u="sng" dirty="0"/>
              <a:t>an application</a:t>
            </a:r>
            <a:r>
              <a:rPr lang="en-US" dirty="0"/>
              <a:t>, so I’d prefer to use a faster and cheaper n-tier architecture. At the same time, many applications do need to interact with each other, and the requirement to create </a:t>
            </a:r>
            <a:r>
              <a:rPr lang="en-US" dirty="0" smtClean="0"/>
              <a:t>‘application </a:t>
            </a:r>
            <a:r>
              <a:rPr lang="en-US" dirty="0" err="1" smtClean="0"/>
              <a:t>mashups</a:t>
            </a:r>
            <a:r>
              <a:rPr lang="en-US" dirty="0" smtClean="0"/>
              <a:t>’ </a:t>
            </a:r>
            <a:r>
              <a:rPr lang="en-US" dirty="0"/>
              <a:t>through edge applications happens from time to time</a:t>
            </a:r>
            <a:r>
              <a:rPr lang="en-US" dirty="0" smtClean="0"/>
              <a:t>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Rocky </a:t>
            </a:r>
            <a:r>
              <a:rPr lang="en-US" dirty="0" err="1" smtClean="0"/>
              <a:t>Lhotka</a:t>
            </a:r>
            <a:r>
              <a:rPr lang="en-US" dirty="0" smtClean="0"/>
              <a:t> (CSLA)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Three service architecture models:</a:t>
            </a:r>
          </a:p>
          <a:p>
            <a:pPr lvl="1"/>
            <a:r>
              <a:rPr lang="en-US" dirty="0" smtClean="0"/>
              <a:t>Option 1: N-Tier (Portal)</a:t>
            </a:r>
          </a:p>
          <a:p>
            <a:pPr lvl="1"/>
            <a:r>
              <a:rPr lang="en-US" dirty="0" smtClean="0"/>
              <a:t>Option 2: Edge Services (SOA)</a:t>
            </a:r>
          </a:p>
          <a:p>
            <a:pPr lvl="1"/>
            <a:r>
              <a:rPr lang="en-US" dirty="0" smtClean="0"/>
              <a:t>Option 3: Hybrid (Portal + SOA)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“The direct users of my application get n-tier performance and maintainability. And the broader organization can access my slower-moving, standards-based, contractual service interface. It is the best of both worlds.”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2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5" grpId="0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Service Architecture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578768" y="5873827"/>
            <a:ext cx="81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N-Tier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1752600"/>
            <a:ext cx="50292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Message Handlers, Data Access, …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666" y="1864667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Business Logic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266700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/ Output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2667000" y="2571095"/>
            <a:ext cx="5029200" cy="64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Request/Response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667000" y="4952018"/>
            <a:ext cx="219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Internal (N-Tier)</a:t>
            </a:r>
            <a:endParaRPr lang="en-US" sz="2400" i="1" dirty="0"/>
          </a:p>
        </p:txBody>
      </p:sp>
      <p:sp>
        <p:nvSpPr>
          <p:cNvPr id="32" name="Rectangle 31"/>
          <p:cNvSpPr/>
          <p:nvPr/>
        </p:nvSpPr>
        <p:spPr>
          <a:xfrm>
            <a:off x="2667000" y="3395304"/>
            <a:ext cx="2320424" cy="64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Portal Service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2667000" y="4187784"/>
            <a:ext cx="2320424" cy="64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Contracts Assembly</a:t>
            </a:r>
            <a:endParaRPr lang="en-US" sz="2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181600" y="3352800"/>
            <a:ext cx="0" cy="2014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75776" y="3390183"/>
            <a:ext cx="2320424" cy="64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Customer Service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5375776" y="4187784"/>
            <a:ext cx="2320424" cy="64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Order Service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80584" y="3881735"/>
            <a:ext cx="175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Service / API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63258" y="4948535"/>
            <a:ext cx="19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External (SOA)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279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WCF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IAuthenticationService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Authenticate(string username, string password);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1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Nitpicker Corner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&lt;3 </a:t>
            </a:r>
            <a:r>
              <a:rPr lang="en-US" dirty="0"/>
              <a:t>“Add Service Ref</a:t>
            </a:r>
            <a:r>
              <a:rPr lang="en-US" dirty="0" smtClean="0"/>
              <a:t>.”</a:t>
            </a:r>
          </a:p>
          <a:p>
            <a:r>
              <a:rPr lang="en-US" dirty="0" err="1" smtClean="0"/>
              <a:t>Async</a:t>
            </a:r>
            <a:endParaRPr lang="en-US" dirty="0"/>
          </a:p>
          <a:p>
            <a:r>
              <a:rPr lang="en-US" dirty="0" smtClean="0"/>
              <a:t>Auditing vs. Tracing</a:t>
            </a:r>
          </a:p>
          <a:p>
            <a:r>
              <a:rPr lang="en-US" dirty="0" smtClean="0"/>
              <a:t>Decorator vs. </a:t>
            </a:r>
            <a:r>
              <a:rPr lang="en-US" dirty="0" err="1" smtClean="0"/>
              <a:t>IErrorHandler</a:t>
            </a:r>
            <a:endParaRPr lang="en-US" dirty="0" smtClean="0"/>
          </a:p>
          <a:p>
            <a:r>
              <a:rPr lang="en-US" dirty="0" smtClean="0"/>
              <a:t>Svc Exception-Smell</a:t>
            </a:r>
          </a:p>
          <a:p>
            <a:r>
              <a:rPr lang="en-US" dirty="0" smtClean="0"/>
              <a:t>Byte[] vs. Stream</a:t>
            </a:r>
            <a:endParaRPr lang="en-US" dirty="0" smtClean="0"/>
          </a:p>
        </p:txBody>
      </p:sp>
      <p:pic>
        <p:nvPicPr>
          <p:cNvPr id="5" name="b221394130.gif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48200" y="1917700"/>
            <a:ext cx="4038600" cy="3889375"/>
          </a:xfrm>
        </p:spPr>
      </p:pic>
    </p:spTree>
    <p:extLst>
      <p:ext uri="{BB962C8B-B14F-4D97-AF65-F5344CB8AC3E}">
        <p14:creationId xmlns:p14="http://schemas.microsoft.com/office/powerpoint/2010/main" val="20376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stackoverflow.com/questions/3051326/request-response-pattern-in-soa-implementation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geekswithblogs.net/LeonidGaneline/archive/2008/06/02/wcf-data-contract-names-dont-use-names-with-response-suffix.aspx</a:t>
            </a:r>
            <a:endParaRPr lang="en-US" dirty="0" smtClean="0"/>
          </a:p>
          <a:p>
            <a:r>
              <a:rPr lang="en-US" dirty="0">
                <a:hlinkClick r:id="rId4"/>
              </a:rPr>
              <a:t>http://msdn.microsoft.com/en-us/library/system.servicemodel.channelfactory.aspx</a:t>
            </a:r>
            <a:endParaRPr lang="en-US" dirty="0" smtClean="0"/>
          </a:p>
          <a:p>
            <a:r>
              <a:rPr lang="en-US" dirty="0">
                <a:hlinkClick r:id="rId5"/>
              </a:rPr>
              <a:t>http://en.wikipedia.org/wiki/SOLID_(object-oriented_design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msdn.microsoft.com/en-us/library/system.servicemodel.dispatcher.ioperationinvoker.aspx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msdn.microsoft.com/en-us/library/system.servicemodel.description.ioperationbehavior.aspx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msdn.microsoft.com/en-us/library/system.servicemodel.description.iservicebehavior.aspx</a:t>
            </a:r>
            <a:endParaRPr lang="en-US" dirty="0" smtClean="0"/>
          </a:p>
          <a:p>
            <a:r>
              <a:rPr lang="en-US" dirty="0">
                <a:hlinkClick r:id="rId9"/>
              </a:rPr>
              <a:t>http://en.wikipedia.org/wiki/Decorator_pattern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stackoverflow.com/questions/895901/exception-logging-for-wcf-services-using-elmah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http://www.lhotka.net/weblog/Silverlight6DoesnrsquotMatter.aspx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854875"/>
            <a:ext cx="8485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AuthenticateUserButtonClick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(sender,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AuthenticationServiceClient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client.Authenticate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(“user", “pass");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17" y="1376362"/>
            <a:ext cx="60102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the WCF Service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0102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2971800"/>
            <a:ext cx="14478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the WCF Service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ServiceContract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IAuthenticationService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Authenticate(string username, string password);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6305" y="2590800"/>
            <a:ext cx="7353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Authenticate(string username,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password,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out List&lt;string&gt; roles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Service Reference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09700"/>
            <a:ext cx="59245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2971800"/>
            <a:ext cx="13716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686050"/>
            <a:ext cx="37052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219325"/>
            <a:ext cx="83153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4171950"/>
            <a:ext cx="4495800" cy="4667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81600" y="4419600"/>
            <a:ext cx="762000" cy="928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0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 Request/Response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556" y="137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Authenticate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username,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List&lt;string&gt;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76600"/>
            <a:ext cx="56989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public string Username { get; set;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string Password { get; set;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371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Authenticate(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request,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List&lt;string&gt;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117" y="1645712"/>
            <a:ext cx="736099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276600"/>
            <a:ext cx="63882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AuthenticateResponse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IsAuthenticated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DataMember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public List&lt;string&gt; Roles { get; set;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AuthenticateResponse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Authenticate(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request);</a:t>
            </a:r>
          </a:p>
        </p:txBody>
      </p:sp>
    </p:spTree>
    <p:extLst>
      <p:ext uri="{BB962C8B-B14F-4D97-AF65-F5344CB8AC3E}">
        <p14:creationId xmlns:p14="http://schemas.microsoft.com/office/powerpoint/2010/main" val="40113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uiExpand="1" build="allAtOnce"/>
      <p:bldP spid="5" grpId="1" build="allAtOnce"/>
      <p:bldP spid="6" grpId="0"/>
      <p:bldP spid="6" grpId="2" build="allAtOnce"/>
      <p:bldP spid="6" grpId="3" build="allAtOnce"/>
      <p:bldP spid="7" grpId="0"/>
      <p:bldP spid="7" grpId="1" build="allAtOnce"/>
      <p:bldP spid="7" grpId="2" build="allAtOnce"/>
      <p:bldP spid="8" grpId="0"/>
      <p:bldP spid="8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 Round – What’s Wrong?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71600"/>
            <a:ext cx="886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OperationContract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AuthenticateResponse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Authenticate(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AuthenticateRequest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request);</a:t>
            </a:r>
          </a:p>
        </p:txBody>
      </p:sp>
      <p:pic>
        <p:nvPicPr>
          <p:cNvPr id="1026" name="Picture 2" descr="http://4.bp.blogspot.com/-q2Q2QthHsQo/TjB4kaKSYeI/AAAAAAAAW-8/Pq7L7OvqMWk/s1600/treb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2" y="2438400"/>
            <a:ext cx="41529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39669" y="2438399"/>
            <a:ext cx="4328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An </a:t>
            </a:r>
            <a:r>
              <a:rPr lang="en-US" i="1" dirty="0"/>
              <a:t>exception was thrown in a call to a WSDL export extension: </a:t>
            </a:r>
            <a:r>
              <a:rPr lang="en-US" i="1" dirty="0" err="1"/>
              <a:t>System.ServiceModel.Description</a:t>
            </a:r>
            <a:r>
              <a:rPr lang="en-US" i="1" dirty="0" smtClean="0"/>
              <a:t>.</a:t>
            </a:r>
          </a:p>
          <a:p>
            <a:r>
              <a:rPr lang="en-US" i="1" dirty="0" err="1" smtClean="0"/>
              <a:t>DataContractSerializerOperationBehavior</a:t>
            </a:r>
            <a:endParaRPr lang="en-US" i="1" dirty="0"/>
          </a:p>
          <a:p>
            <a:r>
              <a:rPr lang="en-US" i="1" dirty="0"/>
              <a:t> contract: </a:t>
            </a:r>
            <a:r>
              <a:rPr lang="en-US" i="1" dirty="0" err="1" smtClean="0"/>
              <a:t>IAuthenticationService</a:t>
            </a:r>
            <a:r>
              <a:rPr lang="en-US" i="1" dirty="0" smtClean="0"/>
              <a:t> </a:t>
            </a:r>
            <a:r>
              <a:rPr lang="en-US" i="1" dirty="0"/>
              <a:t>----&gt; </a:t>
            </a:r>
            <a:r>
              <a:rPr lang="en-US" i="1" dirty="0" err="1" smtClean="0"/>
              <a:t>System.Xml.Schema.XmlSchemaException</a:t>
            </a:r>
            <a:r>
              <a:rPr lang="en-US" i="1" dirty="0" smtClean="0"/>
              <a:t>: </a:t>
            </a:r>
            <a:r>
              <a:rPr lang="en-US" i="1" dirty="0"/>
              <a:t>The global element </a:t>
            </a:r>
            <a:r>
              <a:rPr lang="en-US" i="1" dirty="0" smtClean="0"/>
              <a:t>'</a:t>
            </a:r>
            <a:r>
              <a:rPr lang="en-US" i="1" dirty="0" err="1" smtClean="0"/>
              <a:t>AuthenticateResponse</a:t>
            </a:r>
            <a:r>
              <a:rPr lang="en-US" i="1" dirty="0"/>
              <a:t>' has already been declared.</a:t>
            </a:r>
          </a:p>
        </p:txBody>
      </p:sp>
    </p:spTree>
    <p:extLst>
      <p:ext uri="{BB962C8B-B14F-4D97-AF65-F5344CB8AC3E}">
        <p14:creationId xmlns:p14="http://schemas.microsoft.com/office/powerpoint/2010/main" val="3540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atrick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0" y="609600"/>
            <a:ext cx="8479398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2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7560</TotalTime>
  <Words>1659</Words>
  <Application>Microsoft Office PowerPoint</Application>
  <PresentationFormat>On-screen Show (4:3)</PresentationFormat>
  <Paragraphs>456</Paragraphs>
  <Slides>31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Taking Control of WCF</vt:lpstr>
      <vt:lpstr>Defining a WCF Service </vt:lpstr>
      <vt:lpstr>Consuming the WCF Service</vt:lpstr>
      <vt:lpstr>Refactoring the WCF Service</vt:lpstr>
      <vt:lpstr>Updating the Service Reference</vt:lpstr>
      <vt:lpstr>Refactoring to Request/Response</vt:lpstr>
      <vt:lpstr>Trivia Round – What’s Wrong?</vt:lpstr>
      <vt:lpstr>PowerPoint Presentation</vt:lpstr>
      <vt:lpstr>Replacing “Add Service Reference”</vt:lpstr>
      <vt:lpstr>Invoking the Service</vt:lpstr>
      <vt:lpstr>Replacing “Add Service Reference”</vt:lpstr>
      <vt:lpstr>Demo</vt:lpstr>
      <vt:lpstr>PowerPoint Presentation</vt:lpstr>
      <vt:lpstr>Service API</vt:lpstr>
      <vt:lpstr>Service API</vt:lpstr>
      <vt:lpstr>Reimagined Business Layer</vt:lpstr>
      <vt:lpstr>Hooking into WCF</vt:lpstr>
      <vt:lpstr>Custom Invoker Implementation</vt:lpstr>
      <vt:lpstr>Hooking into WCF (w/ Patterns)</vt:lpstr>
      <vt:lpstr>How It Works</vt:lpstr>
      <vt:lpstr>Demo</vt:lpstr>
      <vt:lpstr>PowerPoint Presentation</vt:lpstr>
      <vt:lpstr>Portal</vt:lpstr>
      <vt:lpstr>Portal Concepts</vt:lpstr>
      <vt:lpstr>How It Works</vt:lpstr>
      <vt:lpstr>Demo</vt:lpstr>
      <vt:lpstr>Rocky Lhotka (CSLA)</vt:lpstr>
      <vt:lpstr>Hybrid Service Architecture</vt:lpstr>
      <vt:lpstr>Nitpicker Corner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Control of WCF</dc:title>
  <dc:creator>Patrick</dc:creator>
  <cp:lastModifiedBy>Patrick</cp:lastModifiedBy>
  <cp:revision>163</cp:revision>
  <dcterms:created xsi:type="dcterms:W3CDTF">2012-03-21T03:33:42Z</dcterms:created>
  <dcterms:modified xsi:type="dcterms:W3CDTF">2012-08-24T03:15:47Z</dcterms:modified>
</cp:coreProperties>
</file>