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60" r:id="rId7"/>
    <p:sldId id="264" r:id="rId8"/>
    <p:sldId id="259" r:id="rId9"/>
    <p:sldId id="265" r:id="rId10"/>
    <p:sldId id="266" r:id="rId11"/>
    <p:sldId id="268" r:id="rId12"/>
    <p:sldId id="267" r:id="rId13"/>
    <p:sldId id="269" r:id="rId14"/>
    <p:sldId id="271" r:id="rId15"/>
    <p:sldId id="270" r:id="rId16"/>
    <p:sldId id="278" r:id="rId17"/>
    <p:sldId id="279" r:id="rId18"/>
    <p:sldId id="280" r:id="rId19"/>
    <p:sldId id="281" r:id="rId20"/>
    <p:sldId id="282" r:id="rId21"/>
    <p:sldId id="277" r:id="rId22"/>
    <p:sldId id="272" r:id="rId23"/>
    <p:sldId id="276" r:id="rId24"/>
    <p:sldId id="28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742A-750F-428D-B75B-8E4F164D3947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AA21-B323-442B-BFAF-8BA2EA547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5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742A-750F-428D-B75B-8E4F164D3947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AA21-B323-442B-BFAF-8BA2EA547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6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742A-750F-428D-B75B-8E4F164D3947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AA21-B323-442B-BFAF-8BA2EA547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10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742A-750F-428D-B75B-8E4F164D3947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AA21-B323-442B-BFAF-8BA2EA547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6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742A-750F-428D-B75B-8E4F164D3947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AA21-B323-442B-BFAF-8BA2EA547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36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742A-750F-428D-B75B-8E4F164D3947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AA21-B323-442B-BFAF-8BA2EA547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4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742A-750F-428D-B75B-8E4F164D3947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AA21-B323-442B-BFAF-8BA2EA547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85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742A-750F-428D-B75B-8E4F164D3947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AA21-B323-442B-BFAF-8BA2EA547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32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742A-750F-428D-B75B-8E4F164D3947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AA21-B323-442B-BFAF-8BA2EA547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56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742A-750F-428D-B75B-8E4F164D3947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AA21-B323-442B-BFAF-8BA2EA547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58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742A-750F-428D-B75B-8E4F164D3947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DAA21-B323-442B-BFAF-8BA2EA547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10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5742A-750F-428D-B75B-8E4F164D3947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DAA21-B323-442B-BFAF-8BA2EA547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27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av5740892/" TargetMode="External"/><Relationship Id="rId2" Type="http://schemas.openxmlformats.org/officeDocument/2006/relationships/hyperlink" Target="https://www.youtube.com/watch?v=Z4Lz2rYRipQ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3dev.org/docs/getting-started/" TargetMode="External"/><Relationship Id="rId7" Type="http://schemas.openxmlformats.org/officeDocument/2006/relationships/hyperlink" Target="https://github.com/sshopov/pyconau2017/blob/master/final.ipynb" TargetMode="External"/><Relationship Id="rId2" Type="http://schemas.openxmlformats.org/officeDocument/2006/relationships/hyperlink" Target="https://sites.google.com/site/ev3python/learn_ev3_python/going-further/auto-driv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v3dev/ev3dev-lang-python-demo" TargetMode="External"/><Relationship Id="rId5" Type="http://schemas.openxmlformats.org/officeDocument/2006/relationships/hyperlink" Target="https://python-ev3dev.readthedocs.io/en/ev3dev-stretch/motors.html#units" TargetMode="External"/><Relationship Id="rId4" Type="http://schemas.openxmlformats.org/officeDocument/2006/relationships/hyperlink" Target="https://github.com/ev3dev/ev3dev-lang-python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LEGO EV3 </a:t>
            </a:r>
            <a:br>
              <a:rPr lang="en-US" altLang="zh-CN" smtClean="0"/>
            </a:br>
            <a:r>
              <a:rPr lang="en-US" altLang="zh-CN" smtClean="0"/>
              <a:t>PROGRAMMING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000" smtClean="0"/>
              <a:t>16</a:t>
            </a:r>
            <a:r>
              <a:rPr lang="zh-CN" altLang="en-US" sz="2000" smtClean="0"/>
              <a:t>级计科基地班</a:t>
            </a:r>
            <a:endParaRPr lang="en-US" altLang="zh-CN" sz="2000" smtClean="0"/>
          </a:p>
          <a:p>
            <a:r>
              <a:rPr lang="zh-CN" altLang="en-US" sz="2000"/>
              <a:t>刘</a:t>
            </a:r>
            <a:r>
              <a:rPr lang="zh-CN" altLang="en-US" sz="2000" smtClean="0"/>
              <a:t>安</a:t>
            </a:r>
            <a:endParaRPr lang="en-US" altLang="zh-CN" sz="2000" smtClean="0"/>
          </a:p>
          <a:p>
            <a:r>
              <a:rPr lang="en-US" altLang="zh-CN" sz="2000" smtClean="0"/>
              <a:t>pacer97@qq.com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9234853" y="5512777"/>
            <a:ext cx="102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2018/10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8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Demo3-How to Go </a:t>
            </a:r>
            <a:r>
              <a:rPr lang="en-US" altLang="zh-CN" smtClean="0"/>
              <a:t>Straight (closeloop)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753985"/>
            <a:ext cx="4565073" cy="4422978"/>
          </a:xfrm>
        </p:spPr>
        <p:txBody>
          <a:bodyPr>
            <a:normAutofit fontScale="32500" lnSpcReduction="20000"/>
          </a:bodyPr>
          <a:lstStyle/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%%% setup %%%%%%%%%%%%%%%%%%%%%%%%%%%%%%%%%%%%%%%%%%%%%%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mylego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 legoev3; % Set up MATLAB and EV3 communication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%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Change based on your motor port numbers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mymotor1 = motor(mylego, 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); % Set up motor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mymotor2 = motor(mylego, 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%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Application parameters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EXE_TIME = </a:t>
            </a:r>
            <a:r>
              <a:rPr lang="en-US" altLang="zh-CN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; % Application running time in seconds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PERIOD = </a:t>
            </a:r>
            <a:r>
              <a:rPr lang="en-US" altLang="zh-CN">
                <a:solidFill>
                  <a:srgbClr val="09885A"/>
                </a:solidFill>
                <a:latin typeface="Consolas" panose="020B0609020204030204" pitchFamily="49" charset="0"/>
              </a:rPr>
              <a:t>0.1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; % Sampling period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SPEED = </a:t>
            </a:r>
            <a:r>
              <a:rPr lang="en-US" altLang="zh-CN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; % Motor speed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en-US" altLang="zh-CN">
                <a:solidFill>
                  <a:srgbClr val="09885A"/>
                </a:solidFill>
                <a:latin typeface="Consolas" panose="020B0609020204030204" pitchFamily="49" charset="0"/>
              </a:rPr>
              <a:t>0.01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; % P controller parameter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%-------------------------------------------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mymotor1.Speed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 SPEED; % Set motor speed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mymotor2.Speed = SPEED;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resetRotation(mymotor1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); % Reset motor rotation counter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resetRotation(mymotor2);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start(mymotor1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); % Start motor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start(mymotor2);</a:t>
            </a:r>
          </a:p>
          <a:p>
            <a:pPr lvl="0"/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t = timer(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'TimerFcn'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'stat=false;'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'StartDelay'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,EXE_TIME);</a:t>
            </a:r>
          </a:p>
          <a:p>
            <a:pPr lvl="0"/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start(t);</a:t>
            </a:r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35041" y="1753985"/>
            <a:ext cx="4779818" cy="4793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900" smtClean="0">
                <a:solidFill>
                  <a:srgbClr val="000000"/>
                </a:solidFill>
                <a:latin typeface="Consolas" panose="020B0609020204030204" pitchFamily="49" charset="0"/>
              </a:rPr>
              <a:t>%% </a:t>
            </a:r>
            <a:r>
              <a:rPr lang="en-US" altLang="zh-CN" sz="900">
                <a:solidFill>
                  <a:srgbClr val="000000"/>
                </a:solidFill>
                <a:latin typeface="Consolas" panose="020B0609020204030204" pitchFamily="49" charset="0"/>
              </a:rPr>
              <a:t>Operations %%%%%%%%%%%%%%%%%%%%%%%%%%%%%%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900">
                <a:solidFill>
                  <a:srgbClr val="000000"/>
                </a:solidFill>
                <a:latin typeface="Consolas" panose="020B0609020204030204" pitchFamily="49" charset="0"/>
              </a:rPr>
              <a:t>stat = </a:t>
            </a:r>
            <a:r>
              <a:rPr lang="en-US" altLang="zh-CN" sz="90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9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900">
                <a:solidFill>
                  <a:srgbClr val="000000"/>
                </a:solidFill>
                <a:latin typeface="Consolas" panose="020B0609020204030204" pitchFamily="49" charset="0"/>
              </a:rPr>
              <a:t>lastR1 = </a:t>
            </a:r>
            <a:r>
              <a:rPr lang="en-US" altLang="zh-CN" sz="90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9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900">
                <a:solidFill>
                  <a:srgbClr val="000000"/>
                </a:solidFill>
                <a:latin typeface="Consolas" panose="020B0609020204030204" pitchFamily="49" charset="0"/>
              </a:rPr>
              <a:t>lastR2 = </a:t>
            </a:r>
            <a:r>
              <a:rPr lang="en-US" altLang="zh-CN" sz="90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9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90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900">
                <a:solidFill>
                  <a:srgbClr val="000000"/>
                </a:solidFill>
                <a:latin typeface="Consolas" panose="020B0609020204030204" pitchFamily="49" charset="0"/>
              </a:rPr>
              <a:t> stat == </a:t>
            </a:r>
            <a:r>
              <a:rPr lang="en-US" altLang="zh-CN" sz="90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900">
                <a:solidFill>
                  <a:srgbClr val="000000"/>
                </a:solidFill>
                <a:latin typeface="Consolas" panose="020B0609020204030204" pitchFamily="49" charset="0"/>
              </a:rPr>
              <a:t> % Quit when times up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900">
                <a:solidFill>
                  <a:srgbClr val="000000"/>
                </a:solidFill>
                <a:latin typeface="Consolas" panose="020B0609020204030204" pitchFamily="49" charset="0"/>
              </a:rPr>
              <a:t>r1 = readRotation(mymotor1); % Read rotation counter in degrees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900">
                <a:solidFill>
                  <a:srgbClr val="000000"/>
                </a:solidFill>
                <a:latin typeface="Consolas" panose="020B0609020204030204" pitchFamily="49" charset="0"/>
              </a:rPr>
              <a:t>r2 = readRotation(mymotor2);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900">
                <a:solidFill>
                  <a:srgbClr val="000000"/>
                </a:solidFill>
                <a:latin typeface="Consolas" panose="020B0609020204030204" pitchFamily="49" charset="0"/>
              </a:rPr>
              <a:t>speed1 = (r1 - lastR1)/PERIOD; % Calculate the real speed in d/s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900">
                <a:solidFill>
                  <a:srgbClr val="000000"/>
                </a:solidFill>
                <a:latin typeface="Consolas" panose="020B0609020204030204" pitchFamily="49" charset="0"/>
              </a:rPr>
              <a:t>speed2 = (r2 - lastR2)/PERIOD;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900">
                <a:solidFill>
                  <a:srgbClr val="000000"/>
                </a:solidFill>
                <a:latin typeface="Consolas" panose="020B0609020204030204" pitchFamily="49" charset="0"/>
              </a:rPr>
              <a:t>diff = speed1 - speed2; % P controller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900">
                <a:solidFill>
                  <a:srgbClr val="000000"/>
                </a:solidFill>
                <a:latin typeface="Consolas" panose="020B0609020204030204" pitchFamily="49" charset="0"/>
              </a:rPr>
              <a:t>mymotor1.Speed = mymotor1.Speed - int8(diff * P);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900">
                <a:solidFill>
                  <a:srgbClr val="000000"/>
                </a:solidFill>
                <a:latin typeface="Consolas" panose="020B0609020204030204" pitchFamily="49" charset="0"/>
              </a:rPr>
              <a:t>lastR1 = r1;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900">
                <a:solidFill>
                  <a:srgbClr val="000000"/>
                </a:solidFill>
                <a:latin typeface="Consolas" panose="020B0609020204030204" pitchFamily="49" charset="0"/>
              </a:rPr>
              <a:t>lastR2 = r2;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900">
                <a:solidFill>
                  <a:srgbClr val="000000"/>
                </a:solidFill>
                <a:latin typeface="Consolas" panose="020B0609020204030204" pitchFamily="49" charset="0"/>
              </a:rPr>
              <a:t>pause(PERIOD); % Wait </a:t>
            </a:r>
            <a:r>
              <a:rPr lang="en-US" altLang="zh-CN" sz="9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900">
                <a:solidFill>
                  <a:srgbClr val="000000"/>
                </a:solidFill>
                <a:latin typeface="Consolas" panose="020B0609020204030204" pitchFamily="49" charset="0"/>
              </a:rPr>
              <a:t> next sampling period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90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900">
                <a:solidFill>
                  <a:srgbClr val="000000"/>
                </a:solidFill>
                <a:latin typeface="Consolas" panose="020B0609020204030204" pitchFamily="49" charset="0"/>
              </a:rPr>
              <a:t>%% Clean up %%%%%%%%%%%%%%%%%%%%%%%%%%%%%%%%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900">
                <a:solidFill>
                  <a:srgbClr val="000000"/>
                </a:solidFill>
                <a:latin typeface="Consolas" panose="020B0609020204030204" pitchFamily="49" charset="0"/>
              </a:rPr>
              <a:t>stop(mymotor1); % Stop motor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900">
                <a:solidFill>
                  <a:srgbClr val="000000"/>
                </a:solidFill>
                <a:latin typeface="Consolas" panose="020B0609020204030204" pitchFamily="49" charset="0"/>
              </a:rPr>
              <a:t>stop(mymotor2);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772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306" y="681643"/>
            <a:ext cx="9435485" cy="53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25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Program in other Languages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</a:p>
          <a:p>
            <a:r>
              <a:rPr lang="en-US" altLang="zh-CN" smtClean="0"/>
              <a:t>JavaScript</a:t>
            </a:r>
          </a:p>
          <a:p>
            <a:r>
              <a:rPr lang="en-US" altLang="zh-CN"/>
              <a:t>C</a:t>
            </a:r>
            <a:r>
              <a:rPr lang="en-US" altLang="zh-CN" smtClean="0"/>
              <a:t>/C++</a:t>
            </a:r>
          </a:p>
          <a:p>
            <a:r>
              <a:rPr lang="en-US" altLang="zh-CN" smtClean="0"/>
              <a:t>Go</a:t>
            </a:r>
          </a:p>
          <a:p>
            <a:r>
              <a:rPr lang="en-US" altLang="zh-CN" smtClean="0"/>
              <a:t>Ruby</a:t>
            </a:r>
          </a:p>
          <a:p>
            <a:r>
              <a:rPr lang="en-US" altLang="zh-CN" smtClean="0"/>
              <a:t>Java</a:t>
            </a:r>
          </a:p>
          <a:p>
            <a:r>
              <a:rPr lang="en-US" altLang="zh-CN" smtClean="0"/>
              <a:t>……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26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Need to Prepare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 LEGO MINDSTORMS EV3 Intelligent Brick or Raspberry Pi (any model).</a:t>
            </a:r>
          </a:p>
          <a:p>
            <a:r>
              <a:rPr lang="en-US" altLang="zh-CN"/>
              <a:t>A microSD or microSDHC card (2GB or larger). microSDXC is not supported on the EV3. </a:t>
            </a:r>
            <a:r>
              <a:rPr lang="en-US" altLang="zh-CN" b="1"/>
              <a:t>All cards larger than 32GB will not work with the EV3!</a:t>
            </a:r>
            <a:endParaRPr lang="en-US" altLang="zh-CN"/>
          </a:p>
          <a:p>
            <a:r>
              <a:rPr lang="en-US" altLang="zh-CN"/>
              <a:t>A computer with an adapter for the SD card. You will need administrator user permissions on this computer.</a:t>
            </a:r>
          </a:p>
          <a:p>
            <a:r>
              <a:rPr lang="en-US" altLang="zh-CN"/>
              <a:t>USB Wi-Fi dongle</a:t>
            </a:r>
          </a:p>
        </p:txBody>
      </p:sp>
    </p:spTree>
    <p:extLst>
      <p:ext uri="{BB962C8B-B14F-4D97-AF65-F5344CB8AC3E}">
        <p14:creationId xmlns:p14="http://schemas.microsoft.com/office/powerpoint/2010/main" val="1003377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Demo-</a:t>
            </a:r>
            <a:r>
              <a:rPr lang="en-US" altLang="zh-CN"/>
              <a:t> Connecting to Ev3dev Using </a:t>
            </a:r>
            <a:r>
              <a:rPr lang="en-US" altLang="zh-CN" smtClean="0"/>
              <a:t>SSH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2908" b="-1313"/>
          <a:stretch/>
        </p:blipFill>
        <p:spPr>
          <a:xfrm>
            <a:off x="2841567" y="1825625"/>
            <a:ext cx="6177742" cy="398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29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Program in Python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sz="1600">
                <a:solidFill>
                  <a:srgbClr val="008000"/>
                </a:solidFill>
                <a:latin typeface="Consolas" panose="020B0609020204030204" pitchFamily="49" charset="0"/>
              </a:rPr>
              <a:t>#!/usr/bin/env python3</a:t>
            </a:r>
            <a:endParaRPr lang="en-US" altLang="zh-CN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ev3dev2.motor </a:t>
            </a:r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LargeMotor, OUTPUT_A, OUTPUT_B, SpeedPercent, MoveTank</a:t>
            </a:r>
          </a:p>
          <a:p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ev3dev2.sensor </a:t>
            </a:r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INPUT_1</a:t>
            </a:r>
          </a:p>
          <a:p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ev3dev2.sensor.lego </a:t>
            </a:r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TouchSensor</a:t>
            </a:r>
          </a:p>
          <a:p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ev3dev2.led </a:t>
            </a:r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Leds</a:t>
            </a:r>
          </a:p>
          <a:p>
            <a:r>
              <a:rPr lang="en-US" altLang="zh-CN" sz="1600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</a:rPr>
              <a:t>TODO</a:t>
            </a:r>
            <a:r>
              <a:rPr lang="en-US" altLang="zh-CN" sz="1600">
                <a:solidFill>
                  <a:srgbClr val="008000"/>
                </a:solidFill>
                <a:latin typeface="Consolas" panose="020B0609020204030204" pitchFamily="49" charset="0"/>
              </a:rPr>
              <a:t>: Add code </a:t>
            </a:r>
            <a:r>
              <a:rPr lang="en-US" altLang="zh-CN" sz="1600" smtClean="0">
                <a:solidFill>
                  <a:srgbClr val="008000"/>
                </a:solidFill>
                <a:latin typeface="Consolas" panose="020B0609020204030204" pitchFamily="49" charset="0"/>
              </a:rPr>
              <a:t>here</a:t>
            </a:r>
          </a:p>
          <a:p>
            <a:endParaRPr lang="en-US" altLang="zh-CN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sound = Sound()</a:t>
            </a:r>
          </a:p>
          <a:p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sound.speak(</a:t>
            </a:r>
            <a:r>
              <a:rPr lang="en-US" altLang="zh-CN" sz="2000">
                <a:solidFill>
                  <a:srgbClr val="A31515"/>
                </a:solidFill>
                <a:latin typeface="Consolas" panose="020B0609020204030204" pitchFamily="49" charset="0"/>
              </a:rPr>
              <a:t>'Welcome to the E V 3 dev project</a:t>
            </a:r>
            <a:r>
              <a:rPr lang="en-US" altLang="zh-CN" sz="2000" smtClean="0">
                <a:solidFill>
                  <a:srgbClr val="A31515"/>
                </a:solidFill>
                <a:latin typeface="Consolas" panose="020B0609020204030204" pitchFamily="49" charset="0"/>
              </a:rPr>
              <a:t>!'</a:t>
            </a:r>
            <a:r>
              <a:rPr lang="en-US" altLang="zh-C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altLang="zh-CN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tank_drive 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= MoveTank(OUTPUT_A, OUTPUT_B)</a:t>
            </a:r>
          </a:p>
          <a:p>
            <a:r>
              <a:rPr lang="en-US" altLang="zh-CN" sz="2000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2000">
                <a:solidFill>
                  <a:srgbClr val="008000"/>
                </a:solidFill>
                <a:latin typeface="Consolas" panose="020B0609020204030204" pitchFamily="49" charset="0"/>
              </a:rPr>
              <a:t>drive in a turn for 5 rotations of the outer motor</a:t>
            </a:r>
            <a:endParaRPr lang="en-US" altLang="zh-CN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>
                <a:solidFill>
                  <a:srgbClr val="008000"/>
                </a:solidFill>
                <a:latin typeface="Consolas" panose="020B0609020204030204" pitchFamily="49" charset="0"/>
              </a:rPr>
              <a:t># the first two parameters can be unit classes or percentages.</a:t>
            </a:r>
            <a:endParaRPr lang="en-US" altLang="zh-CN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tank_drive.on_for_rotations(SpeedPercent(</a:t>
            </a:r>
            <a:r>
              <a:rPr lang="en-US" altLang="zh-CN" sz="2000">
                <a:solidFill>
                  <a:srgbClr val="09885A"/>
                </a:solidFill>
                <a:latin typeface="Consolas" panose="020B0609020204030204" pitchFamily="49" charset="0"/>
              </a:rPr>
              <a:t>50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), SpeedPercent(</a:t>
            </a:r>
            <a:r>
              <a:rPr lang="en-US" altLang="zh-CN" sz="2000">
                <a:solidFill>
                  <a:srgbClr val="09885A"/>
                </a:solidFill>
                <a:latin typeface="Consolas" panose="020B0609020204030204" pitchFamily="49" charset="0"/>
              </a:rPr>
              <a:t>75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sz="200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2000">
                <a:solidFill>
                  <a:srgbClr val="008000"/>
                </a:solidFill>
                <a:latin typeface="Consolas" panose="020B0609020204030204" pitchFamily="49" charset="0"/>
              </a:rPr>
              <a:t>drive in a different turn for 3 seconds</a:t>
            </a:r>
            <a:endParaRPr lang="en-US" altLang="zh-CN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tank_drive.on_for_seconds(SpeedPercent(</a:t>
            </a:r>
            <a:r>
              <a:rPr lang="en-US" altLang="zh-CN" sz="2000">
                <a:solidFill>
                  <a:srgbClr val="09885A"/>
                </a:solidFill>
                <a:latin typeface="Consolas" panose="020B0609020204030204" pitchFamily="49" charset="0"/>
              </a:rPr>
              <a:t>60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), SpeedPercent(</a:t>
            </a:r>
            <a:r>
              <a:rPr lang="en-US" altLang="zh-CN" sz="2000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sz="200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347021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Demo-Color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#!/usr/bin/env python3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"""Make robot say whatever color it observes with the color sensor."""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ev3dev2.sensor.lego 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ColorSensor</a:t>
            </a:r>
          </a:p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time 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sleep</a:t>
            </a:r>
          </a:p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ev3dev2.sound 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Sound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color_sensor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 ColorSensor()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sound = Sound()</a:t>
            </a:r>
          </a:p>
          <a:p>
            <a:r>
              <a:rPr lang="en-US" altLang="zh-CN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color = color_sensor.color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text = ColorSensor.COLORS[color]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sound.speak(text)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sleep(</a:t>
            </a:r>
            <a:r>
              <a:rPr lang="en-US" altLang="zh-CN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507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Demo-Touch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#!/usr/bin/env python3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"""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Reverse robot if bumps into wall.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mtClean="0">
                <a:solidFill>
                  <a:srgbClr val="A31515"/>
                </a:solidFill>
                <a:latin typeface="Consolas" panose="020B0609020204030204" pitchFamily="49" charset="0"/>
              </a:rPr>
              <a:t>This 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script is a simple demonstration of the touch sensor.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"""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ev3dev2.motor 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MoveSteering, OUTPUT_B, OUTPUT_C</a:t>
            </a:r>
          </a:p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ev3dev2.sensor.lego 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TouchSensor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motor_pair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 MoveSteering(OUTPUT_B, OUTPUT_C)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touch_sensor = TouchSensor()</a:t>
            </a:r>
          </a:p>
          <a:p>
            <a:r>
              <a:rPr lang="en-US" altLang="zh-CN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Start robot moving forward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motor_pair.on(steering=</a:t>
            </a:r>
            <a:r>
              <a:rPr lang="en-US" altLang="zh-CN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speed=</a:t>
            </a:r>
            <a:r>
              <a:rPr lang="en-US" altLang="zh-CN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Wait until robot touches wall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touch_sensor.wait_for_pressed()</a:t>
            </a:r>
          </a:p>
          <a:p>
            <a:r>
              <a:rPr lang="en-US" altLang="zh-CN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Stop moving forward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motor_pair.off()</a:t>
            </a:r>
          </a:p>
          <a:p>
            <a:r>
              <a:rPr lang="en-US" altLang="zh-CN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Reverse away from wall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motor_pair.on_for_seconds(steering=</a:t>
            </a:r>
            <a:r>
              <a:rPr lang="en-US" altLang="zh-CN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speed=-</a:t>
            </a:r>
            <a:r>
              <a:rPr lang="en-US" altLang="zh-CN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seconds=</a:t>
            </a:r>
            <a:r>
              <a:rPr lang="en-US" altLang="zh-CN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686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Demo-Ultrasonic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0135" y="1833001"/>
            <a:ext cx="5471160" cy="4351338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#!/usr/bin/env python3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"""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Use robot to reposition cuboid.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mtClean="0">
                <a:solidFill>
                  <a:srgbClr val="A31515"/>
                </a:solidFill>
                <a:latin typeface="Consolas" panose="020B0609020204030204" pitchFamily="49" charset="0"/>
              </a:rPr>
              <a:t>This 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script is a simple demonstration of the ultrasonic sensor and medium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motor.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"""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ev3dev2.motor 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MoveSteering, MediumMotor, OUTPUT_A, OUTPUT_B, OUTPUT_C)</a:t>
            </a:r>
          </a:p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ev3dev2.sensor.lego 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UltrasonicSensor</a:t>
            </a:r>
          </a:p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time 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sleep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motor_pair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 MoveSteering(OUTPUT_B, OUTPUT_C)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medium_motor = MediumMotor(OUTPUT_A)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ultrasonic_sensor = UltrasonicSensor()</a:t>
            </a:r>
          </a:p>
          <a:p>
            <a:r>
              <a:rPr lang="en-US" altLang="zh-CN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Start robot moving forward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198524" y="1707342"/>
            <a:ext cx="5993476" cy="44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300">
                <a:solidFill>
                  <a:srgbClr val="000000"/>
                </a:solidFill>
                <a:latin typeface="Consolas" panose="020B0609020204030204" pitchFamily="49" charset="0"/>
              </a:rPr>
              <a:t>motor_pair.on(steering=</a:t>
            </a:r>
            <a:r>
              <a:rPr lang="en-US" altLang="zh-CN" sz="130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300">
                <a:solidFill>
                  <a:srgbClr val="000000"/>
                </a:solidFill>
                <a:latin typeface="Consolas" panose="020B0609020204030204" pitchFamily="49" charset="0"/>
              </a:rPr>
              <a:t>, speed=</a:t>
            </a:r>
            <a:r>
              <a:rPr lang="en-US" altLang="zh-CN" sz="130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3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300">
                <a:solidFill>
                  <a:srgbClr val="008000"/>
                </a:solidFill>
                <a:latin typeface="Consolas" panose="020B0609020204030204" pitchFamily="49" charset="0"/>
              </a:rPr>
              <a:t># Wait until robot less than 3.5cm from cuboid</a:t>
            </a:r>
            <a:endParaRPr lang="en-US" altLang="zh-CN" sz="13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30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300">
                <a:solidFill>
                  <a:srgbClr val="000000"/>
                </a:solidFill>
                <a:latin typeface="Consolas" panose="020B0609020204030204" pitchFamily="49" charset="0"/>
              </a:rPr>
              <a:t> ultrasonic_sensor.distance_centimeters &gt; </a:t>
            </a:r>
            <a:r>
              <a:rPr lang="en-US" altLang="zh-CN" sz="1300">
                <a:solidFill>
                  <a:srgbClr val="09885A"/>
                </a:solidFill>
                <a:latin typeface="Consolas" panose="020B0609020204030204" pitchFamily="49" charset="0"/>
              </a:rPr>
              <a:t>3.5</a:t>
            </a:r>
            <a:r>
              <a:rPr lang="en-US" altLang="zh-CN" sz="13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300">
                <a:solidFill>
                  <a:srgbClr val="000000"/>
                </a:solidFill>
                <a:latin typeface="Consolas" panose="020B0609020204030204" pitchFamily="49" charset="0"/>
              </a:rPr>
              <a:t>sleep(</a:t>
            </a:r>
            <a:r>
              <a:rPr lang="en-US" altLang="zh-CN" sz="1300">
                <a:solidFill>
                  <a:srgbClr val="09885A"/>
                </a:solidFill>
                <a:latin typeface="Consolas" panose="020B0609020204030204" pitchFamily="49" charset="0"/>
              </a:rPr>
              <a:t>0.01</a:t>
            </a:r>
            <a:r>
              <a:rPr lang="en-US" altLang="zh-CN" sz="13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300">
                <a:solidFill>
                  <a:srgbClr val="008000"/>
                </a:solidFill>
                <a:latin typeface="Consolas" panose="020B0609020204030204" pitchFamily="49" charset="0"/>
              </a:rPr>
              <a:t># Stop moving forward</a:t>
            </a:r>
            <a:endParaRPr lang="en-US" altLang="zh-CN" sz="13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300">
                <a:solidFill>
                  <a:srgbClr val="000000"/>
                </a:solidFill>
                <a:latin typeface="Consolas" panose="020B0609020204030204" pitchFamily="49" charset="0"/>
              </a:rPr>
              <a:t>motor_pair.off()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300">
                <a:solidFill>
                  <a:srgbClr val="008000"/>
                </a:solidFill>
                <a:latin typeface="Consolas" panose="020B0609020204030204" pitchFamily="49" charset="0"/>
              </a:rPr>
              <a:t># Lower robot arm over cuboid</a:t>
            </a:r>
            <a:endParaRPr lang="en-US" altLang="zh-CN" sz="13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300">
                <a:solidFill>
                  <a:srgbClr val="000000"/>
                </a:solidFill>
                <a:latin typeface="Consolas" panose="020B0609020204030204" pitchFamily="49" charset="0"/>
              </a:rPr>
              <a:t>medium_motor.on_for_degrees(speed=-</a:t>
            </a:r>
            <a:r>
              <a:rPr lang="en-US" altLang="zh-CN" sz="130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300">
                <a:solidFill>
                  <a:srgbClr val="000000"/>
                </a:solidFill>
                <a:latin typeface="Consolas" panose="020B0609020204030204" pitchFamily="49" charset="0"/>
              </a:rPr>
              <a:t>, degrees=</a:t>
            </a:r>
            <a:r>
              <a:rPr lang="en-US" altLang="zh-CN" sz="1300">
                <a:solidFill>
                  <a:srgbClr val="09885A"/>
                </a:solidFill>
                <a:latin typeface="Consolas" panose="020B0609020204030204" pitchFamily="49" charset="0"/>
              </a:rPr>
              <a:t>90</a:t>
            </a:r>
            <a:r>
              <a:rPr lang="en-US" altLang="zh-CN" sz="13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300">
                <a:solidFill>
                  <a:srgbClr val="008000"/>
                </a:solidFill>
                <a:latin typeface="Consolas" panose="020B0609020204030204" pitchFamily="49" charset="0"/>
              </a:rPr>
              <a:t># Drag cuboid backwards for 2 seconds</a:t>
            </a:r>
            <a:endParaRPr lang="en-US" altLang="zh-CN" sz="13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300">
                <a:solidFill>
                  <a:srgbClr val="000000"/>
                </a:solidFill>
                <a:latin typeface="Consolas" panose="020B0609020204030204" pitchFamily="49" charset="0"/>
              </a:rPr>
              <a:t>motor_pair.on_for_seconds(steering=</a:t>
            </a:r>
            <a:r>
              <a:rPr lang="en-US" altLang="zh-CN" sz="130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300">
                <a:solidFill>
                  <a:srgbClr val="000000"/>
                </a:solidFill>
                <a:latin typeface="Consolas" panose="020B0609020204030204" pitchFamily="49" charset="0"/>
              </a:rPr>
              <a:t>, speed=-</a:t>
            </a:r>
            <a:r>
              <a:rPr lang="en-US" altLang="zh-CN" sz="130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1300">
                <a:solidFill>
                  <a:srgbClr val="000000"/>
                </a:solidFill>
                <a:latin typeface="Consolas" panose="020B0609020204030204" pitchFamily="49" charset="0"/>
              </a:rPr>
              <a:t>, seconds=</a:t>
            </a:r>
            <a:r>
              <a:rPr lang="en-US" altLang="zh-CN" sz="130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3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300">
                <a:solidFill>
                  <a:srgbClr val="008000"/>
                </a:solidFill>
                <a:latin typeface="Consolas" panose="020B0609020204030204" pitchFamily="49" charset="0"/>
              </a:rPr>
              <a:t># Raise robot arm</a:t>
            </a:r>
            <a:endParaRPr lang="en-US" altLang="zh-CN" sz="13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300">
                <a:solidFill>
                  <a:srgbClr val="000000"/>
                </a:solidFill>
                <a:latin typeface="Consolas" panose="020B0609020204030204" pitchFamily="49" charset="0"/>
              </a:rPr>
              <a:t>medium_motor.on_for_degrees(speed=</a:t>
            </a:r>
            <a:r>
              <a:rPr lang="en-US" altLang="zh-CN" sz="130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300">
                <a:solidFill>
                  <a:srgbClr val="000000"/>
                </a:solidFill>
                <a:latin typeface="Consolas" panose="020B0609020204030204" pitchFamily="49" charset="0"/>
              </a:rPr>
              <a:t>, degrees=</a:t>
            </a:r>
            <a:r>
              <a:rPr lang="en-US" altLang="zh-CN" sz="1300">
                <a:solidFill>
                  <a:srgbClr val="09885A"/>
                </a:solidFill>
                <a:latin typeface="Consolas" panose="020B0609020204030204" pitchFamily="49" charset="0"/>
              </a:rPr>
              <a:t>90</a:t>
            </a:r>
            <a:r>
              <a:rPr lang="en-US" altLang="zh-CN" sz="13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300">
                <a:solidFill>
                  <a:srgbClr val="008000"/>
                </a:solidFill>
                <a:latin typeface="Consolas" panose="020B0609020204030204" pitchFamily="49" charset="0"/>
              </a:rPr>
              <a:t># Move robot away from cuboid</a:t>
            </a:r>
            <a:endParaRPr lang="en-US" altLang="zh-CN" sz="13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300">
                <a:solidFill>
                  <a:srgbClr val="000000"/>
                </a:solidFill>
                <a:latin typeface="Consolas" panose="020B0609020204030204" pitchFamily="49" charset="0"/>
              </a:rPr>
              <a:t>motor_pair.on_for_seconds(steering=</a:t>
            </a:r>
            <a:r>
              <a:rPr lang="en-US" altLang="zh-CN" sz="130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300">
                <a:solidFill>
                  <a:srgbClr val="000000"/>
                </a:solidFill>
                <a:latin typeface="Consolas" panose="020B0609020204030204" pitchFamily="49" charset="0"/>
              </a:rPr>
              <a:t>, speed=-</a:t>
            </a:r>
            <a:r>
              <a:rPr lang="en-US" altLang="zh-CN" sz="130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1300">
                <a:solidFill>
                  <a:srgbClr val="000000"/>
                </a:solidFill>
                <a:latin typeface="Consolas" panose="020B0609020204030204" pitchFamily="49" charset="0"/>
              </a:rPr>
              <a:t>, seconds=</a:t>
            </a:r>
            <a:r>
              <a:rPr lang="en-US" altLang="zh-CN" sz="130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3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zh-CN" altLang="en-US" sz="1300"/>
          </a:p>
        </p:txBody>
      </p:sp>
    </p:spTree>
    <p:extLst>
      <p:ext uri="{BB962C8B-B14F-4D97-AF65-F5344CB8AC3E}">
        <p14:creationId xmlns:p14="http://schemas.microsoft.com/office/powerpoint/2010/main" val="2322477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Demo-Square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>
                <a:solidFill>
                  <a:srgbClr val="008000"/>
                </a:solidFill>
                <a:latin typeface="Consolas" panose="020B0609020204030204" pitchFamily="49" charset="0"/>
              </a:rPr>
              <a:t>#!/usr/bin/env python3</a:t>
            </a:r>
            <a:endParaRPr lang="en-US" altLang="zh-CN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A31515"/>
                </a:solidFill>
                <a:latin typeface="Consolas" panose="020B0609020204030204" pitchFamily="49" charset="0"/>
              </a:rPr>
              <a:t>"""</a:t>
            </a:r>
            <a:endParaRPr lang="en-US" altLang="zh-CN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A31515"/>
                </a:solidFill>
                <a:latin typeface="Consolas" panose="020B0609020204030204" pitchFamily="49" charset="0"/>
              </a:rPr>
              <a:t>Move robot in a square path without using the Gyro sensor.</a:t>
            </a:r>
            <a:endParaRPr lang="en-US" altLang="zh-CN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smtClean="0">
                <a:solidFill>
                  <a:srgbClr val="A31515"/>
                </a:solidFill>
                <a:latin typeface="Consolas" panose="020B0609020204030204" pitchFamily="49" charset="0"/>
              </a:rPr>
              <a:t>This </a:t>
            </a:r>
            <a:r>
              <a:rPr lang="en-US" altLang="zh-CN" sz="1600">
                <a:solidFill>
                  <a:srgbClr val="A31515"/>
                </a:solidFill>
                <a:latin typeface="Consolas" panose="020B0609020204030204" pitchFamily="49" charset="0"/>
              </a:rPr>
              <a:t>script is a simple demonstration of moving forward and turning.</a:t>
            </a:r>
            <a:endParaRPr lang="en-US" altLang="zh-CN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A31515"/>
                </a:solidFill>
                <a:latin typeface="Consolas" panose="020B0609020204030204" pitchFamily="49" charset="0"/>
              </a:rPr>
              <a:t>"""</a:t>
            </a:r>
            <a:endParaRPr lang="en-US" altLang="zh-CN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ev3dev2.motor </a:t>
            </a:r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MoveSteering, OUTPUT_B, OUTPUT_C</a:t>
            </a:r>
          </a:p>
          <a:p>
            <a:r>
              <a:rPr lang="en-US" altLang="zh-CN" sz="1600" smtClean="0">
                <a:solidFill>
                  <a:srgbClr val="000000"/>
                </a:solidFill>
                <a:latin typeface="Consolas" panose="020B0609020204030204" pitchFamily="49" charset="0"/>
              </a:rPr>
              <a:t>motor_pair 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= MoveSteering(OUTPUT_B, OUTPUT_C)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en-US" altLang="zh-CN" sz="160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altLang="zh-CN" sz="160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600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1600">
                <a:solidFill>
                  <a:srgbClr val="008000"/>
                </a:solidFill>
                <a:latin typeface="Consolas" panose="020B0609020204030204" pitchFamily="49" charset="0"/>
              </a:rPr>
              <a:t>Move robot forward for 3 seconds</a:t>
            </a:r>
            <a:endParaRPr lang="en-US" altLang="zh-CN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motor_pair.on_for_seconds(steering=</a:t>
            </a:r>
            <a:r>
              <a:rPr lang="en-US" altLang="zh-CN" sz="160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, speed=</a:t>
            </a:r>
            <a:r>
              <a:rPr lang="en-US" altLang="zh-CN" sz="1600">
                <a:solidFill>
                  <a:srgbClr val="09885A"/>
                </a:solidFill>
                <a:latin typeface="Consolas" panose="020B0609020204030204" pitchFamily="49" charset="0"/>
              </a:rPr>
              <a:t>50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, seconds=</a:t>
            </a:r>
            <a:r>
              <a:rPr lang="en-US" altLang="zh-CN" sz="160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1600">
                <a:solidFill>
                  <a:srgbClr val="008000"/>
                </a:solidFill>
                <a:latin typeface="Consolas" panose="020B0609020204030204" pitchFamily="49" charset="0"/>
              </a:rPr>
              <a:t>Turn robot left 90 degrees (adjust rotations for your particular robot)</a:t>
            </a:r>
            <a:endParaRPr lang="en-US" altLang="zh-CN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motor_pair.on_for_rotations(steering=-</a:t>
            </a:r>
            <a:r>
              <a:rPr lang="en-US" altLang="zh-CN" sz="160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, speed=</a:t>
            </a:r>
            <a:r>
              <a:rPr lang="en-US" altLang="zh-CN" sz="160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, rotations=</a:t>
            </a:r>
            <a:r>
              <a:rPr lang="en-US" altLang="zh-CN" sz="1600">
                <a:solidFill>
                  <a:srgbClr val="09885A"/>
                </a:solidFill>
                <a:latin typeface="Consolas" panose="020B0609020204030204" pitchFamily="49" charset="0"/>
              </a:rPr>
              <a:t>0.5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CN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0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Content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Intro</a:t>
            </a:r>
          </a:p>
          <a:p>
            <a:r>
              <a:rPr lang="en-US" altLang="zh-CN" smtClean="0"/>
              <a:t>Examples</a:t>
            </a:r>
          </a:p>
          <a:p>
            <a:r>
              <a:rPr lang="en-US" altLang="zh-CN" smtClean="0"/>
              <a:t>Videos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770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Demo-Square-gyro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#!/usr/bin/env python3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"""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Move robot in a square path using the Gyro sensor.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mtClean="0">
                <a:solidFill>
                  <a:srgbClr val="A31515"/>
                </a:solidFill>
                <a:latin typeface="Consolas" panose="020B0609020204030204" pitchFamily="49" charset="0"/>
              </a:rPr>
              <a:t>This 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script is a simple demonstration of turning using the Gyro sensor.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"""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ev3dev2.motor 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MoveSteering, OUTPUT_B, OUTPUT_C</a:t>
            </a:r>
          </a:p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ev3dev2.sensor.lego 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GyroSensor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motor_pair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 MoveSteering(OUTPUT_B, OUTPUT_C)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gyro = GyroSensor()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gyro.mode = GyroSensor.MODE_GYRO_ANG</a:t>
            </a:r>
          </a:p>
          <a:p>
            <a:r>
              <a:rPr lang="en-US" altLang="zh-CN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altLang="zh-CN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Move robot forward for 3 seconds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motor_pair.on_for_seconds(steering=</a:t>
            </a:r>
            <a:r>
              <a:rPr lang="en-US" altLang="zh-CN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speed=</a:t>
            </a:r>
            <a:r>
              <a:rPr lang="en-US" altLang="zh-CN">
                <a:solidFill>
                  <a:srgbClr val="09885A"/>
                </a:solidFill>
                <a:latin typeface="Consolas" panose="020B0609020204030204" pitchFamily="49" charset="0"/>
              </a:rPr>
              <a:t>50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seconds=</a:t>
            </a:r>
            <a:r>
              <a:rPr lang="en-US" altLang="zh-CN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Spin robot to the left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motor_pair.on(steering=-</a:t>
            </a:r>
            <a:r>
              <a:rPr lang="en-US" altLang="zh-CN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speed=</a:t>
            </a:r>
            <a:r>
              <a:rPr lang="en-US" altLang="zh-CN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Wait until angle changed by 90 degrees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gyro.wait_until_angle_changed_by(</a:t>
            </a:r>
            <a:r>
              <a:rPr lang="en-US" altLang="zh-CN">
                <a:solidFill>
                  <a:srgbClr val="09885A"/>
                </a:solidFill>
                <a:latin typeface="Consolas" panose="020B0609020204030204" pitchFamily="49" charset="0"/>
              </a:rPr>
              <a:t>90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</a:rPr>
              <a:t>Stop motors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motor_pair.off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585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Usage 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210" y="1346163"/>
            <a:ext cx="4760488" cy="23034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317" y="1027906"/>
            <a:ext cx="4321904" cy="28640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508" y="3593325"/>
            <a:ext cx="4340809" cy="25592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232" y="3871286"/>
            <a:ext cx="3390407" cy="228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7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Vedios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</a:t>
            </a:r>
            <a:r>
              <a:rPr lang="en-US" altLang="zh-CN" smtClean="0">
                <a:hlinkClick r:id="rId2"/>
              </a:rPr>
              <a:t>www.youtube.com/watch?v=Z4Lz2rYRipQ</a:t>
            </a:r>
            <a:endParaRPr lang="en-US" altLang="zh-CN" smtClean="0"/>
          </a:p>
          <a:p>
            <a:r>
              <a:rPr lang="en-US" altLang="zh-CN">
                <a:hlinkClick r:id="rId3"/>
              </a:rPr>
              <a:t>https://</a:t>
            </a:r>
            <a:r>
              <a:rPr lang="en-US" altLang="zh-CN" smtClean="0">
                <a:hlinkClick r:id="rId3"/>
              </a:rPr>
              <a:t>www.bilibili.com/video/av5740892/</a:t>
            </a:r>
            <a:r>
              <a:rPr lang="en-US" altLang="zh-CN" smtClean="0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894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Reference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</a:t>
            </a:r>
            <a:r>
              <a:rPr lang="en-US" altLang="zh-CN" smtClean="0">
                <a:hlinkClick r:id="rId2"/>
              </a:rPr>
              <a:t>sites.google.com/site/ev3python/learn_ev3_python/going-further/auto-drive</a:t>
            </a:r>
            <a:r>
              <a:rPr lang="en-US" altLang="zh-CN" smtClean="0"/>
              <a:t> </a:t>
            </a:r>
          </a:p>
          <a:p>
            <a:r>
              <a:rPr lang="en-US" altLang="zh-CN">
                <a:hlinkClick r:id="rId3"/>
              </a:rPr>
              <a:t>https://www.ev3dev.org/docs/getting-started</a:t>
            </a:r>
            <a:r>
              <a:rPr lang="en-US" altLang="zh-CN" smtClean="0">
                <a:hlinkClick r:id="rId3"/>
              </a:rPr>
              <a:t>/</a:t>
            </a:r>
            <a:endParaRPr lang="en-US" altLang="zh-CN" smtClean="0"/>
          </a:p>
          <a:p>
            <a:r>
              <a:rPr lang="en-US" altLang="zh-CN">
                <a:hlinkClick r:id="rId4"/>
              </a:rPr>
              <a:t>https://</a:t>
            </a:r>
            <a:r>
              <a:rPr lang="en-US" altLang="zh-CN" smtClean="0">
                <a:hlinkClick r:id="rId4"/>
              </a:rPr>
              <a:t>github.com/ev3dev/ev3dev-lang-python</a:t>
            </a:r>
            <a:endParaRPr lang="en-US" altLang="zh-CN" smtClean="0"/>
          </a:p>
          <a:p>
            <a:r>
              <a:rPr lang="en-US" altLang="zh-CN">
                <a:hlinkClick r:id="rId5"/>
              </a:rPr>
              <a:t>https://</a:t>
            </a:r>
            <a:r>
              <a:rPr lang="en-US" altLang="zh-CN" smtClean="0">
                <a:hlinkClick r:id="rId5"/>
              </a:rPr>
              <a:t>python-ev3dev.readthedocs.io/en/ev3dev-stretch/motors.html#units</a:t>
            </a:r>
            <a:endParaRPr lang="en-US" altLang="zh-CN" smtClean="0"/>
          </a:p>
          <a:p>
            <a:r>
              <a:rPr lang="en-US" altLang="zh-CN">
                <a:hlinkClick r:id="rId6"/>
              </a:rPr>
              <a:t>https://</a:t>
            </a:r>
            <a:r>
              <a:rPr lang="en-US" altLang="zh-CN" smtClean="0">
                <a:hlinkClick r:id="rId6"/>
              </a:rPr>
              <a:t>github.com/ev3dev/ev3dev-lang-python-demo</a:t>
            </a:r>
            <a:endParaRPr lang="en-US" altLang="zh-CN" smtClean="0"/>
          </a:p>
          <a:p>
            <a:r>
              <a:rPr lang="en-US" altLang="zh-CN">
                <a:hlinkClick r:id="rId7"/>
              </a:rPr>
              <a:t>https://</a:t>
            </a:r>
            <a:r>
              <a:rPr lang="en-US" altLang="zh-CN" smtClean="0">
                <a:hlinkClick r:id="rId7"/>
              </a:rPr>
              <a:t>github.com/sshopov/pyconau2017/blob/master/final.ipynb</a:t>
            </a:r>
            <a:r>
              <a:rPr lang="en-US" altLang="zh-CN" smtClean="0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284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Q&amp;A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21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Intro to EV3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LEGO MINDSTORMS EV3 is based on a brick </a:t>
            </a:r>
            <a:endParaRPr lang="en-US" altLang="zh-CN" smtClean="0"/>
          </a:p>
          <a:p>
            <a:r>
              <a:rPr lang="en-US" altLang="zh-CN" smtClean="0"/>
              <a:t>includes </a:t>
            </a:r>
            <a:r>
              <a:rPr lang="en-US" altLang="zh-CN"/>
              <a:t>an ARM®9-based processor, micro SD card reader, and USB port for Wi-Fi connectivity. </a:t>
            </a:r>
            <a:endParaRPr lang="en-US" altLang="zh-CN" smtClean="0"/>
          </a:p>
          <a:p>
            <a:r>
              <a:rPr lang="en-US" altLang="zh-CN" smtClean="0"/>
              <a:t>It </a:t>
            </a:r>
            <a:r>
              <a:rPr lang="en-US" altLang="zh-CN"/>
              <a:t>connects to a variety of sensors, such as ultrasound, color/light, gyroscope, and touch. </a:t>
            </a:r>
            <a:endParaRPr lang="en-US" altLang="zh-CN" smtClean="0"/>
          </a:p>
          <a:p>
            <a:r>
              <a:rPr lang="en-US" altLang="zh-CN" smtClean="0"/>
              <a:t>It </a:t>
            </a:r>
            <a:r>
              <a:rPr lang="en-US" altLang="zh-CN"/>
              <a:t>also connects to up to four servo motors, so you can use it to build mobile robots.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96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25127" t="9086" r="19354" b="5153"/>
          <a:stretch/>
        </p:blipFill>
        <p:spPr>
          <a:xfrm>
            <a:off x="1239714" y="2029789"/>
            <a:ext cx="3833446" cy="28750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05" y="1739643"/>
            <a:ext cx="5847619" cy="369523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Brick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44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470B5-8BF0-459F-A208-E4FD0780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Sensors</a:t>
            </a:r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82B8979-2B76-4DBB-BE78-E41AEF5B0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447" y="2191888"/>
            <a:ext cx="2469094" cy="226333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D922C9A-7743-4445-9218-58D5F7971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51" y="2378594"/>
            <a:ext cx="2728196" cy="21947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DFA866F-4836-41C3-B643-BCF8245C4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541" y="1955647"/>
            <a:ext cx="2880610" cy="273581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352F541-EC51-4BA8-BD12-C5D5FD8BE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4601" y="3196739"/>
            <a:ext cx="2621508" cy="187250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45E184A-0FF1-4375-B472-4460D725353F}"/>
              </a:ext>
            </a:extLst>
          </p:cNvPr>
          <p:cNvSpPr txBox="1"/>
          <p:nvPr/>
        </p:nvSpPr>
        <p:spPr>
          <a:xfrm>
            <a:off x="1651381" y="4889241"/>
            <a:ext cx="162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触动传感器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3F4FF47-8C24-45C3-B82F-0568E113E705}"/>
              </a:ext>
            </a:extLst>
          </p:cNvPr>
          <p:cNvSpPr txBox="1"/>
          <p:nvPr/>
        </p:nvSpPr>
        <p:spPr>
          <a:xfrm>
            <a:off x="4432041" y="48892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颜色传感器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89383F7-E097-4E7E-9ED4-4C1A3E4F5D07}"/>
              </a:ext>
            </a:extLst>
          </p:cNvPr>
          <p:cNvSpPr txBox="1"/>
          <p:nvPr/>
        </p:nvSpPr>
        <p:spPr>
          <a:xfrm>
            <a:off x="6867331" y="4889241"/>
            <a:ext cx="180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远程红外信标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7F8BC49-1A00-41EA-A429-DC975DE5D2F5}"/>
              </a:ext>
            </a:extLst>
          </p:cNvPr>
          <p:cNvSpPr txBox="1"/>
          <p:nvPr/>
        </p:nvSpPr>
        <p:spPr>
          <a:xfrm>
            <a:off x="9561211" y="4889241"/>
            <a:ext cx="236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红</a:t>
            </a:r>
            <a:r>
              <a:rPr lang="zh-CN" altLang="en-US" smtClean="0"/>
              <a:t>外</a:t>
            </a:r>
            <a:r>
              <a:rPr lang="en-US" altLang="zh-CN" smtClean="0"/>
              <a:t>/</a:t>
            </a:r>
            <a:r>
              <a:rPr lang="zh-CN" altLang="en-US" smtClean="0"/>
              <a:t>超声波传</a:t>
            </a:r>
            <a:r>
              <a:rPr lang="zh-CN" altLang="en-US"/>
              <a:t>感器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3451" y="1862456"/>
            <a:ext cx="2723809" cy="1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Program </a:t>
            </a:r>
            <a:r>
              <a:rPr lang="en-US" altLang="zh-CN"/>
              <a:t>with </a:t>
            </a:r>
            <a:r>
              <a:rPr lang="en-US" altLang="zh-CN" err="1"/>
              <a:t>Matlab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% LEGOEV3 - The class to represent the LEGO EV3 brick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% You can use LEGOEV3 to interact with EV3 brick.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% myev3 = legoev3(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err="1">
                <a:solidFill>
                  <a:srgbClr val="A31515"/>
                </a:solidFill>
                <a:latin typeface="Consolas" panose="020B0609020204030204" pitchFamily="49" charset="0"/>
              </a:rPr>
              <a:t>usb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% set up USB connection between host and EV3 brick.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% myev3 = legoev3(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err="1">
                <a:solidFill>
                  <a:srgbClr val="A31515"/>
                </a:solidFill>
                <a:latin typeface="Consolas" panose="020B0609020204030204" pitchFamily="49" charset="0"/>
              </a:rPr>
              <a:t>wifi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err="1">
                <a:solidFill>
                  <a:srgbClr val="000000"/>
                </a:solidFill>
                <a:latin typeface="Consolas" panose="020B0609020204030204" pitchFamily="49" charset="0"/>
              </a:rPr>
              <a:t>ip_address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err="1">
                <a:solidFill>
                  <a:srgbClr val="000000"/>
                </a:solidFill>
                <a:latin typeface="Consolas" panose="020B0609020204030204" pitchFamily="49" charset="0"/>
              </a:rPr>
              <a:t>hardware_id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% set up </a:t>
            </a:r>
            <a:r>
              <a:rPr lang="en-US" altLang="zh-CN" err="1">
                <a:solidFill>
                  <a:srgbClr val="000000"/>
                </a:solidFill>
                <a:latin typeface="Consolas" panose="020B0609020204030204" pitchFamily="49" charset="0"/>
              </a:rPr>
              <a:t>WiFi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connection between host and EV3 brick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% For example: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% myev3 = legoev3(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err="1">
                <a:solidFill>
                  <a:srgbClr val="A31515"/>
                </a:solidFill>
                <a:latin typeface="Consolas" panose="020B0609020204030204" pitchFamily="49" charset="0"/>
              </a:rPr>
              <a:t>wifi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'192.168.1.7'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'00165340e49b'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% myev3 = legoev3(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err="1">
                <a:solidFill>
                  <a:srgbClr val="A31515"/>
                </a:solidFill>
                <a:latin typeface="Consolas" panose="020B0609020204030204" pitchFamily="49" charset="0"/>
              </a:rPr>
              <a:t>bluetooth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err="1">
                <a:solidFill>
                  <a:srgbClr val="000000"/>
                </a:solidFill>
                <a:latin typeface="Consolas" panose="020B0609020204030204" pitchFamily="49" charset="0"/>
              </a:rPr>
              <a:t>com_port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% set up Bluetooth connection between host and EV3 brick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% For example: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% myev3 = legoev3(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 err="1">
                <a:solidFill>
                  <a:srgbClr val="A31515"/>
                </a:solidFill>
                <a:latin typeface="Consolas" panose="020B0609020204030204" pitchFamily="49" charset="0"/>
              </a:rPr>
              <a:t>bluetooth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'COM19'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4728" t="1500" r="-1047" b="9357"/>
          <a:stretch/>
        </p:blipFill>
        <p:spPr>
          <a:xfrm>
            <a:off x="6899564" y="1825625"/>
            <a:ext cx="4586596" cy="247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3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Demo1-Control Sensors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%%%%%%%%%%%%%%%%%%%%%%%%%%%%%%%%%%%%%%%%%%%%%%%%%%%%%%%%%%%%%%%%%%%</a:t>
            </a:r>
          </a:p>
          <a:p>
            <a:r>
              <a:rPr lang="en-US" altLang="zh-C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% 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Create a connection to the gyroscopic sensor called mygyrosensor</a:t>
            </a:r>
            <a:r>
              <a:rPr lang="en-US" altLang="zh-C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en-US" altLang="zh-CN" sz="20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% 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Measure the rotation, in degrees, </a:t>
            </a:r>
          </a:p>
          <a:p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% since the creation of the connection to the sensor</a:t>
            </a:r>
            <a:r>
              <a:rPr lang="en-US" altLang="zh-C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% Reset the measurement to zero</a:t>
            </a:r>
            <a:r>
              <a:rPr lang="en-US" altLang="zh-C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zh-CN" sz="2000">
                <a:latin typeface="Consolas" panose="020B0609020204030204" pitchFamily="49" charset="0"/>
              </a:rPr>
              <a:t>% Measure the current rate of rotation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, in degrees per second</a:t>
            </a:r>
            <a:r>
              <a:rPr lang="en-US" altLang="zh-C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en-US" altLang="zh-CN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%%%%%%%%%%%%%%%%%%%%%%%%%%%%%%%%%%%%%%%%%%%%%%%%%%%%%%%%%%%%%%%%%%%</a:t>
            </a:r>
          </a:p>
          <a:p>
            <a:r>
              <a:rPr lang="en-US" altLang="zh-CN" sz="2000">
                <a:latin typeface="Consolas" panose="020B0609020204030204" pitchFamily="49" charset="0"/>
              </a:rPr>
              <a:t>myev3 = legoev3</a:t>
            </a:r>
            <a:r>
              <a:rPr lang="en-US" altLang="zh-CN" sz="200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>
                <a:latin typeface="Consolas" panose="020B0609020204030204" pitchFamily="49" charset="0"/>
              </a:rPr>
              <a:t>mygyrosensor = gyroSensor(</a:t>
            </a:r>
            <a:r>
              <a:rPr lang="en-US" altLang="zh-CN" sz="2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myev3</a:t>
            </a:r>
            <a:r>
              <a:rPr lang="en-US" altLang="zh-CN" sz="200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>
                <a:latin typeface="Consolas" panose="020B0609020204030204" pitchFamily="49" charset="0"/>
              </a:rPr>
              <a:t>angle = readRotationAngle(</a:t>
            </a:r>
            <a:r>
              <a:rPr lang="en-US" altLang="zh-CN" sz="2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mygyrosensor</a:t>
            </a:r>
            <a:r>
              <a:rPr lang="en-US" altLang="zh-CN" sz="200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smtClean="0">
                <a:latin typeface="Consolas" panose="020B0609020204030204" pitchFamily="49" charset="0"/>
              </a:rPr>
              <a:t>resetRotationAngle(</a:t>
            </a:r>
            <a:r>
              <a:rPr lang="en-US" altLang="zh-CN" sz="200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mygyrosensor</a:t>
            </a:r>
            <a:r>
              <a:rPr lang="en-US" altLang="zh-CN" sz="200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smtClean="0">
                <a:latin typeface="Consolas" panose="020B0609020204030204" pitchFamily="49" charset="0"/>
              </a:rPr>
              <a:t>rate </a:t>
            </a:r>
            <a:r>
              <a:rPr lang="en-US" altLang="zh-CN" sz="2000">
                <a:latin typeface="Consolas" panose="020B0609020204030204" pitchFamily="49" charset="0"/>
              </a:rPr>
              <a:t>= readRotationRate(</a:t>
            </a:r>
            <a:r>
              <a:rPr lang="en-US" altLang="zh-CN" sz="20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mygyrosensor</a:t>
            </a:r>
            <a:r>
              <a:rPr lang="en-US" altLang="zh-CN" sz="2000">
                <a:latin typeface="Consolas" panose="020B0609020204030204" pitchFamily="49" charset="0"/>
              </a:rPr>
              <a:t>);</a:t>
            </a:r>
            <a:endParaRPr lang="en-US" altLang="zh-CN" sz="2000" b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62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Demo2-Collision </a:t>
            </a:r>
            <a:r>
              <a:rPr lang="en-US" altLang="zh-CN"/>
              <a:t>Alarm </a:t>
            </a:r>
            <a:r>
              <a:rPr lang="en-US" altLang="zh-CN" smtClean="0"/>
              <a:t>Template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%------- Change ME -------------------------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mylego = legoev3; % Set up MATLAB and EV3 communication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RANGE = </a:t>
            </a:r>
            <a:r>
              <a:rPr lang="en-US" altLang="zh-CN">
                <a:solidFill>
                  <a:srgbClr val="09885A"/>
                </a:solidFill>
                <a:latin typeface="Consolas" panose="020B0609020204030204" pitchFamily="49" charset="0"/>
              </a:rPr>
              <a:t>0.3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; % Detection range in meters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%-------------------------------------------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mysensor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 sonicSensor(mylego); % Set up ultrasonic 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sensor</a:t>
            </a:r>
          </a:p>
          <a:p>
            <a:pPr marL="0" indent="0">
              <a:buNone/>
            </a:pPr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%% Operations %%%%%%%%%%%%%%%%%%%%%%%%%%%%%%</a:t>
            </a:r>
          </a:p>
          <a:p>
            <a:r>
              <a:rPr lang="en-US" altLang="zh-CN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~readButton(mylego, 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'up'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 % Exit 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UP button is pressed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dis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 readDistance(mysensor); % Read ultrasonic sensor value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freq = </a:t>
            </a:r>
            <a:r>
              <a:rPr lang="en-US" altLang="zh-CN">
                <a:solidFill>
                  <a:srgbClr val="09885A"/>
                </a:solidFill>
                <a:latin typeface="Consolas" panose="020B0609020204030204" pitchFamily="49" charset="0"/>
              </a:rPr>
              <a:t>5000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*(RANGE-dis)/RANGE; % Increase frequency as getting closer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volume = </a:t>
            </a:r>
            <a:r>
              <a:rPr lang="en-US" altLang="zh-CN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*(RANGE-dis)/RANGE; % Increase volume as getting closer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playTone(mylego, freq, </a:t>
            </a:r>
            <a:r>
              <a:rPr lang="en-US" altLang="zh-CN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 volume); % Play tone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487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Demo3-How to Go Straight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mylego = legoev3; % Set up MATLAB and EV3 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communication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mymotor1 = motor(mylego, </a:t>
            </a:r>
            <a:r>
              <a:rPr lang="en-US" altLang="zh-CN" smtClean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); % Set up motor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mymotor2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 motor(mylego, 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%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Application parameters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EXE_TIME = </a:t>
            </a:r>
            <a:r>
              <a:rPr lang="en-US" altLang="zh-CN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; % Application running time in seconds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SPEED = </a:t>
            </a:r>
            <a:r>
              <a:rPr lang="en-US" altLang="zh-CN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; % Motor </a:t>
            </a:r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speed</a:t>
            </a:r>
          </a:p>
          <a:p>
            <a:endParaRPr lang="en-US" altLang="zh-CN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mymotor1.Speed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 SPEED; % Set motor speed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mymotor2.Speed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 SPEED;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start(mymotor1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); % Start motor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start(mymotor2);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pause(EXE_TIME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); % Wait</a:t>
            </a:r>
          </a:p>
          <a:p>
            <a:r>
              <a:rPr lang="en-US" altLang="zh-CN" smtClean="0">
                <a:solidFill>
                  <a:srgbClr val="000000"/>
                </a:solidFill>
                <a:latin typeface="Consolas" panose="020B0609020204030204" pitchFamily="49" charset="0"/>
              </a:rPr>
              <a:t>stop(mymotor1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); % Stop motor 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stop(mymotor2);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877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1323</Words>
  <Application>Microsoft Office PowerPoint</Application>
  <PresentationFormat>宽屏</PresentationFormat>
  <Paragraphs>257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等线</vt:lpstr>
      <vt:lpstr>等线 Light</vt:lpstr>
      <vt:lpstr>Arial</vt:lpstr>
      <vt:lpstr>Consolas</vt:lpstr>
      <vt:lpstr>Office 主题​​</vt:lpstr>
      <vt:lpstr>LEGO EV3  PROGRAMMING</vt:lpstr>
      <vt:lpstr>Content</vt:lpstr>
      <vt:lpstr>Intro to EV3</vt:lpstr>
      <vt:lpstr>Brick</vt:lpstr>
      <vt:lpstr>Sensors</vt:lpstr>
      <vt:lpstr>Program with Matlab</vt:lpstr>
      <vt:lpstr>Demo1-Control Sensors</vt:lpstr>
      <vt:lpstr>Demo2-Collision Alarm Template</vt:lpstr>
      <vt:lpstr>Demo3-How to Go Straight</vt:lpstr>
      <vt:lpstr>Demo3-How to Go Straight (closeloop)</vt:lpstr>
      <vt:lpstr>PowerPoint 演示文稿</vt:lpstr>
      <vt:lpstr>Program in other Languages</vt:lpstr>
      <vt:lpstr>Need to Prepare </vt:lpstr>
      <vt:lpstr>Demo- Connecting to Ev3dev Using SSH</vt:lpstr>
      <vt:lpstr>Program in Python</vt:lpstr>
      <vt:lpstr>Demo-Color</vt:lpstr>
      <vt:lpstr>Demo-Touch</vt:lpstr>
      <vt:lpstr>Demo-Ultrasonic </vt:lpstr>
      <vt:lpstr>Demo-Square</vt:lpstr>
      <vt:lpstr>Demo-Square-gyro</vt:lpstr>
      <vt:lpstr>Usage </vt:lpstr>
      <vt:lpstr>Vedios</vt:lpstr>
      <vt:lpstr>Reference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LEGO EV3 WITH MATLAB</dc:title>
  <dc:creator>pacer</dc:creator>
  <cp:lastModifiedBy>pacer</cp:lastModifiedBy>
  <cp:revision>33</cp:revision>
  <dcterms:created xsi:type="dcterms:W3CDTF">2018-10-09T03:21:28Z</dcterms:created>
  <dcterms:modified xsi:type="dcterms:W3CDTF">2018-10-20T03:57:36Z</dcterms:modified>
</cp:coreProperties>
</file>