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96" y="-14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915040" cy="56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915040" cy="56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915040" cy="56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図 38"/>
          <p:cNvPicPr/>
          <p:nvPr/>
        </p:nvPicPr>
        <p:blipFill>
          <a:blip r:embed="rId2"/>
          <a:stretch/>
        </p:blipFill>
        <p:spPr>
          <a:xfrm>
            <a:off x="246024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40" name="図 39"/>
          <p:cNvPicPr/>
          <p:nvPr/>
        </p:nvPicPr>
        <p:blipFill>
          <a:blip r:embed="rId2"/>
          <a:stretch/>
        </p:blipFill>
        <p:spPr>
          <a:xfrm>
            <a:off x="246024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915040" cy="56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915040" cy="56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915040" cy="56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915040" cy="56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28600" y="0"/>
            <a:ext cx="8915040" cy="260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915040" cy="56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915040" cy="56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915040" cy="56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"/>
          <p:cNvSpPr/>
          <p:nvPr/>
        </p:nvSpPr>
        <p:spPr>
          <a:xfrm>
            <a:off x="172800" y="518760"/>
            <a:ext cx="9563040" cy="0"/>
          </a:xfrm>
          <a:prstGeom prst="line">
            <a:avLst/>
          </a:prstGeom>
          <a:ln w="28440">
            <a:solidFill>
              <a:srgbClr val="E60000"/>
            </a:solidFill>
            <a:round/>
          </a:ln>
        </p:spPr>
      </p:sp>
      <p:pic>
        <p:nvPicPr>
          <p:cNvPr id="8" name="image3.pdf"/>
          <p:cNvPicPr/>
          <p:nvPr/>
        </p:nvPicPr>
        <p:blipFill>
          <a:blip r:embed="rId14"/>
          <a:srcRect t="2530606"/>
          <a:stretch/>
        </p:blipFill>
        <p:spPr>
          <a:xfrm>
            <a:off x="0" y="6421320"/>
            <a:ext cx="9905760" cy="436320"/>
          </a:xfrm>
          <a:prstGeom prst="rect">
            <a:avLst/>
          </a:prstGeom>
          <a:ln w="1260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616400" y="6654960"/>
            <a:ext cx="1410840" cy="76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500" strike="noStrike">
                <a:latin typeface="Arial"/>
                <a:ea typeface="Arial"/>
              </a:rPr>
              <a:t>Copyright © IMJ Corporation. All Rights Reserved.</a:t>
            </a:r>
            <a:endParaRPr/>
          </a:p>
        </p:txBody>
      </p:sp>
      <p:pic>
        <p:nvPicPr>
          <p:cNvPr id="3" name="image2.pdf"/>
          <p:cNvPicPr/>
          <p:nvPr/>
        </p:nvPicPr>
        <p:blipFill>
          <a:blip r:embed="rId15"/>
          <a:stretch/>
        </p:blipFill>
        <p:spPr>
          <a:xfrm>
            <a:off x="8242200" y="149400"/>
            <a:ext cx="1498320" cy="228240"/>
          </a:xfrm>
          <a:prstGeom prst="rect">
            <a:avLst/>
          </a:prstGeom>
          <a:ln w="126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228600" y="0"/>
            <a:ext cx="8915040" cy="560880"/>
          </a:xfrm>
          <a:prstGeom prst="rect">
            <a:avLst/>
          </a:prstGeom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1400" strike="noStrike">
                <a:latin typeface="HGP創英角ｺﾞｼｯｸUB"/>
                <a:ea typeface="HGP創英角ｺﾞｼｯｸUB"/>
              </a:rPr>
              <a:t>Click to edit the title text formatタイトルテキスト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7302600" y="6531120"/>
            <a:ext cx="2311200" cy="28836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r">
              <a:lnSpc>
                <a:spcPct val="100000"/>
              </a:lnSpc>
            </a:pPr>
            <a:fld id="{0503FD63-737C-48CD-B688-D6FFA9DFF05A}" type="slidenum">
              <a:rPr lang="en-US" sz="1400" strike="noStrike">
                <a:solidFill>
                  <a:srgbClr val="E60000"/>
                </a:solidFill>
                <a:latin typeface="Arial Bold"/>
                <a:ea typeface="Arial Bold"/>
              </a:rPr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28600" y="0"/>
            <a:ext cx="8915040" cy="56088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pPr>
              <a:lnSpc>
                <a:spcPct val="100000"/>
              </a:lnSpc>
            </a:pPr>
            <a:r>
              <a:rPr lang="en-US" sz="1400" strike="noStrike">
                <a:latin typeface="HGP創英角ｺﾞｼｯｸUB"/>
                <a:ea typeface="HGP創英角ｺﾞｼｯｸUB"/>
              </a:rPr>
              <a:t>改善をする上でのフローイメージ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8913960" y="6492960"/>
            <a:ext cx="863280" cy="36468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/>
          <a:lstStyle/>
          <a:p>
            <a:pPr algn="r">
              <a:lnSpc>
                <a:spcPct val="100000"/>
              </a:lnSpc>
            </a:pPr>
            <a:fld id="{20D61069-03B4-4B5F-A4E1-6E2679CB1E92}" type="slidenum">
              <a:rPr lang="en-US" sz="1400" strike="noStrike">
                <a:solidFill>
                  <a:srgbClr val="E60000"/>
                </a:solidFill>
                <a:latin typeface="Arial Bold"/>
                <a:ea typeface="Arial Bold"/>
              </a:rPr>
              <a:t>1</a:t>
            </a:fld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416520" y="1520640"/>
            <a:ext cx="1958040" cy="611640"/>
          </a:xfrm>
          <a:prstGeom prst="homePlate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FFFFFF"/>
                </a:solidFill>
                <a:latin typeface="Calibri"/>
                <a:ea typeface="Calibri"/>
              </a:rPr>
              <a:t>要件定義</a:t>
            </a:r>
            <a:endParaRPr/>
          </a:p>
        </p:txBody>
      </p:sp>
      <p:sp>
        <p:nvSpPr>
          <p:cNvPr id="88" name="CustomShape 4"/>
          <p:cNvSpPr/>
          <p:nvPr/>
        </p:nvSpPr>
        <p:spPr>
          <a:xfrm>
            <a:off x="359640" y="966960"/>
            <a:ext cx="148608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000" strike="noStrike">
                <a:solidFill>
                  <a:srgbClr val="000000"/>
                </a:solidFill>
                <a:latin typeface=""/>
              </a:rPr>
              <a:t>KPI（サイト主導線）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000" strike="noStrike">
                <a:solidFill>
                  <a:srgbClr val="000000"/>
                </a:solidFill>
                <a:latin typeface=""/>
              </a:rPr>
              <a:t>全体ボリューム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000" strike="noStrike">
                <a:solidFill>
                  <a:srgbClr val="000000"/>
                </a:solidFill>
                <a:latin typeface=""/>
              </a:rPr>
              <a:t>制約事項</a:t>
            </a:r>
            <a:endParaRPr/>
          </a:p>
        </p:txBody>
      </p:sp>
      <p:sp>
        <p:nvSpPr>
          <p:cNvPr id="89" name="CustomShape 5"/>
          <p:cNvSpPr/>
          <p:nvPr/>
        </p:nvSpPr>
        <p:spPr>
          <a:xfrm>
            <a:off x="351720" y="2686680"/>
            <a:ext cx="1452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>
                <a:solidFill>
                  <a:srgbClr val="000000"/>
                </a:solidFill>
                <a:latin typeface=""/>
              </a:rPr>
              <a:t>全体画面ラフ案を作成</a:t>
            </a:r>
            <a:endParaRPr/>
          </a:p>
        </p:txBody>
      </p:sp>
      <p:sp>
        <p:nvSpPr>
          <p:cNvPr id="90" name="CustomShape 6"/>
          <p:cNvSpPr/>
          <p:nvPr/>
        </p:nvSpPr>
        <p:spPr>
          <a:xfrm>
            <a:off x="704520" y="3069000"/>
            <a:ext cx="755640" cy="719640"/>
          </a:xfrm>
          <a:prstGeom prst="foldedCorner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91" name="CustomShape 7"/>
          <p:cNvSpPr/>
          <p:nvPr/>
        </p:nvSpPr>
        <p:spPr>
          <a:xfrm>
            <a:off x="821520" y="3204720"/>
            <a:ext cx="755640" cy="719640"/>
          </a:xfrm>
          <a:prstGeom prst="foldedCorner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92" name="CustomShape 8"/>
          <p:cNvSpPr/>
          <p:nvPr/>
        </p:nvSpPr>
        <p:spPr>
          <a:xfrm>
            <a:off x="920520" y="3378960"/>
            <a:ext cx="755640" cy="719640"/>
          </a:xfrm>
          <a:prstGeom prst="foldedCorner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93" name="CustomShape 9"/>
          <p:cNvSpPr/>
          <p:nvPr/>
        </p:nvSpPr>
        <p:spPr>
          <a:xfrm>
            <a:off x="344520" y="4278960"/>
            <a:ext cx="17280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"/>
              </a:rPr>
              <a:t>ディレクターが要件を基に主要画面導線を作成。</a:t>
            </a:r>
            <a:endParaRPr/>
          </a:p>
        </p:txBody>
      </p:sp>
      <p:sp>
        <p:nvSpPr>
          <p:cNvPr id="94" name="CustomShape 10"/>
          <p:cNvSpPr/>
          <p:nvPr/>
        </p:nvSpPr>
        <p:spPr>
          <a:xfrm rot="10800000">
            <a:off x="1439640" y="2572920"/>
            <a:ext cx="539640" cy="35352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1"/>
          <p:cNvSpPr/>
          <p:nvPr/>
        </p:nvSpPr>
        <p:spPr>
          <a:xfrm>
            <a:off x="1964520" y="3501000"/>
            <a:ext cx="683640" cy="423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96" name="CustomShape 12"/>
          <p:cNvSpPr/>
          <p:nvPr/>
        </p:nvSpPr>
        <p:spPr>
          <a:xfrm>
            <a:off x="623520" y="5167440"/>
            <a:ext cx="1187640" cy="451440"/>
          </a:xfrm>
          <a:prstGeom prst="snip2DiagRect">
            <a:avLst>
              <a:gd name="adj1" fmla="val 0"/>
              <a:gd name="adj2" fmla="val 16667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>
                <a:solidFill>
                  <a:srgbClr val="FFFFFF"/>
                </a:solidFill>
                <a:latin typeface="Meiryo"/>
                <a:ea typeface="Meiryo"/>
              </a:rPr>
              <a:t>内部 Review</a:t>
            </a:r>
            <a:endParaRPr/>
          </a:p>
        </p:txBody>
      </p:sp>
      <p:sp>
        <p:nvSpPr>
          <p:cNvPr id="97" name="CustomShape 13"/>
          <p:cNvSpPr/>
          <p:nvPr/>
        </p:nvSpPr>
        <p:spPr>
          <a:xfrm>
            <a:off x="416520" y="5767200"/>
            <a:ext cx="17280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"/>
              </a:rPr>
              <a:t>DES/FE側とレビュー実施</a:t>
            </a:r>
            <a:endParaRPr/>
          </a:p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"/>
              </a:rPr>
              <a:t>ポイントは</a:t>
            </a:r>
            <a:endParaRPr/>
          </a:p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"/>
              </a:rPr>
              <a:t>・構造上の矛盾がないか</a:t>
            </a:r>
            <a:endParaRPr/>
          </a:p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"/>
              </a:rPr>
              <a:t>・各パートでの意見反映</a:t>
            </a:r>
            <a:endParaRPr/>
          </a:p>
        </p:txBody>
      </p:sp>
      <p:sp>
        <p:nvSpPr>
          <p:cNvPr id="98" name="CustomShape 14"/>
          <p:cNvSpPr/>
          <p:nvPr/>
        </p:nvSpPr>
        <p:spPr>
          <a:xfrm>
            <a:off x="920520" y="4725000"/>
            <a:ext cx="539640" cy="30744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9" name="CustomShape 15"/>
          <p:cNvSpPr/>
          <p:nvPr/>
        </p:nvSpPr>
        <p:spPr>
          <a:xfrm>
            <a:off x="2660760" y="2686680"/>
            <a:ext cx="144288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>
                <a:solidFill>
                  <a:srgbClr val="0070C0"/>
                </a:solidFill>
                <a:latin typeface=""/>
              </a:rPr>
              <a:t>クライアントレビュー</a:t>
            </a:r>
            <a:endParaRPr/>
          </a:p>
        </p:txBody>
      </p:sp>
      <p:sp>
        <p:nvSpPr>
          <p:cNvPr id="100" name="CustomShape 16"/>
          <p:cNvSpPr/>
          <p:nvPr/>
        </p:nvSpPr>
        <p:spPr>
          <a:xfrm>
            <a:off x="2828880" y="3069000"/>
            <a:ext cx="755640" cy="719640"/>
          </a:xfrm>
          <a:prstGeom prst="foldedCorner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01" name="CustomShape 17"/>
          <p:cNvSpPr/>
          <p:nvPr/>
        </p:nvSpPr>
        <p:spPr>
          <a:xfrm>
            <a:off x="2945880" y="3204720"/>
            <a:ext cx="755640" cy="719640"/>
          </a:xfrm>
          <a:prstGeom prst="foldedCorner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02" name="CustomShape 18"/>
          <p:cNvSpPr/>
          <p:nvPr/>
        </p:nvSpPr>
        <p:spPr>
          <a:xfrm>
            <a:off x="3044880" y="3378960"/>
            <a:ext cx="755640" cy="719640"/>
          </a:xfrm>
          <a:prstGeom prst="foldedCorner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03" name="CustomShape 19"/>
          <p:cNvSpPr/>
          <p:nvPr/>
        </p:nvSpPr>
        <p:spPr>
          <a:xfrm>
            <a:off x="4097880" y="3501000"/>
            <a:ext cx="683640" cy="423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04" name="CustomShape 20"/>
          <p:cNvSpPr/>
          <p:nvPr/>
        </p:nvSpPr>
        <p:spPr>
          <a:xfrm>
            <a:off x="5817960" y="2980800"/>
            <a:ext cx="1024920" cy="423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5" name="CustomShape 21"/>
          <p:cNvSpPr/>
          <p:nvPr/>
        </p:nvSpPr>
        <p:spPr>
          <a:xfrm>
            <a:off x="4952880" y="2844720"/>
            <a:ext cx="755640" cy="719640"/>
          </a:xfrm>
          <a:prstGeom prst="foldedCorner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strike="noStrike">
                <a:solidFill>
                  <a:srgbClr val="000000"/>
                </a:solidFill>
                <a:latin typeface="Calibri"/>
                <a:ea typeface="Calibri"/>
              </a:rPr>
              <a:t>FEプロトMock
（HTML）</a:t>
            </a:r>
            <a:endParaRPr/>
          </a:p>
        </p:txBody>
      </p:sp>
      <p:sp>
        <p:nvSpPr>
          <p:cNvPr id="106" name="CustomShape 22"/>
          <p:cNvSpPr/>
          <p:nvPr/>
        </p:nvSpPr>
        <p:spPr>
          <a:xfrm>
            <a:off x="5817960" y="3870360"/>
            <a:ext cx="1024920" cy="423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7" name="CustomShape 23"/>
          <p:cNvSpPr/>
          <p:nvPr/>
        </p:nvSpPr>
        <p:spPr>
          <a:xfrm>
            <a:off x="4952880" y="3734640"/>
            <a:ext cx="755640" cy="719640"/>
          </a:xfrm>
          <a:prstGeom prst="foldedCorner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strike="noStrike">
                <a:solidFill>
                  <a:srgbClr val="000000"/>
                </a:solidFill>
                <a:latin typeface="Calibri"/>
                <a:ea typeface="Calibri"/>
              </a:rPr>
              <a:t>DES
デザイン（PSD）</a:t>
            </a:r>
            <a:endParaRPr/>
          </a:p>
        </p:txBody>
      </p:sp>
      <p:sp>
        <p:nvSpPr>
          <p:cNvPr id="108" name="CustomShape 24"/>
          <p:cNvSpPr/>
          <p:nvPr/>
        </p:nvSpPr>
        <p:spPr>
          <a:xfrm>
            <a:off x="4889880" y="2501640"/>
            <a:ext cx="172800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"/>
              </a:rPr>
              <a:t>FESS等でMock作成</a:t>
            </a:r>
            <a:endParaRPr/>
          </a:p>
        </p:txBody>
      </p:sp>
      <p:sp>
        <p:nvSpPr>
          <p:cNvPr id="109" name="CustomShape 25"/>
          <p:cNvSpPr/>
          <p:nvPr/>
        </p:nvSpPr>
        <p:spPr>
          <a:xfrm>
            <a:off x="4889880" y="4552920"/>
            <a:ext cx="17280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"/>
              </a:rPr>
              <a:t>要素を元にパーツデザイン作成</a:t>
            </a:r>
            <a:endParaRPr/>
          </a:p>
        </p:txBody>
      </p:sp>
      <p:sp>
        <p:nvSpPr>
          <p:cNvPr id="110" name="CustomShape 26"/>
          <p:cNvSpPr/>
          <p:nvPr/>
        </p:nvSpPr>
        <p:spPr>
          <a:xfrm>
            <a:off x="7028280" y="3199680"/>
            <a:ext cx="755640" cy="719640"/>
          </a:xfrm>
          <a:prstGeom prst="foldedCorner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strike="noStrike">
                <a:solidFill>
                  <a:srgbClr val="000000"/>
                </a:solidFill>
                <a:latin typeface="Calibri"/>
                <a:ea typeface="Calibri"/>
              </a:rPr>
              <a:t>FEプロトMock
（HTML）</a:t>
            </a:r>
            <a:endParaRPr/>
          </a:p>
        </p:txBody>
      </p:sp>
      <p:sp>
        <p:nvSpPr>
          <p:cNvPr id="111" name="CustomShape 27"/>
          <p:cNvSpPr/>
          <p:nvPr/>
        </p:nvSpPr>
        <p:spPr>
          <a:xfrm>
            <a:off x="7112160" y="3316320"/>
            <a:ext cx="755640" cy="719640"/>
          </a:xfrm>
          <a:prstGeom prst="foldedCorner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strike="noStrike">
                <a:solidFill>
                  <a:srgbClr val="000000"/>
                </a:solidFill>
                <a:latin typeface="Calibri"/>
                <a:ea typeface="Calibri"/>
              </a:rPr>
              <a:t>FEプロトMock
（HTML）</a:t>
            </a:r>
            <a:endParaRPr/>
          </a:p>
        </p:txBody>
      </p:sp>
      <p:sp>
        <p:nvSpPr>
          <p:cNvPr id="112" name="CustomShape 28"/>
          <p:cNvSpPr/>
          <p:nvPr/>
        </p:nvSpPr>
        <p:spPr>
          <a:xfrm>
            <a:off x="7224840" y="3455640"/>
            <a:ext cx="755640" cy="719640"/>
          </a:xfrm>
          <a:prstGeom prst="foldedCorner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strike="noStrike">
                <a:solidFill>
                  <a:srgbClr val="000000"/>
                </a:solidFill>
                <a:latin typeface="Calibri"/>
                <a:ea typeface="Calibri"/>
              </a:rPr>
              <a:t>デザイン
組込済のHTML</a:t>
            </a:r>
            <a:endParaRPr/>
          </a:p>
        </p:txBody>
      </p:sp>
      <p:sp>
        <p:nvSpPr>
          <p:cNvPr id="113" name="CustomShape 29"/>
          <p:cNvSpPr/>
          <p:nvPr/>
        </p:nvSpPr>
        <p:spPr>
          <a:xfrm>
            <a:off x="8322120" y="2686680"/>
            <a:ext cx="144288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>
                <a:solidFill>
                  <a:srgbClr val="0070C0"/>
                </a:solidFill>
                <a:latin typeface=""/>
              </a:rPr>
              <a:t>クライアントレビュー</a:t>
            </a:r>
            <a:endParaRPr/>
          </a:p>
        </p:txBody>
      </p:sp>
      <p:sp>
        <p:nvSpPr>
          <p:cNvPr id="114" name="CustomShape 30"/>
          <p:cNvSpPr/>
          <p:nvPr/>
        </p:nvSpPr>
        <p:spPr>
          <a:xfrm>
            <a:off x="6951960" y="5195880"/>
            <a:ext cx="1187640" cy="451440"/>
          </a:xfrm>
          <a:prstGeom prst="snip2DiagRect">
            <a:avLst>
              <a:gd name="adj1" fmla="val 0"/>
              <a:gd name="adj2" fmla="val 16667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>
                <a:solidFill>
                  <a:srgbClr val="FFFFFF"/>
                </a:solidFill>
                <a:latin typeface=""/>
                <a:ea typeface="Calibri"/>
              </a:rPr>
              <a:t>内部Review</a:t>
            </a:r>
            <a:endParaRPr/>
          </a:p>
        </p:txBody>
      </p:sp>
      <p:sp>
        <p:nvSpPr>
          <p:cNvPr id="115" name="CustomShape 31"/>
          <p:cNvSpPr/>
          <p:nvPr/>
        </p:nvSpPr>
        <p:spPr>
          <a:xfrm>
            <a:off x="6757560" y="5767200"/>
            <a:ext cx="1728000" cy="69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"/>
              </a:rPr>
              <a:t>D/DES/FE側とレビュー実施</a:t>
            </a:r>
            <a:endParaRPr/>
          </a:p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"/>
              </a:rPr>
              <a:t>ポイントは</a:t>
            </a:r>
            <a:endParaRPr/>
          </a:p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"/>
              </a:rPr>
              <a:t>・ユニークページの対応</a:t>
            </a:r>
            <a:endParaRPr/>
          </a:p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"/>
              </a:rPr>
              <a:t>・モジュールの整合性</a:t>
            </a:r>
            <a:endParaRPr/>
          </a:p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"/>
              </a:rPr>
              <a:t>・各パートでの意見反映</a:t>
            </a:r>
            <a:endParaRPr/>
          </a:p>
        </p:txBody>
      </p:sp>
      <p:sp>
        <p:nvSpPr>
          <p:cNvPr id="116" name="CustomShape 32"/>
          <p:cNvSpPr/>
          <p:nvPr/>
        </p:nvSpPr>
        <p:spPr>
          <a:xfrm>
            <a:off x="7261920" y="4725000"/>
            <a:ext cx="539640" cy="30744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7" name="CustomShape 33"/>
          <p:cNvSpPr/>
          <p:nvPr/>
        </p:nvSpPr>
        <p:spPr>
          <a:xfrm>
            <a:off x="6844680" y="4278960"/>
            <a:ext cx="1728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"/>
              </a:rPr>
              <a:t>デザインパーツを仮組の状態でも良いので、組み込み全体アウトプットに近いHTMLを作成</a:t>
            </a:r>
            <a:endParaRPr/>
          </a:p>
        </p:txBody>
      </p:sp>
      <p:sp>
        <p:nvSpPr>
          <p:cNvPr id="118" name="CustomShape 34"/>
          <p:cNvSpPr/>
          <p:nvPr/>
        </p:nvSpPr>
        <p:spPr>
          <a:xfrm>
            <a:off x="2936880" y="4439160"/>
            <a:ext cx="755640" cy="719640"/>
          </a:xfrm>
          <a:prstGeom prst="foldedCorner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strike="noStrike">
                <a:solidFill>
                  <a:srgbClr val="000000"/>
                </a:solidFill>
                <a:latin typeface="Calibri"/>
                <a:ea typeface="Calibri"/>
              </a:rPr>
              <a:t>DES
ラフデザイン（PSD）</a:t>
            </a:r>
            <a:endParaRPr/>
          </a:p>
        </p:txBody>
      </p:sp>
      <p:sp>
        <p:nvSpPr>
          <p:cNvPr id="119" name="CustomShape 35"/>
          <p:cNvSpPr/>
          <p:nvPr/>
        </p:nvSpPr>
        <p:spPr>
          <a:xfrm rot="19800000">
            <a:off x="4039560" y="4363560"/>
            <a:ext cx="683640" cy="423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0" name="CustomShape 36"/>
          <p:cNvSpPr/>
          <p:nvPr/>
        </p:nvSpPr>
        <p:spPr>
          <a:xfrm>
            <a:off x="2908080" y="5275080"/>
            <a:ext cx="17280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"/>
              </a:rPr>
              <a:t>デザインのトンマナ（A案やB案など）の策定をして方向性決め</a:t>
            </a:r>
            <a:endParaRPr/>
          </a:p>
        </p:txBody>
      </p:sp>
      <p:sp>
        <p:nvSpPr>
          <p:cNvPr id="121" name="CustomShape 37"/>
          <p:cNvSpPr/>
          <p:nvPr/>
        </p:nvSpPr>
        <p:spPr>
          <a:xfrm>
            <a:off x="8824680" y="3199680"/>
            <a:ext cx="755640" cy="719640"/>
          </a:xfrm>
          <a:prstGeom prst="foldedCorner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strike="noStrike">
                <a:solidFill>
                  <a:srgbClr val="000000"/>
                </a:solidFill>
                <a:latin typeface="Calibri"/>
                <a:ea typeface="Calibri"/>
              </a:rPr>
              <a:t>FEプロトMock
（HTML）</a:t>
            </a:r>
            <a:endParaRPr/>
          </a:p>
        </p:txBody>
      </p:sp>
      <p:sp>
        <p:nvSpPr>
          <p:cNvPr id="122" name="CustomShape 38"/>
          <p:cNvSpPr/>
          <p:nvPr/>
        </p:nvSpPr>
        <p:spPr>
          <a:xfrm>
            <a:off x="8908560" y="3316320"/>
            <a:ext cx="755640" cy="719640"/>
          </a:xfrm>
          <a:prstGeom prst="foldedCorner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strike="noStrike">
                <a:solidFill>
                  <a:srgbClr val="000000"/>
                </a:solidFill>
                <a:latin typeface="Calibri"/>
                <a:ea typeface="Calibri"/>
              </a:rPr>
              <a:t>FEプロトMock
（HTML）</a:t>
            </a:r>
            <a:endParaRPr/>
          </a:p>
        </p:txBody>
      </p:sp>
      <p:sp>
        <p:nvSpPr>
          <p:cNvPr id="123" name="CustomShape 39"/>
          <p:cNvSpPr/>
          <p:nvPr/>
        </p:nvSpPr>
        <p:spPr>
          <a:xfrm>
            <a:off x="9021240" y="3455640"/>
            <a:ext cx="755640" cy="719640"/>
          </a:xfrm>
          <a:prstGeom prst="foldedCorner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strike="noStrike">
                <a:solidFill>
                  <a:srgbClr val="000000"/>
                </a:solidFill>
                <a:latin typeface="Calibri"/>
                <a:ea typeface="Calibri"/>
              </a:rPr>
              <a:t>デザイン
組込済のHTML</a:t>
            </a:r>
            <a:endParaRPr/>
          </a:p>
        </p:txBody>
      </p:sp>
      <p:sp>
        <p:nvSpPr>
          <p:cNvPr id="124" name="CustomShape 40"/>
          <p:cNvSpPr/>
          <p:nvPr/>
        </p:nvSpPr>
        <p:spPr>
          <a:xfrm>
            <a:off x="8111880" y="3501000"/>
            <a:ext cx="515520" cy="423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25" name="CustomShape 41"/>
          <p:cNvSpPr/>
          <p:nvPr/>
        </p:nvSpPr>
        <p:spPr>
          <a:xfrm>
            <a:off x="3845160" y="883800"/>
            <a:ext cx="286200" cy="251640"/>
          </a:xfrm>
          <a:prstGeom prst="foldedCorner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26" name="CustomShape 42"/>
          <p:cNvSpPr/>
          <p:nvPr/>
        </p:nvSpPr>
        <p:spPr>
          <a:xfrm>
            <a:off x="4155120" y="897480"/>
            <a:ext cx="264672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"/>
              </a:rPr>
              <a:t>WFアウトプット（画面遷移が追えるもの）</a:t>
            </a:r>
            <a:endParaRPr/>
          </a:p>
        </p:txBody>
      </p:sp>
      <p:sp>
        <p:nvSpPr>
          <p:cNvPr id="127" name="CustomShape 43"/>
          <p:cNvSpPr/>
          <p:nvPr/>
        </p:nvSpPr>
        <p:spPr>
          <a:xfrm>
            <a:off x="3852000" y="1285200"/>
            <a:ext cx="272520" cy="251640"/>
          </a:xfrm>
          <a:prstGeom prst="foldedCorner">
            <a:avLst>
              <a:gd name="adj" fmla="val 16667"/>
            </a:avLst>
          </a:prstGeom>
          <a:ln>
            <a:solidFill>
              <a:schemeClr val="accent2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28" name="CustomShape 44"/>
          <p:cNvSpPr/>
          <p:nvPr/>
        </p:nvSpPr>
        <p:spPr>
          <a:xfrm>
            <a:off x="4135320" y="1298880"/>
            <a:ext cx="1173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"/>
              </a:rPr>
              <a:t>JPGアウトプット</a:t>
            </a:r>
            <a:endParaRPr/>
          </a:p>
        </p:txBody>
      </p:sp>
      <p:sp>
        <p:nvSpPr>
          <p:cNvPr id="129" name="CustomShape 45"/>
          <p:cNvSpPr/>
          <p:nvPr/>
        </p:nvSpPr>
        <p:spPr>
          <a:xfrm>
            <a:off x="3852000" y="1647000"/>
            <a:ext cx="272520" cy="251640"/>
          </a:xfrm>
          <a:prstGeom prst="foldedCorner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0" name="CustomShape 46"/>
          <p:cNvSpPr/>
          <p:nvPr/>
        </p:nvSpPr>
        <p:spPr>
          <a:xfrm>
            <a:off x="4158360" y="1660680"/>
            <a:ext cx="227952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"/>
              </a:rPr>
              <a:t>HTMLアウトプット（デザインなし）</a:t>
            </a:r>
            <a:endParaRPr/>
          </a:p>
        </p:txBody>
      </p:sp>
      <p:sp>
        <p:nvSpPr>
          <p:cNvPr id="131" name="CustomShape 47"/>
          <p:cNvSpPr/>
          <p:nvPr/>
        </p:nvSpPr>
        <p:spPr>
          <a:xfrm>
            <a:off x="5715360" y="1285200"/>
            <a:ext cx="272520" cy="251640"/>
          </a:xfrm>
          <a:prstGeom prst="foldedCorner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2" name="CustomShape 48"/>
          <p:cNvSpPr/>
          <p:nvPr/>
        </p:nvSpPr>
        <p:spPr>
          <a:xfrm>
            <a:off x="6021720" y="1298880"/>
            <a:ext cx="227952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"/>
              </a:rPr>
              <a:t>HTMLアウトプット（デザインあり）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Macintosh PowerPoint</Application>
  <PresentationFormat>A4 210x297 mm</PresentationFormat>
  <Paragraphs>38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Theme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柴田 美咲</cp:lastModifiedBy>
  <cp:revision>1</cp:revision>
  <dcterms:modified xsi:type="dcterms:W3CDTF">2015-11-18T07:43:43Z</dcterms:modified>
</cp:coreProperties>
</file>