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68" r:id="rId4"/>
    <p:sldId id="271" r:id="rId5"/>
    <p:sldId id="272" r:id="rId6"/>
    <p:sldId id="274" r:id="rId7"/>
    <p:sldId id="273" r:id="rId8"/>
    <p:sldId id="266" r:id="rId9"/>
    <p:sldId id="275" r:id="rId10"/>
    <p:sldId id="278" r:id="rId11"/>
    <p:sldId id="277" r:id="rId12"/>
    <p:sldId id="279" r:id="rId13"/>
    <p:sldId id="276" r:id="rId14"/>
    <p:sldId id="281" r:id="rId15"/>
    <p:sldId id="283" r:id="rId16"/>
    <p:sldId id="284" r:id="rId17"/>
    <p:sldId id="285" r:id="rId18"/>
    <p:sldId id="282" r:id="rId19"/>
    <p:sldId id="267" r:id="rId20"/>
    <p:sldId id="286" r:id="rId21"/>
    <p:sldId id="287" r:id="rId22"/>
    <p:sldId id="288" r:id="rId23"/>
    <p:sldId id="289" r:id="rId24"/>
    <p:sldId id="290" r:id="rId25"/>
    <p:sldId id="280" r:id="rId26"/>
    <p:sldId id="291" r:id="rId27"/>
    <p:sldId id="292" r:id="rId28"/>
    <p:sldId id="293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ACA1B26-74AF-40AD-B544-87A0B2078F64}">
          <p14:sldIdLst>
            <p14:sldId id="256"/>
            <p14:sldId id="269"/>
          </p14:sldIdLst>
        </p14:section>
        <p14:section name="Introduction and Demo" id="{C7E96563-6F06-493B-B1A2-A51C161748DC}">
          <p14:sldIdLst>
            <p14:sldId id="268"/>
            <p14:sldId id="271"/>
            <p14:sldId id="272"/>
            <p14:sldId id="274"/>
            <p14:sldId id="273"/>
          </p14:sldIdLst>
        </p14:section>
        <p14:section name="DC Analysis" id="{954AF4E5-A62B-40FB-9607-D2A68B73C8D9}">
          <p14:sldIdLst>
            <p14:sldId id="266"/>
            <p14:sldId id="275"/>
            <p14:sldId id="278"/>
            <p14:sldId id="277"/>
            <p14:sldId id="279"/>
            <p14:sldId id="276"/>
            <p14:sldId id="281"/>
            <p14:sldId id="283"/>
            <p14:sldId id="284"/>
            <p14:sldId id="285"/>
            <p14:sldId id="282"/>
          </p14:sldIdLst>
        </p14:section>
        <p14:section name="AC Analysis" id="{419311E7-28BF-4A52-B280-74BDCB579A57}">
          <p14:sldIdLst>
            <p14:sldId id="267"/>
            <p14:sldId id="286"/>
            <p14:sldId id="287"/>
            <p14:sldId id="288"/>
            <p14:sldId id="289"/>
            <p14:sldId id="290"/>
            <p14:sldId id="280"/>
            <p14:sldId id="291"/>
            <p14:sldId id="292"/>
            <p14:sldId id="293"/>
          </p14:sldIdLst>
        </p14:section>
        <p14:section name="End" id="{5FC3FA28-F244-4A76-8B88-13C4C11A89AD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06000">
              <a:buFont typeface="Wingdings" panose="05000000000000000000" pitchFamily="2" charset="2"/>
              <a:buChar char="§"/>
              <a:defRPr/>
            </a:lvl1pPr>
            <a:lvl2pPr marL="720000" indent="-270000">
              <a:buFont typeface="Wingdings" panose="05000000000000000000" pitchFamily="2" charset="2"/>
              <a:buChar char="§"/>
              <a:defRPr/>
            </a:lvl2pPr>
            <a:lvl3pPr marL="1026000" indent="-216000">
              <a:buFont typeface="Wingdings" panose="05000000000000000000" pitchFamily="2" charset="2"/>
              <a:buChar char="§"/>
              <a:defRPr/>
            </a:lvl3pPr>
            <a:lvl4pPr marL="1386000" indent="-216000">
              <a:buFont typeface="Wingdings" panose="05000000000000000000" pitchFamily="2" charset="2"/>
              <a:buChar char="§"/>
              <a:defRPr/>
            </a:lvl4pPr>
            <a:lvl5pPr marL="1674000" indent="-216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0693" y="1947387"/>
            <a:ext cx="9440034" cy="1828801"/>
          </a:xfrm>
        </p:spPr>
        <p:txBody>
          <a:bodyPr/>
          <a:lstStyle/>
          <a:p>
            <a:r>
              <a:rPr lang="zh-TW" altLang="en-US" dirty="0"/>
              <a:t>電路模擬器</a:t>
            </a:r>
            <a:br>
              <a:rPr lang="en-US" altLang="zh-TW" dirty="0"/>
            </a:br>
            <a:r>
              <a:rPr lang="en-US" altLang="zh-TW" dirty="0"/>
              <a:t>MiniPSPICE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0693" y="3996212"/>
            <a:ext cx="9440034" cy="1049867"/>
          </a:xfrm>
        </p:spPr>
        <p:txBody>
          <a:bodyPr/>
          <a:lstStyle/>
          <a:p>
            <a:r>
              <a:rPr lang="en-US" altLang="zh-TW" dirty="0"/>
              <a:t>B09901034 </a:t>
            </a:r>
            <a:r>
              <a:rPr lang="zh-TW" altLang="en-US" dirty="0"/>
              <a:t>戴瑋佑</a:t>
            </a:r>
            <a:br>
              <a:rPr lang="en-US" altLang="zh-TW" dirty="0"/>
            </a:br>
            <a:r>
              <a:rPr lang="en-US" altLang="zh-TW" dirty="0"/>
              <a:t>B09901170 </a:t>
            </a:r>
            <a:r>
              <a:rPr lang="zh-TW" altLang="en-US" dirty="0"/>
              <a:t>黃元顥</a:t>
            </a:r>
            <a:br>
              <a:rPr lang="en-US" altLang="zh-TW" dirty="0"/>
            </a:br>
            <a:r>
              <a:rPr lang="en-US" altLang="zh-TW" dirty="0"/>
              <a:t>B09901175</a:t>
            </a:r>
            <a:r>
              <a:rPr lang="zh-TW" altLang="en-US" dirty="0"/>
              <a:t> 楊博宇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85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54587-C30D-49BE-BBBB-888098DC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FC2C6F-44DD-445E-879B-381A20E1F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A node is allowed to connect </a:t>
                </a:r>
                <a:r>
                  <a:rPr lang="en-US" sz="2800" dirty="0">
                    <a:solidFill>
                      <a:srgbClr val="FFC000"/>
                    </a:solidFill>
                  </a:rPr>
                  <a:t>at most one </a:t>
                </a:r>
                <a:r>
                  <a:rPr lang="en-US" sz="2800" dirty="0"/>
                  <a:t>voltage source.</a:t>
                </a:r>
              </a:p>
              <a:p>
                <a:r>
                  <a:rPr lang="en-US" sz="2800" dirty="0"/>
                  <a:t>The input file should represent a closed circuit.</a:t>
                </a:r>
              </a:p>
              <a:p>
                <a:r>
                  <a:rPr lang="en-US" sz="2800" dirty="0"/>
                  <a:t>Any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voltage source is not allowed to be short-circuited.</a:t>
                </a:r>
              </a:p>
              <a:p>
                <a:r>
                  <a:rPr lang="en-US" sz="2800" dirty="0"/>
                  <a:t>The second node of the first voltage source that</a:t>
                </a:r>
                <a:r>
                  <a:rPr lang="zh-TW" altLang="en-US" sz="2800" dirty="0"/>
                  <a:t> </a:t>
                </a:r>
                <a:r>
                  <a:rPr lang="en-US" sz="2800" dirty="0"/>
                  <a:t>you input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will be connected to the ground, which is referred to as the </a:t>
                </a:r>
                <a:r>
                  <a:rPr lang="en-US" altLang="zh-TW" sz="2800" dirty="0">
                    <a:solidFill>
                      <a:srgbClr val="FFC000"/>
                    </a:solidFill>
                  </a:rPr>
                  <a:t>ground node</a:t>
                </a:r>
                <a:r>
                  <a:rPr lang="en-US" altLang="zh-TW" sz="2800" dirty="0"/>
                  <a:t>.</a:t>
                </a:r>
              </a:p>
              <a:p>
                <a:r>
                  <a:rPr lang="en-US" sz="2800" dirty="0"/>
                  <a:t>In a DC circuit, if we just concern the steady state,</a:t>
                </a:r>
                <a:br>
                  <a:rPr lang="en-US" sz="2800" dirty="0"/>
                </a:br>
                <a:r>
                  <a:rPr lang="en-US" sz="2800" dirty="0"/>
                  <a:t>Inductor (L)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short-circuit, and Capacitor (C)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open-circuit.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FC2C6F-44DD-445E-879B-381A20E1F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85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4B0DF-2D8B-4BCE-86B4-32D79BA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972466-DCDD-417D-A2DD-3B72BA1DE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3524"/>
                <a:ext cx="10476255" cy="4274875"/>
              </a:xfrm>
            </p:spPr>
            <p:txBody>
              <a:bodyPr>
                <a:noAutofit/>
              </a:bodyPr>
              <a:lstStyle/>
              <a:p>
                <a:pPr marL="4941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800" dirty="0"/>
                  <a:t>Suppose that there are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 initially.</a:t>
                </a:r>
              </a:p>
              <a:p>
                <a:pPr marL="4941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800" dirty="0"/>
                  <a:t>Merge nodes connecting to inductors, and there are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nodes left.</a:t>
                </a:r>
              </a:p>
              <a:p>
                <a:pPr marL="4941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800" dirty="0"/>
                  <a:t>Distribute these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nodes into two lists, ‘n_left’ and ‘n_removed’, containing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nodes respectively.</a:t>
                </a:r>
              </a:p>
              <a:p>
                <a:pPr marL="4941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800" dirty="0"/>
                  <a:t>Construct the conductance matrix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) by nodal analysis.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972466-DCDD-417D-A2DD-3B72BA1DE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3524"/>
                <a:ext cx="10476255" cy="42748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EED30E3-F656-4248-B00A-24177995EC8C}"/>
                  </a:ext>
                </a:extLst>
              </p:cNvPr>
              <p:cNvSpPr txBox="1"/>
              <p:nvPr/>
            </p:nvSpPr>
            <p:spPr>
              <a:xfrm>
                <a:off x="8220722" y="577691"/>
                <a:ext cx="3703065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zh-TW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i="1" dirty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1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EED30E3-F656-4248-B00A-24177995E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722" y="577691"/>
                <a:ext cx="3703065" cy="97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EEC4CE-6E7E-41F2-8BA9-8AEF9DD0DC4C}"/>
                  </a:ext>
                </a:extLst>
              </p:cNvPr>
              <p:cNvSpPr/>
              <p:nvPr/>
            </p:nvSpPr>
            <p:spPr>
              <a:xfrm>
                <a:off x="9429321" y="1580050"/>
                <a:ext cx="399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EEC4CE-6E7E-41F2-8BA9-8AEF9DD0D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321" y="1580050"/>
                <a:ext cx="3999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4B72B4-87EF-4127-B55F-ED6FDE4D1167}"/>
                  </a:ext>
                </a:extLst>
              </p:cNvPr>
              <p:cNvSpPr/>
              <p:nvPr/>
            </p:nvSpPr>
            <p:spPr>
              <a:xfrm>
                <a:off x="10647041" y="1580050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4B72B4-87EF-4127-B55F-ED6FDE4D1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041" y="1580050"/>
                <a:ext cx="3930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0C3B0E5-94AC-4745-9EB1-325FE8349236}"/>
                  </a:ext>
                </a:extLst>
              </p:cNvPr>
              <p:cNvSpPr/>
              <p:nvPr/>
            </p:nvSpPr>
            <p:spPr>
              <a:xfrm>
                <a:off x="11464780" y="1580050"/>
                <a:ext cx="34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0C3B0E5-94AC-4745-9EB1-325FE8349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780" y="1580050"/>
                <a:ext cx="3449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弧 7">
            <a:extLst>
              <a:ext uri="{FF2B5EF4-FFF2-40B4-BE49-F238E27FC236}">
                <a16:creationId xmlns:a16="http://schemas.microsoft.com/office/drawing/2014/main" id="{A8FD4DF0-A7BA-4207-839A-6D770931A29E}"/>
              </a:ext>
            </a:extLst>
          </p:cNvPr>
          <p:cNvSpPr/>
          <p:nvPr/>
        </p:nvSpPr>
        <p:spPr>
          <a:xfrm>
            <a:off x="8051210" y="640079"/>
            <a:ext cx="141801" cy="514017"/>
          </a:xfrm>
          <a:prstGeom prst="leftBrace">
            <a:avLst>
              <a:gd name="adj1" fmla="val 31171"/>
              <a:gd name="adj2" fmla="val 50000"/>
            </a:avLst>
          </a:prstGeom>
          <a:ln w="6350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C351C7F3-EDD5-4718-910E-2D955CF24005}"/>
              </a:ext>
            </a:extLst>
          </p:cNvPr>
          <p:cNvSpPr/>
          <p:nvPr/>
        </p:nvSpPr>
        <p:spPr>
          <a:xfrm>
            <a:off x="8065065" y="1217223"/>
            <a:ext cx="141801" cy="292684"/>
          </a:xfrm>
          <a:prstGeom prst="leftBrace">
            <a:avLst>
              <a:gd name="adj1" fmla="val 23111"/>
              <a:gd name="adj2" fmla="val 50000"/>
            </a:avLst>
          </a:prstGeom>
          <a:ln w="6350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1B0165D-C7D7-439C-B363-197B9DF693DA}"/>
                  </a:ext>
                </a:extLst>
              </p:cNvPr>
              <p:cNvSpPr/>
              <p:nvPr/>
            </p:nvSpPr>
            <p:spPr>
              <a:xfrm>
                <a:off x="7661925" y="746547"/>
                <a:ext cx="44858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1B0165D-C7D7-439C-B363-197B9DF69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25" y="746547"/>
                <a:ext cx="44858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DDEEEB3-5BC2-4A26-B97F-B572A9F483F5}"/>
                  </a:ext>
                </a:extLst>
              </p:cNvPr>
              <p:cNvSpPr/>
              <p:nvPr/>
            </p:nvSpPr>
            <p:spPr>
              <a:xfrm>
                <a:off x="7412818" y="1217223"/>
                <a:ext cx="7231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DDEEEB3-5BC2-4A26-B97F-B572A9F48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18" y="1217223"/>
                <a:ext cx="72314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2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4B0DF-2D8B-4BCE-86B4-32D79BA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972466-DCDD-417D-A2DD-3B72BA1DE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3727"/>
                <a:ext cx="10476255" cy="4474672"/>
              </a:xfrm>
            </p:spPr>
            <p:txBody>
              <a:bodyPr>
                <a:noAutofit/>
              </a:bodyPr>
              <a:lstStyle/>
              <a:p>
                <a:pPr marL="551250" indent="-514350">
                  <a:lnSpc>
                    <a:spcPct val="110000"/>
                  </a:lnSpc>
                  <a:buFont typeface="+mj-lt"/>
                  <a:buAutoNum type="arabicPeriod" startAt="5"/>
                </a:pPr>
                <a:r>
                  <a:rPr lang="en-US" sz="2800" dirty="0"/>
                  <a:t>Complete </a:t>
                </a:r>
                <a14:m>
                  <m:oMath xmlns:m="http://schemas.openxmlformats.org/officeDocument/2006/math">
                    <m:r>
                      <a:rPr lang="en-US" altLang="zh-TW" sz="28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as a square matrix by the supernode technique.</a:t>
                </a:r>
                <a:br>
                  <a:rPr lang="en-US" altLang="zh-TW" sz="2800" dirty="0"/>
                </a:br>
                <a:r>
                  <a:rPr lang="en-US" altLang="zh-TW" sz="2800" dirty="0"/>
                  <a:t>(If the remaining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equations are linear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dependent, replace one of which by letting the node connecting to the ground be 0.)</a:t>
                </a:r>
                <a:endParaRPr lang="en-US" sz="2800" dirty="0"/>
              </a:p>
              <a:p>
                <a:pPr marL="551250" indent="-514350">
                  <a:lnSpc>
                    <a:spcPct val="110000"/>
                  </a:lnSpc>
                  <a:buFont typeface="+mj-lt"/>
                  <a:buAutoNum type="arabicPeriod" startAt="5"/>
                </a:pPr>
                <a:r>
                  <a:rPr lang="en-US" sz="2800" dirty="0"/>
                  <a:t>Compute the list of every node voltage by </a:t>
                </a:r>
                <a14:m>
                  <m:oMath xmlns:m="http://schemas.openxmlformats.org/officeDocument/2006/math">
                    <m:r>
                      <a:rPr lang="en-US" altLang="zh-TW" sz="2800" b="1" i="1" dirty="0" smtClean="0">
                        <a:effectLst/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TW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TW" sz="28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TW" sz="28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551250" indent="-514350">
                  <a:lnSpc>
                    <a:spcPct val="110000"/>
                  </a:lnSpc>
                  <a:buFont typeface="+mj-lt"/>
                  <a:buAutoNum type="arabicPeriod" startAt="5"/>
                </a:pPr>
                <a:r>
                  <a:rPr lang="en-US" altLang="zh-TW" sz="2800" dirty="0"/>
                  <a:t>Separate the nodes connecting to the inductors. (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#:</m:t>
                    </m:r>
                    <m:r>
                      <a:rPr lang="en-US" sz="2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800" dirty="0"/>
                  <a:t>)</a:t>
                </a:r>
              </a:p>
              <a:p>
                <a:pPr marL="551250" indent="-514350">
                  <a:lnSpc>
                    <a:spcPct val="110000"/>
                  </a:lnSpc>
                  <a:buFont typeface="+mj-lt"/>
                  <a:buAutoNum type="arabicPeriod" startAt="5"/>
                </a:pPr>
                <a:r>
                  <a:rPr lang="en-US" sz="2800" dirty="0"/>
                  <a:t>Subtracting each element by the voltage of the </a:t>
                </a:r>
                <a:r>
                  <a:rPr lang="en-US" sz="2800" dirty="0">
                    <a:solidFill>
                      <a:srgbClr val="FFC000"/>
                    </a:solidFill>
                  </a:rPr>
                  <a:t>ground node</a:t>
                </a:r>
                <a:r>
                  <a:rPr lang="en-US" sz="2800" dirty="0"/>
                  <a:t>, we are able to obtain the voltage of each node in the circuit.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972466-DCDD-417D-A2DD-3B72BA1DE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3727"/>
                <a:ext cx="10476255" cy="44746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EED30E3-F656-4248-B00A-24177995EC8C}"/>
                  </a:ext>
                </a:extLst>
              </p:cNvPr>
              <p:cNvSpPr txBox="1"/>
              <p:nvPr/>
            </p:nvSpPr>
            <p:spPr>
              <a:xfrm>
                <a:off x="8220722" y="577691"/>
                <a:ext cx="3703065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zh-TW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i="1" dirty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1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EED30E3-F656-4248-B00A-24177995E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722" y="577691"/>
                <a:ext cx="3703065" cy="97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EEC4CE-6E7E-41F2-8BA9-8AEF9DD0DC4C}"/>
                  </a:ext>
                </a:extLst>
              </p:cNvPr>
              <p:cNvSpPr/>
              <p:nvPr/>
            </p:nvSpPr>
            <p:spPr>
              <a:xfrm>
                <a:off x="8816911" y="224314"/>
                <a:ext cx="10234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TW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EEC4CE-6E7E-41F2-8BA9-8AEF9DD0D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911" y="224314"/>
                <a:ext cx="1023485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4B72B4-87EF-4127-B55F-ED6FDE4D1167}"/>
                  </a:ext>
                </a:extLst>
              </p:cNvPr>
              <p:cNvSpPr/>
              <p:nvPr/>
            </p:nvSpPr>
            <p:spPr>
              <a:xfrm>
                <a:off x="10140389" y="226630"/>
                <a:ext cx="10119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TW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4B72B4-87EF-4127-B55F-ED6FDE4D1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389" y="226630"/>
                <a:ext cx="1011944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0C3B0E5-94AC-4745-9EB1-325FE8349236}"/>
                  </a:ext>
                </a:extLst>
              </p:cNvPr>
              <p:cNvSpPr/>
              <p:nvPr/>
            </p:nvSpPr>
            <p:spPr>
              <a:xfrm>
                <a:off x="11241224" y="226245"/>
                <a:ext cx="9686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altLang="zh-TW" sz="160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0C3B0E5-94AC-4745-9EB1-325FE8349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224" y="226245"/>
                <a:ext cx="968663" cy="338554"/>
              </a:xfrm>
              <a:prstGeom prst="rect">
                <a:avLst/>
              </a:prstGeom>
              <a:blipFill>
                <a:blip r:embed="rId6"/>
                <a:stretch>
                  <a:fillRect r="-62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弧 7">
            <a:extLst>
              <a:ext uri="{FF2B5EF4-FFF2-40B4-BE49-F238E27FC236}">
                <a16:creationId xmlns:a16="http://schemas.microsoft.com/office/drawing/2014/main" id="{A8FD4DF0-A7BA-4207-839A-6D770931A29E}"/>
              </a:ext>
            </a:extLst>
          </p:cNvPr>
          <p:cNvSpPr/>
          <p:nvPr/>
        </p:nvSpPr>
        <p:spPr>
          <a:xfrm>
            <a:off x="8051210" y="640079"/>
            <a:ext cx="141801" cy="514017"/>
          </a:xfrm>
          <a:prstGeom prst="leftBrace">
            <a:avLst>
              <a:gd name="adj1" fmla="val 31171"/>
              <a:gd name="adj2" fmla="val 50000"/>
            </a:avLst>
          </a:prstGeom>
          <a:ln w="6350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C351C7F3-EDD5-4718-910E-2D955CF24005}"/>
              </a:ext>
            </a:extLst>
          </p:cNvPr>
          <p:cNvSpPr/>
          <p:nvPr/>
        </p:nvSpPr>
        <p:spPr>
          <a:xfrm>
            <a:off x="8065065" y="1217223"/>
            <a:ext cx="141801" cy="292684"/>
          </a:xfrm>
          <a:prstGeom prst="leftBrace">
            <a:avLst>
              <a:gd name="adj1" fmla="val 23111"/>
              <a:gd name="adj2" fmla="val 50000"/>
            </a:avLst>
          </a:prstGeom>
          <a:ln w="6350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1B0165D-C7D7-439C-B363-197B9DF693DA}"/>
                  </a:ext>
                </a:extLst>
              </p:cNvPr>
              <p:cNvSpPr/>
              <p:nvPr/>
            </p:nvSpPr>
            <p:spPr>
              <a:xfrm>
                <a:off x="7661925" y="746547"/>
                <a:ext cx="44858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1B0165D-C7D7-439C-B363-197B9DF69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25" y="746547"/>
                <a:ext cx="44858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DDEEEB3-5BC2-4A26-B97F-B572A9F483F5}"/>
                  </a:ext>
                </a:extLst>
              </p:cNvPr>
              <p:cNvSpPr/>
              <p:nvPr/>
            </p:nvSpPr>
            <p:spPr>
              <a:xfrm>
                <a:off x="7412818" y="1217223"/>
                <a:ext cx="7231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DDEEEB3-5BC2-4A26-B97F-B572A9F48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18" y="1217223"/>
                <a:ext cx="72314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71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9119" y="46755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Code Explanation(1/5): Setting variables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BDF858-1D57-4732-BBC6-2BC2AD7AC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"/>
          <a:stretch/>
        </p:blipFill>
        <p:spPr>
          <a:xfrm>
            <a:off x="2389622" y="1906321"/>
            <a:ext cx="5828021" cy="183657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5164702-28D0-4CA3-9A00-EFF3F1DD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22" y="4064814"/>
            <a:ext cx="5456393" cy="3962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46E8C2-BE5B-4E5C-A6E1-38301403B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5"/>
          <a:stretch/>
        </p:blipFill>
        <p:spPr>
          <a:xfrm>
            <a:off x="2389622" y="4783002"/>
            <a:ext cx="50431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B022396-4A6B-4408-9360-6E809B79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04" y="1506276"/>
            <a:ext cx="7430144" cy="5265876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3645FC1-AFFC-43B1-940E-A3083C0F7CD9}"/>
              </a:ext>
            </a:extLst>
          </p:cNvPr>
          <p:cNvSpPr txBox="1">
            <a:spLocks/>
          </p:cNvSpPr>
          <p:nvPr/>
        </p:nvSpPr>
        <p:spPr>
          <a:xfrm>
            <a:off x="919119" y="46755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3200" dirty="0"/>
              <a:t>Code Explanation(2/5): Merging nodes connecting to L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280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3645FC1-AFFC-43B1-940E-A3083C0F7CD9}"/>
              </a:ext>
            </a:extLst>
          </p:cNvPr>
          <p:cNvSpPr txBox="1">
            <a:spLocks/>
          </p:cNvSpPr>
          <p:nvPr/>
        </p:nvSpPr>
        <p:spPr>
          <a:xfrm>
            <a:off x="919119" y="46755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3200" dirty="0"/>
              <a:t>Code Explanation(3/5): Constructing the matrix G</a:t>
            </a:r>
            <a:endParaRPr lang="zh-TW" alt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FC8FCC8-A0D6-48B2-9263-6DD40044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33" y="1422471"/>
            <a:ext cx="6614733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7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3645FC1-AFFC-43B1-940E-A3083C0F7CD9}"/>
              </a:ext>
            </a:extLst>
          </p:cNvPr>
          <p:cNvSpPr txBox="1">
            <a:spLocks/>
          </p:cNvSpPr>
          <p:nvPr/>
        </p:nvSpPr>
        <p:spPr>
          <a:xfrm>
            <a:off x="919119" y="46755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3200" dirty="0"/>
              <a:t>Code Explanation(4/5): Solving the node voltage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047C57B-61D4-4660-9B85-D9F2CED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1791029"/>
            <a:ext cx="7292972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9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3645FC1-AFFC-43B1-940E-A3083C0F7CD9}"/>
              </a:ext>
            </a:extLst>
          </p:cNvPr>
          <p:cNvSpPr txBox="1">
            <a:spLocks/>
          </p:cNvSpPr>
          <p:nvPr/>
        </p:nvSpPr>
        <p:spPr>
          <a:xfrm>
            <a:off x="919119" y="46755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3200" dirty="0"/>
              <a:t>Code Explanation(5/5): Obtaining the answer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1B5E8D-979B-451A-81B2-EFD88639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10" y="2663300"/>
            <a:ext cx="8268376" cy="24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3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54587-C30D-49BE-BBBB-888098DC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12AEC6-2B31-4AFA-8159-E9EA60940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843" y="2575448"/>
            <a:ext cx="6454699" cy="32921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C0ACFBE-DD1E-4EA4-9639-E6C33156ABC8}"/>
              </a:ext>
            </a:extLst>
          </p:cNvPr>
          <p:cNvSpPr txBox="1"/>
          <p:nvPr/>
        </p:nvSpPr>
        <p:spPr>
          <a:xfrm>
            <a:off x="1278384" y="2575448"/>
            <a:ext cx="30450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DC</a:t>
            </a:r>
          </a:p>
          <a:p>
            <a:r>
              <a:rPr lang="pt-BR" dirty="0">
                <a:latin typeface="Consolas" panose="020B0609020204030204" pitchFamily="49" charset="0"/>
              </a:rPr>
              <a:t>V 7 A F</a:t>
            </a:r>
          </a:p>
          <a:p>
            <a:r>
              <a:rPr lang="pt-BR" dirty="0">
                <a:latin typeface="Consolas" panose="020B0609020204030204" pitchFamily="49" charset="0"/>
              </a:rPr>
              <a:t>V 1 B C</a:t>
            </a:r>
          </a:p>
          <a:p>
            <a:r>
              <a:rPr lang="pt-BR" dirty="0">
                <a:latin typeface="Consolas" panose="020B0609020204030204" pitchFamily="49" charset="0"/>
              </a:rPr>
              <a:t>R 5 A B</a:t>
            </a:r>
          </a:p>
          <a:p>
            <a:r>
              <a:rPr lang="pt-BR" dirty="0">
                <a:latin typeface="Consolas" panose="020B0609020204030204" pitchFamily="49" charset="0"/>
              </a:rPr>
              <a:t>R 2 C D</a:t>
            </a:r>
          </a:p>
          <a:p>
            <a:r>
              <a:rPr lang="pt-BR" dirty="0">
                <a:latin typeface="Consolas" panose="020B0609020204030204" pitchFamily="49" charset="0"/>
              </a:rPr>
              <a:t>L 2 C D</a:t>
            </a:r>
          </a:p>
          <a:p>
            <a:r>
              <a:rPr lang="pt-BR" dirty="0">
                <a:latin typeface="Consolas" panose="020B0609020204030204" pitchFamily="49" charset="0"/>
              </a:rPr>
              <a:t>R 2 D E</a:t>
            </a:r>
          </a:p>
          <a:p>
            <a:r>
              <a:rPr lang="pt-BR" dirty="0">
                <a:latin typeface="Consolas" panose="020B0609020204030204" pitchFamily="49" charset="0"/>
              </a:rPr>
              <a:t>R 3 E F</a:t>
            </a:r>
          </a:p>
          <a:p>
            <a:r>
              <a:rPr lang="pt-BR" dirty="0">
                <a:latin typeface="Consolas" panose="020B0609020204030204" pitchFamily="49" charset="0"/>
              </a:rPr>
              <a:t>&amp; A B C D E 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9412B1-40AB-4016-B46E-395A4FEBE1B3}"/>
              </a:ext>
            </a:extLst>
          </p:cNvPr>
          <p:cNvSpPr txBox="1"/>
          <p:nvPr/>
        </p:nvSpPr>
        <p:spPr>
          <a:xfrm>
            <a:off x="1278384" y="1852716"/>
            <a:ext cx="158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569A41-2DE0-463A-A18F-BAF254DC0477}"/>
              </a:ext>
            </a:extLst>
          </p:cNvPr>
          <p:cNvSpPr txBox="1"/>
          <p:nvPr/>
        </p:nvSpPr>
        <p:spPr>
          <a:xfrm>
            <a:off x="5044843" y="1852716"/>
            <a:ext cx="158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7142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C5581-306B-4526-A6D7-50DDE3F9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82827"/>
            <a:ext cx="9590550" cy="1507054"/>
          </a:xfrm>
        </p:spPr>
        <p:txBody>
          <a:bodyPr>
            <a:normAutofit/>
          </a:bodyPr>
          <a:lstStyle/>
          <a:p>
            <a:r>
              <a:rPr lang="en-US" sz="4800" dirty="0"/>
              <a:t>AC Analysis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E0CF08-16B3-4C2A-8893-FDE5F42D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B09901134</a:t>
            </a:r>
            <a:r>
              <a:rPr lang="zh-TW" altLang="en-US" dirty="0"/>
              <a:t> 戴瑋佑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6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0EAE6-3C1B-42C7-AAAC-D712DAC2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7DCBC-4BC0-435B-ABB6-E96C7CB6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10540"/>
            <a:ext cx="10353762" cy="3802602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DC Analysis (with multiple voltage sources)</a:t>
            </a:r>
          </a:p>
          <a:p>
            <a:r>
              <a:rPr lang="en-US" sz="3200" dirty="0"/>
              <a:t>AC Analysis (with one voltage source)</a:t>
            </a:r>
          </a:p>
        </p:txBody>
      </p:sp>
    </p:spTree>
    <p:extLst>
      <p:ext uri="{BB962C8B-B14F-4D97-AF65-F5344CB8AC3E}">
        <p14:creationId xmlns:p14="http://schemas.microsoft.com/office/powerpoint/2010/main" val="6973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AFF26-18B7-48CD-A233-E97954DF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315305"/>
            <a:ext cx="9590550" cy="741853"/>
          </a:xfrm>
        </p:spPr>
        <p:txBody>
          <a:bodyPr/>
          <a:lstStyle/>
          <a:p>
            <a:r>
              <a:rPr lang="en-US" altLang="zh-TW" dirty="0"/>
              <a:t>Node analysis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0DB848-C87A-48B7-A309-84F9DC06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789" y="4954654"/>
            <a:ext cx="9590550" cy="1507054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dirty="0"/>
              <a:t>Take this circuit for example first. According to node analysis, we can list the formula 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79592E-2D55-4CEC-8DCC-0F977809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13" y="1557547"/>
            <a:ext cx="9629326" cy="30992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9B6628-5ABE-40A3-AD75-05F93569B7F7}"/>
              </a:ext>
            </a:extLst>
          </p:cNvPr>
          <p:cNvSpPr txBox="1"/>
          <p:nvPr/>
        </p:nvSpPr>
        <p:spPr>
          <a:xfrm>
            <a:off x="2655442" y="1853526"/>
            <a:ext cx="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highlight>
                  <a:srgbClr val="FFFF00"/>
                </a:highlight>
              </a:rPr>
              <a:t>A</a:t>
            </a:r>
            <a:endParaRPr lang="zh-TW" altLang="en-US" sz="32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0449B7-3ECB-49D0-BD70-E2923CEA46EB}"/>
              </a:ext>
            </a:extLst>
          </p:cNvPr>
          <p:cNvSpPr txBox="1"/>
          <p:nvPr/>
        </p:nvSpPr>
        <p:spPr>
          <a:xfrm>
            <a:off x="5747077" y="3928540"/>
            <a:ext cx="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highlight>
                  <a:srgbClr val="FFFF00"/>
                </a:highlight>
              </a:rPr>
              <a:t>D</a:t>
            </a:r>
            <a:endParaRPr lang="zh-TW" altLang="en-US" sz="32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70C3D4-204A-47EC-8352-A931398B4150}"/>
              </a:ext>
            </a:extLst>
          </p:cNvPr>
          <p:cNvSpPr txBox="1"/>
          <p:nvPr/>
        </p:nvSpPr>
        <p:spPr>
          <a:xfrm>
            <a:off x="5727689" y="1829535"/>
            <a:ext cx="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highlight>
                  <a:srgbClr val="FFFF00"/>
                </a:highlight>
              </a:rPr>
              <a:t>B</a:t>
            </a:r>
            <a:endParaRPr lang="zh-TW" altLang="en-US" sz="32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D0C161-DFAC-4D65-9415-999B5962AAF4}"/>
              </a:ext>
            </a:extLst>
          </p:cNvPr>
          <p:cNvSpPr txBox="1"/>
          <p:nvPr/>
        </p:nvSpPr>
        <p:spPr>
          <a:xfrm>
            <a:off x="8952565" y="1839143"/>
            <a:ext cx="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highlight>
                  <a:srgbClr val="FFFF00"/>
                </a:highlight>
              </a:rPr>
              <a:t>C</a:t>
            </a:r>
            <a:endParaRPr lang="zh-TW" altLang="en-US" sz="32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13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D707A14E-66DF-4F25-B6C1-9C7026670E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0725" y="4394450"/>
                <a:ext cx="9590550" cy="2190235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:r>
                  <a:rPr lang="en-US" altLang="zh-TW" sz="2800" dirty="0"/>
                  <a:t>Assume the ground(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) at D </a:t>
                </a:r>
                <a:r>
                  <a:rPr lang="en-US" altLang="zh-TW" sz="2800" dirty="0"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𝑉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=0</m:t>
                    </m:r>
                  </m:oMath>
                </a14:m>
                <a:endParaRPr lang="en-US" altLang="zh-TW" sz="2800" dirty="0"/>
              </a:p>
              <a:p>
                <a:pPr algn="l"/>
                <a:r>
                  <a:rPr lang="en-US" altLang="zh-TW" sz="2800" dirty="0"/>
                  <a:t>Source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=12∠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endParaRPr lang="en-US" altLang="zh-TW" sz="2800" dirty="0"/>
              </a:p>
              <a:p>
                <a:pPr algn="l"/>
                <a:r>
                  <a:rPr lang="en-US" altLang="zh-TW" sz="2800" dirty="0"/>
                  <a:t>KCL_B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800" dirty="0"/>
              </a:p>
              <a:p>
                <a:pPr algn="l"/>
                <a:r>
                  <a:rPr lang="en-US" altLang="zh-TW" sz="2800" dirty="0"/>
                  <a:t>KCL_C 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800" dirty="0"/>
              </a:p>
              <a:p>
                <a:pPr algn="l"/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D707A14E-66DF-4F25-B6C1-9C7026670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0725" y="4394450"/>
                <a:ext cx="9590550" cy="2190235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ECCB84A-BA9C-4BA5-ABA1-357BC38098E1}"/>
              </a:ext>
            </a:extLst>
          </p:cNvPr>
          <p:cNvGrpSpPr/>
          <p:nvPr/>
        </p:nvGrpSpPr>
        <p:grpSpPr>
          <a:xfrm>
            <a:off x="1261949" y="1109891"/>
            <a:ext cx="9629326" cy="3099203"/>
            <a:chOff x="1276013" y="1557547"/>
            <a:chExt cx="9629326" cy="309920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E238E5D-6BB2-444D-B77E-67DA2132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6013" y="1557547"/>
              <a:ext cx="9629326" cy="3099203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FC4C974-7B12-4F51-B9F9-18353CE02D90}"/>
                </a:ext>
              </a:extLst>
            </p:cNvPr>
            <p:cNvSpPr txBox="1"/>
            <p:nvPr/>
          </p:nvSpPr>
          <p:spPr>
            <a:xfrm>
              <a:off x="2655442" y="1853526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A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AA867CE-DD18-4CA6-A559-C7DEDF1063BA}"/>
                </a:ext>
              </a:extLst>
            </p:cNvPr>
            <p:cNvSpPr txBox="1"/>
            <p:nvPr/>
          </p:nvSpPr>
          <p:spPr>
            <a:xfrm>
              <a:off x="5747077" y="3928540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D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B23E36F-9EEA-4EAA-89D6-E1AB137858AA}"/>
                </a:ext>
              </a:extLst>
            </p:cNvPr>
            <p:cNvSpPr txBox="1"/>
            <p:nvPr/>
          </p:nvSpPr>
          <p:spPr>
            <a:xfrm>
              <a:off x="5727689" y="1829535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B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44753A6-02D1-4C7B-91DF-86606DD3C22A}"/>
                </a:ext>
              </a:extLst>
            </p:cNvPr>
            <p:cNvSpPr txBox="1"/>
            <p:nvPr/>
          </p:nvSpPr>
          <p:spPr>
            <a:xfrm>
              <a:off x="8952565" y="1839143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C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A24593B9-C122-421D-AE4D-A35E2DA9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315305"/>
            <a:ext cx="9590550" cy="741853"/>
          </a:xfrm>
        </p:spPr>
        <p:txBody>
          <a:bodyPr/>
          <a:lstStyle/>
          <a:p>
            <a:r>
              <a:rPr lang="en-US" altLang="zh-TW" dirty="0"/>
              <a:t>Node 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60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版面配置區 5">
                <a:extLst>
                  <a:ext uri="{FF2B5EF4-FFF2-40B4-BE49-F238E27FC236}">
                    <a16:creationId xmlns:a16="http://schemas.microsoft.com/office/drawing/2014/main" id="{8B78FF15-A384-4A62-A7AE-60C46DFA881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58604" y="4481082"/>
                <a:ext cx="8000763" cy="3333436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/>
                                  </m:eqAr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版面配置區 5">
                <a:extLst>
                  <a:ext uri="{FF2B5EF4-FFF2-40B4-BE49-F238E27FC236}">
                    <a16:creationId xmlns:a16="http://schemas.microsoft.com/office/drawing/2014/main" id="{8B78FF15-A384-4A62-A7AE-60C46DFA8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58604" y="4481082"/>
                <a:ext cx="8000763" cy="333343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>
            <a:extLst>
              <a:ext uri="{FF2B5EF4-FFF2-40B4-BE49-F238E27FC236}">
                <a16:creationId xmlns:a16="http://schemas.microsoft.com/office/drawing/2014/main" id="{BB786DB7-C19E-4691-A21F-B352417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315305"/>
            <a:ext cx="9590550" cy="741853"/>
          </a:xfrm>
        </p:spPr>
        <p:txBody>
          <a:bodyPr/>
          <a:lstStyle/>
          <a:p>
            <a:r>
              <a:rPr lang="en-US" altLang="zh-TW" dirty="0"/>
              <a:t>Node analysis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4750E91-B303-4C0A-900E-01A9ACB6D95F}"/>
              </a:ext>
            </a:extLst>
          </p:cNvPr>
          <p:cNvGrpSpPr/>
          <p:nvPr/>
        </p:nvGrpSpPr>
        <p:grpSpPr>
          <a:xfrm>
            <a:off x="1261949" y="1057158"/>
            <a:ext cx="9629326" cy="3099203"/>
            <a:chOff x="1276013" y="1557547"/>
            <a:chExt cx="9629326" cy="309920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8D8F4C0-3713-4D08-9BD8-ABFC8BCFD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6013" y="1557547"/>
              <a:ext cx="9629326" cy="309920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5EEB2ED-56F3-4D73-89AB-DC3EAEBF6D2D}"/>
                </a:ext>
              </a:extLst>
            </p:cNvPr>
            <p:cNvSpPr txBox="1"/>
            <p:nvPr/>
          </p:nvSpPr>
          <p:spPr>
            <a:xfrm>
              <a:off x="2655442" y="1853526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A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EAFAC4C-3A5E-407F-A735-999E05BD749C}"/>
                </a:ext>
              </a:extLst>
            </p:cNvPr>
            <p:cNvSpPr txBox="1"/>
            <p:nvPr/>
          </p:nvSpPr>
          <p:spPr>
            <a:xfrm>
              <a:off x="5747077" y="3928540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D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317F18F-2AFC-4FD2-AD52-5A90F89BDA0C}"/>
                </a:ext>
              </a:extLst>
            </p:cNvPr>
            <p:cNvSpPr txBox="1"/>
            <p:nvPr/>
          </p:nvSpPr>
          <p:spPr>
            <a:xfrm>
              <a:off x="5727689" y="1829535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B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2A0DC8-CAC7-4389-AA54-41FCF00720E4}"/>
                </a:ext>
              </a:extLst>
            </p:cNvPr>
            <p:cNvSpPr txBox="1"/>
            <p:nvPr/>
          </p:nvSpPr>
          <p:spPr>
            <a:xfrm>
              <a:off x="8952565" y="1839143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C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951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67615F1-561E-4C91-BCB9-20D5AC6DA141}"/>
              </a:ext>
            </a:extLst>
          </p:cNvPr>
          <p:cNvSpPr txBox="1">
            <a:spLocks/>
          </p:cNvSpPr>
          <p:nvPr/>
        </p:nvSpPr>
        <p:spPr>
          <a:xfrm>
            <a:off x="587223" y="24010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程式說明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2DAAF6-3499-4439-AFDD-96A1E819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718944"/>
            <a:ext cx="727811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6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2A097FD-ED26-4B05-9949-499D6FC9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44" y="1589502"/>
            <a:ext cx="6876311" cy="502839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A7BE3B5-E9C8-4956-A5B7-F094D70EEB24}"/>
              </a:ext>
            </a:extLst>
          </p:cNvPr>
          <p:cNvSpPr txBox="1">
            <a:spLocks/>
          </p:cNvSpPr>
          <p:nvPr/>
        </p:nvSpPr>
        <p:spPr>
          <a:xfrm>
            <a:off x="587223" y="24010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程式說明</a:t>
            </a:r>
          </a:p>
        </p:txBody>
      </p:sp>
    </p:spTree>
    <p:extLst>
      <p:ext uri="{BB962C8B-B14F-4D97-AF65-F5344CB8AC3E}">
        <p14:creationId xmlns:p14="http://schemas.microsoft.com/office/powerpoint/2010/main" val="3399732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692D2ED-524D-4271-AD7C-8787A0D4FD70}"/>
              </a:ext>
            </a:extLst>
          </p:cNvPr>
          <p:cNvSpPr txBox="1">
            <a:spLocks/>
          </p:cNvSpPr>
          <p:nvPr/>
        </p:nvSpPr>
        <p:spPr>
          <a:xfrm>
            <a:off x="587223" y="24010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程式說明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3AB9E3-01A2-4511-AFEC-001A5891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3" y="2049849"/>
            <a:ext cx="7072700" cy="4712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版面配置區 5">
                <a:extLst>
                  <a:ext uri="{FF2B5EF4-FFF2-40B4-BE49-F238E27FC236}">
                    <a16:creationId xmlns:a16="http://schemas.microsoft.com/office/drawing/2014/main" id="{26302239-8B6B-4E43-90BF-4880544B4C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98533" y="333237"/>
                <a:ext cx="6488500" cy="2419036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/>
                                  </m:eqAr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版面配置區 5">
                <a:extLst>
                  <a:ext uri="{FF2B5EF4-FFF2-40B4-BE49-F238E27FC236}">
                    <a16:creationId xmlns:a16="http://schemas.microsoft.com/office/drawing/2014/main" id="{26302239-8B6B-4E43-90BF-4880544B4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98533" y="333237"/>
                <a:ext cx="6488500" cy="24190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844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485334-6CEE-44AB-8759-01BA11449444}"/>
              </a:ext>
            </a:extLst>
          </p:cNvPr>
          <p:cNvSpPr txBox="1">
            <a:spLocks/>
          </p:cNvSpPr>
          <p:nvPr/>
        </p:nvSpPr>
        <p:spPr>
          <a:xfrm>
            <a:off x="587223" y="15603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程式說明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7718B8-0016-4224-B5BC-4C3C4AE8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3" y="2133418"/>
            <a:ext cx="4572606" cy="28790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0319BB6-BCEE-4CD3-88C6-C674254F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57" y="891546"/>
            <a:ext cx="5058380" cy="53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52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19CCB51-0254-41F6-BE71-93075DD3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3" y="1522443"/>
            <a:ext cx="5163271" cy="2800741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18EFE73E-5E99-4F35-96A5-FCC06A82163A}"/>
              </a:ext>
            </a:extLst>
          </p:cNvPr>
          <p:cNvSpPr txBox="1">
            <a:spLocks/>
          </p:cNvSpPr>
          <p:nvPr/>
        </p:nvSpPr>
        <p:spPr>
          <a:xfrm>
            <a:off x="587223" y="19400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程式說明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539907-0359-4F82-A779-4B50E0FD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80" y="1164457"/>
            <a:ext cx="389626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07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24ED52-1B17-492B-8D06-1DC7536F6D2C}"/>
              </a:ext>
            </a:extLst>
          </p:cNvPr>
          <p:cNvSpPr txBox="1">
            <a:spLocks/>
          </p:cNvSpPr>
          <p:nvPr/>
        </p:nvSpPr>
        <p:spPr>
          <a:xfrm>
            <a:off x="587223" y="19400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輸出結果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B25663-F5D5-460F-8ADF-D738A5FB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44" y="1444883"/>
            <a:ext cx="5210714" cy="3968233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2765232D-6540-4FFB-AAC5-B69D4F811F3E}"/>
              </a:ext>
            </a:extLst>
          </p:cNvPr>
          <p:cNvGrpSpPr/>
          <p:nvPr/>
        </p:nvGrpSpPr>
        <p:grpSpPr>
          <a:xfrm>
            <a:off x="0" y="2374710"/>
            <a:ext cx="6623344" cy="2603890"/>
            <a:chOff x="1276013" y="1557547"/>
            <a:chExt cx="9629326" cy="3099203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4623AFC-A2A0-4B26-A425-C9DF6D48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6013" y="1557547"/>
              <a:ext cx="9629326" cy="3099203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C5F1CC1-F963-45CC-9F59-D5945E888303}"/>
                </a:ext>
              </a:extLst>
            </p:cNvPr>
            <p:cNvSpPr txBox="1"/>
            <p:nvPr/>
          </p:nvSpPr>
          <p:spPr>
            <a:xfrm>
              <a:off x="2655442" y="1853526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A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443401D-6200-4E36-9677-9900C7929AFB}"/>
                </a:ext>
              </a:extLst>
            </p:cNvPr>
            <p:cNvSpPr txBox="1"/>
            <p:nvPr/>
          </p:nvSpPr>
          <p:spPr>
            <a:xfrm>
              <a:off x="5747077" y="3928540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D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1146305-0014-425F-8D2D-D48032B7CC9F}"/>
                </a:ext>
              </a:extLst>
            </p:cNvPr>
            <p:cNvSpPr txBox="1"/>
            <p:nvPr/>
          </p:nvSpPr>
          <p:spPr>
            <a:xfrm>
              <a:off x="5727689" y="1829535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B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183BB4F-E5B0-46F0-80CF-7C8116E11D79}"/>
                </a:ext>
              </a:extLst>
            </p:cNvPr>
            <p:cNvSpPr txBox="1"/>
            <p:nvPr/>
          </p:nvSpPr>
          <p:spPr>
            <a:xfrm>
              <a:off x="8952565" y="1839143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C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617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C5581-306B-4526-A6D7-50DDE3F9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82827"/>
            <a:ext cx="9590550" cy="1507054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E0CF08-16B3-4C2A-8893-FDE5F42D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B09901170</a:t>
            </a:r>
            <a:r>
              <a:rPr lang="zh-TW" altLang="en-US" dirty="0"/>
              <a:t> 黃元顥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7089" y="1894339"/>
            <a:ext cx="3300984" cy="576262"/>
          </a:xfrm>
        </p:spPr>
        <p:txBody>
          <a:bodyPr/>
          <a:lstStyle/>
          <a:p>
            <a:r>
              <a:rPr lang="en-US" altLang="zh-TW" dirty="0"/>
              <a:t>Target Circuit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445508" y="1885950"/>
            <a:ext cx="3300984" cy="576262"/>
          </a:xfrm>
        </p:spPr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8437182" y="1885950"/>
            <a:ext cx="3300984" cy="576262"/>
          </a:xfrm>
        </p:spPr>
        <p:txBody>
          <a:bodyPr/>
          <a:lstStyle/>
          <a:p>
            <a:r>
              <a:rPr lang="en-US" altLang="zh-TW" dirty="0"/>
              <a:t>Simulation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" b="3959"/>
          <a:stretch/>
        </p:blipFill>
        <p:spPr>
          <a:xfrm>
            <a:off x="402671" y="3226795"/>
            <a:ext cx="3489820" cy="201026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37" y="2776113"/>
            <a:ext cx="3539274" cy="291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61" y="3544832"/>
            <a:ext cx="3749879" cy="137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3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0393" y="1602297"/>
            <a:ext cx="10957164" cy="4563611"/>
          </a:xfrm>
        </p:spPr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altLang="zh-TW" dirty="0"/>
              <a:t>Assign nodes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zh-TW" dirty="0"/>
              <a:t>AC/DC  (specify frequency for AC)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zh-TW" dirty="0"/>
              <a:t>Components</a:t>
            </a:r>
          </a:p>
          <a:p>
            <a:pPr marL="871200" lvl="1" indent="-457200"/>
            <a:r>
              <a:rPr lang="en-US" altLang="zh-TW" dirty="0"/>
              <a:t>Voltage Source: V mag (phase) node+ node-</a:t>
            </a:r>
          </a:p>
          <a:p>
            <a:pPr marL="871200" lvl="1" indent="-457200"/>
            <a:r>
              <a:rPr lang="en-US" altLang="zh-TW" dirty="0"/>
              <a:t>Resistor: R value node1 node2</a:t>
            </a:r>
          </a:p>
          <a:p>
            <a:pPr marL="871200" lvl="1" indent="-457200"/>
            <a:r>
              <a:rPr lang="en-US" altLang="zh-TW" dirty="0"/>
              <a:t>Inductor: L value node1 node2</a:t>
            </a:r>
          </a:p>
          <a:p>
            <a:pPr marL="871200" lvl="1" indent="-457200"/>
            <a:r>
              <a:rPr lang="en-US" altLang="zh-TW" dirty="0"/>
              <a:t>Capacitor: C value node1 node2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zh-TW" dirty="0"/>
              <a:t>Specify node display order:  &amp; node1 node2 …</a:t>
            </a:r>
          </a:p>
          <a:p>
            <a:pPr marL="494100" indent="-457200"/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Comments: # (whole line), // (behind)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Units are in Hz, Ohm, H, F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8" y="4211273"/>
            <a:ext cx="5506097" cy="201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8094704" y="1702433"/>
            <a:ext cx="3790936" cy="2399783"/>
            <a:chOff x="746618" y="3453047"/>
            <a:chExt cx="4773336" cy="274961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" b="3959"/>
            <a:stretch/>
          </p:blipFill>
          <p:spPr>
            <a:xfrm>
              <a:off x="746618" y="3453047"/>
              <a:ext cx="4773336" cy="2749611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291905" y="3737052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A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054991" y="5223301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133286" y="3665229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651695" y="3808359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39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1394" y="1732449"/>
            <a:ext cx="10806163" cy="4058751"/>
          </a:xfrm>
        </p:spPr>
        <p:txBody>
          <a:bodyPr>
            <a:normAutofit/>
          </a:bodyPr>
          <a:lstStyle/>
          <a:p>
            <a:r>
              <a:rPr lang="en-US" altLang="zh-TW" dirty="0"/>
              <a:t>Generate circuit diagram </a:t>
            </a:r>
          </a:p>
          <a:p>
            <a:r>
              <a:rPr lang="en-US" altLang="zh-TW" dirty="0"/>
              <a:t>Calculate voltage of each node</a:t>
            </a:r>
          </a:p>
          <a:p>
            <a:r>
              <a:rPr lang="en-US" altLang="zh-TW" dirty="0"/>
              <a:t>Calculate terminal voltage of each component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01" y="1954635"/>
            <a:ext cx="4607040" cy="379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" b="3959"/>
          <a:stretch/>
        </p:blipFill>
        <p:spPr>
          <a:xfrm>
            <a:off x="1837189" y="3734409"/>
            <a:ext cx="3489820" cy="20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Structure</a:t>
            </a:r>
            <a:endParaRPr lang="zh-TW" altLang="en-US" dirty="0"/>
          </a:p>
        </p:txBody>
      </p:sp>
      <p:pic>
        <p:nvPicPr>
          <p:cNvPr id="2057" name="Picture 9" descr="D:\半個新元顥\台大\一下\普物\專題\MainStruct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t="1656" r="1880" b="1375"/>
          <a:stretch/>
        </p:blipFill>
        <p:spPr bwMode="auto">
          <a:xfrm>
            <a:off x="3948418" y="1761688"/>
            <a:ext cx="4295163" cy="47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C5581-306B-4526-A6D7-50DDE3F9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82827"/>
            <a:ext cx="9590550" cy="1507054"/>
          </a:xfrm>
        </p:spPr>
        <p:txBody>
          <a:bodyPr>
            <a:normAutofit/>
          </a:bodyPr>
          <a:lstStyle/>
          <a:p>
            <a:r>
              <a:rPr lang="en-US" sz="4800" dirty="0"/>
              <a:t>DC Analysis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E0CF08-16B3-4C2A-8893-FDE5F42D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B09901175</a:t>
            </a:r>
            <a:r>
              <a:rPr lang="zh-TW" altLang="en-US" dirty="0"/>
              <a:t> 楊博宇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9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Nodal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580050"/>
            <a:ext cx="10032628" cy="44045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2800" dirty="0"/>
              <a:t>Take one node as the ground 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800" dirty="0"/>
              <a:t>Select node voltages (vs. ground) as the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800" dirty="0"/>
              <a:t>If node voltages are known, all the other branch variables can be calculated.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TW" sz="2800" dirty="0"/>
          </a:p>
          <a:p>
            <a:pPr marL="36900" indent="0">
              <a:buNone/>
            </a:pP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517FBD-4134-4C7F-A853-DCD908D1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5" y="4008832"/>
            <a:ext cx="7985551" cy="26048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64697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PT3">
      <a:majorFont>
        <a:latin typeface="Calisto MT"/>
        <a:ea typeface="華康行楷體W5"/>
        <a:cs typeface=""/>
      </a:majorFont>
      <a:minorFont>
        <a:latin typeface="Calisto MT"/>
        <a:ea typeface="華康行楷體W5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410</TotalTime>
  <Words>555</Words>
  <Application>Microsoft Office PowerPoint</Application>
  <PresentationFormat>寬螢幕</PresentationFormat>
  <Paragraphs>120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DejaVu Sans</vt:lpstr>
      <vt:lpstr>新細明體</vt:lpstr>
      <vt:lpstr>華康行楷體W5</vt:lpstr>
      <vt:lpstr>Calisto MT</vt:lpstr>
      <vt:lpstr>Cambria Math</vt:lpstr>
      <vt:lpstr>Consolas</vt:lpstr>
      <vt:lpstr>Trebuchet MS</vt:lpstr>
      <vt:lpstr>Wingdings</vt:lpstr>
      <vt:lpstr>Wingdings 2</vt:lpstr>
      <vt:lpstr>石板</vt:lpstr>
      <vt:lpstr>電路模擬器 MiniPSPICE</vt:lpstr>
      <vt:lpstr>Table of contents</vt:lpstr>
      <vt:lpstr>Introduction</vt:lpstr>
      <vt:lpstr>Procedure</vt:lpstr>
      <vt:lpstr>Circuit Description</vt:lpstr>
      <vt:lpstr>Result</vt:lpstr>
      <vt:lpstr>Main Structure</vt:lpstr>
      <vt:lpstr>DC Analysis</vt:lpstr>
      <vt:lpstr>Nodal Analysis</vt:lpstr>
      <vt:lpstr>Constraints</vt:lpstr>
      <vt:lpstr>Procedure</vt:lpstr>
      <vt:lpstr>Procedure</vt:lpstr>
      <vt:lpstr>Code Explanation(1/5): Setting variables</vt:lpstr>
      <vt:lpstr>PowerPoint 簡報</vt:lpstr>
      <vt:lpstr>PowerPoint 簡報</vt:lpstr>
      <vt:lpstr>PowerPoint 簡報</vt:lpstr>
      <vt:lpstr>PowerPoint 簡報</vt:lpstr>
      <vt:lpstr>Demonstration</vt:lpstr>
      <vt:lpstr>AC Analysis</vt:lpstr>
      <vt:lpstr>Node analysis</vt:lpstr>
      <vt:lpstr>Node analysis</vt:lpstr>
      <vt:lpstr>Node analysis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HP</dc:creator>
  <cp:lastModifiedBy>HP</cp:lastModifiedBy>
  <cp:revision>41</cp:revision>
  <dcterms:created xsi:type="dcterms:W3CDTF">2021-01-01T09:08:32Z</dcterms:created>
  <dcterms:modified xsi:type="dcterms:W3CDTF">2021-06-14T07:06:35Z</dcterms:modified>
</cp:coreProperties>
</file>