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63" r:id="rId5"/>
    <p:sldId id="277" r:id="rId6"/>
    <p:sldId id="266" r:id="rId7"/>
    <p:sldId id="267" r:id="rId8"/>
    <p:sldId id="264" r:id="rId9"/>
    <p:sldId id="259" r:id="rId10"/>
    <p:sldId id="273" r:id="rId11"/>
    <p:sldId id="268" r:id="rId12"/>
    <p:sldId id="275" r:id="rId13"/>
    <p:sldId id="27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56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52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4463-989A-4F3B-B4B9-60260BFB8F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68B4B78-1E51-4C63-BDD4-2B238AD4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1" y="2342823"/>
            <a:ext cx="9429750" cy="928688"/>
          </a:xfrm>
        </p:spPr>
        <p:txBody>
          <a:bodyPr/>
          <a:lstStyle/>
          <a:p>
            <a:r>
              <a:rPr lang="en-US" sz="4800" dirty="0"/>
              <a:t>Online Shopper Purchasing Intent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6F20E94-A949-4F72-AC5F-C6B383A91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Brock Ricker</a:t>
            </a:r>
          </a:p>
          <a:p>
            <a:pPr algn="l"/>
            <a:r>
              <a:rPr lang="en-US"/>
              <a:t>05/15/2022</a:t>
            </a:r>
            <a:endParaRPr lang="en-US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3F164198-02F2-4F43-8B2F-503565EB37F5}"/>
              </a:ext>
            </a:extLst>
          </p:cNvPr>
          <p:cNvSpPr txBox="1">
            <a:spLocks/>
          </p:cNvSpPr>
          <p:nvPr/>
        </p:nvSpPr>
        <p:spPr>
          <a:xfrm>
            <a:off x="1385888" y="3196829"/>
            <a:ext cx="3308032" cy="779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- Final Report</a:t>
            </a:r>
          </a:p>
        </p:txBody>
      </p:sp>
    </p:spTree>
    <p:extLst>
      <p:ext uri="{BB962C8B-B14F-4D97-AF65-F5344CB8AC3E}">
        <p14:creationId xmlns:p14="http://schemas.microsoft.com/office/powerpoint/2010/main" val="210883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322050-3E54-4BC3-A5F4-CFB9F4D1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01" y="1274261"/>
            <a:ext cx="6839506" cy="335665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419879" y="1568741"/>
            <a:ext cx="4577423" cy="47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1 – Researchers</a:t>
            </a:r>
          </a:p>
          <a:p>
            <a:pPr lvl="1"/>
            <a:r>
              <a:rPr lang="en-US" b="1" dirty="0"/>
              <a:t>1160 Members (9%)</a:t>
            </a:r>
          </a:p>
          <a:p>
            <a:pPr lvl="1"/>
            <a:r>
              <a:rPr lang="en-US" b="1" dirty="0"/>
              <a:t>Visit the most sites</a:t>
            </a:r>
          </a:p>
          <a:p>
            <a:pPr lvl="1"/>
            <a:r>
              <a:rPr lang="en-US" b="1" dirty="0"/>
              <a:t>Spend the most amount of time on these sites</a:t>
            </a:r>
          </a:p>
          <a:p>
            <a:pPr lvl="1"/>
            <a:r>
              <a:rPr lang="en-US" b="1" dirty="0"/>
              <a:t>23% of sessions result in purchases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35EEE-3018-4ED8-96C4-8252B09178A1}"/>
              </a:ext>
            </a:extLst>
          </p:cNvPr>
          <p:cNvSpPr/>
          <p:nvPr/>
        </p:nvSpPr>
        <p:spPr>
          <a:xfrm>
            <a:off x="7423607" y="1404512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BD838-8B5B-4DE1-A094-7412AB4C619A}"/>
              </a:ext>
            </a:extLst>
          </p:cNvPr>
          <p:cNvSpPr/>
          <p:nvPr/>
        </p:nvSpPr>
        <p:spPr>
          <a:xfrm>
            <a:off x="5720529" y="1409313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9A9A5-1106-401A-8372-08C02C612A29}"/>
              </a:ext>
            </a:extLst>
          </p:cNvPr>
          <p:cNvSpPr/>
          <p:nvPr/>
        </p:nvSpPr>
        <p:spPr>
          <a:xfrm>
            <a:off x="10863240" y="3095679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322050-3E54-4BC3-A5F4-CFB9F4D1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01" y="1274261"/>
            <a:ext cx="6839506" cy="335665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419879" y="1568741"/>
            <a:ext cx="9163516" cy="47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3 – The Buyers</a:t>
            </a:r>
          </a:p>
          <a:p>
            <a:pPr lvl="1"/>
            <a:r>
              <a:rPr lang="en-US" b="1" dirty="0"/>
              <a:t>1651 Members (13%)</a:t>
            </a:r>
          </a:p>
          <a:p>
            <a:pPr lvl="1"/>
            <a:r>
              <a:rPr lang="en-US" b="1" dirty="0"/>
              <a:t>Visit a moderate amount of sites</a:t>
            </a:r>
          </a:p>
          <a:p>
            <a:pPr lvl="1"/>
            <a:r>
              <a:rPr lang="en-US" b="1" dirty="0"/>
              <a:t>Spend a moderate amount of time</a:t>
            </a:r>
          </a:p>
          <a:p>
            <a:pPr lvl="1"/>
            <a:r>
              <a:rPr lang="en-US" b="1" dirty="0"/>
              <a:t>96% of sessions result in purchases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35EEE-3018-4ED8-96C4-8252B09178A1}"/>
              </a:ext>
            </a:extLst>
          </p:cNvPr>
          <p:cNvSpPr/>
          <p:nvPr/>
        </p:nvSpPr>
        <p:spPr>
          <a:xfrm>
            <a:off x="7923337" y="1404512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BD838-8B5B-4DE1-A094-7412AB4C619A}"/>
              </a:ext>
            </a:extLst>
          </p:cNvPr>
          <p:cNvSpPr/>
          <p:nvPr/>
        </p:nvSpPr>
        <p:spPr>
          <a:xfrm>
            <a:off x="6209627" y="1419946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9A9A5-1106-401A-8372-08C02C612A29}"/>
              </a:ext>
            </a:extLst>
          </p:cNvPr>
          <p:cNvSpPr/>
          <p:nvPr/>
        </p:nvSpPr>
        <p:spPr>
          <a:xfrm>
            <a:off x="11352337" y="3106312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322050-3E54-4BC3-A5F4-CFB9F4D1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01" y="1274261"/>
            <a:ext cx="6839506" cy="335665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419879" y="1568741"/>
            <a:ext cx="9163516" cy="47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0 – The </a:t>
            </a:r>
            <a:r>
              <a:rPr lang="en-US" b="1" i="1" dirty="0"/>
              <a:t>Almost </a:t>
            </a:r>
            <a:r>
              <a:rPr lang="en-US" b="1" dirty="0"/>
              <a:t>Buyers</a:t>
            </a:r>
            <a:endParaRPr lang="en-US" b="1" i="1" dirty="0"/>
          </a:p>
          <a:p>
            <a:pPr lvl="1"/>
            <a:r>
              <a:rPr lang="en-US" b="1" dirty="0"/>
              <a:t>7681 Members (62%)</a:t>
            </a:r>
          </a:p>
          <a:p>
            <a:pPr lvl="2"/>
            <a:r>
              <a:rPr lang="en-US" b="1" dirty="0"/>
              <a:t>Most populous class</a:t>
            </a:r>
          </a:p>
          <a:p>
            <a:pPr lvl="1"/>
            <a:r>
              <a:rPr lang="en-US" b="1" dirty="0"/>
              <a:t>Similar browsing habits as buyers</a:t>
            </a:r>
          </a:p>
          <a:p>
            <a:pPr lvl="2"/>
            <a:r>
              <a:rPr lang="en-US" b="1" dirty="0"/>
              <a:t>Slightly less sites visited</a:t>
            </a:r>
          </a:p>
          <a:p>
            <a:pPr lvl="2"/>
            <a:r>
              <a:rPr lang="en-US" b="1" dirty="0"/>
              <a:t>Slightly less time spent</a:t>
            </a:r>
          </a:p>
          <a:p>
            <a:pPr lvl="1"/>
            <a:r>
              <a:rPr lang="en-US" b="1" dirty="0"/>
              <a:t>0% of sessions result in purchases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35EEE-3018-4ED8-96C4-8252B09178A1}"/>
              </a:ext>
            </a:extLst>
          </p:cNvPr>
          <p:cNvSpPr/>
          <p:nvPr/>
        </p:nvSpPr>
        <p:spPr>
          <a:xfrm>
            <a:off x="7179058" y="1393880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BD838-8B5B-4DE1-A094-7412AB4C619A}"/>
              </a:ext>
            </a:extLst>
          </p:cNvPr>
          <p:cNvSpPr/>
          <p:nvPr/>
        </p:nvSpPr>
        <p:spPr>
          <a:xfrm>
            <a:off x="5454715" y="1388048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9A9A5-1106-401A-8372-08C02C612A29}"/>
              </a:ext>
            </a:extLst>
          </p:cNvPr>
          <p:cNvSpPr/>
          <p:nvPr/>
        </p:nvSpPr>
        <p:spPr>
          <a:xfrm>
            <a:off x="10586792" y="3095679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E655D3-2805-465E-8E4D-B91A3072B35B}"/>
              </a:ext>
            </a:extLst>
          </p:cNvPr>
          <p:cNvCxnSpPr>
            <a:cxnSpLocks/>
          </p:cNvCxnSpPr>
          <p:nvPr/>
        </p:nvCxnSpPr>
        <p:spPr>
          <a:xfrm flipH="1">
            <a:off x="5592726" y="2296633"/>
            <a:ext cx="691117" cy="1275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BD3B5-0ACB-4AD4-B18A-C11F02A7F30D}"/>
              </a:ext>
            </a:extLst>
          </p:cNvPr>
          <p:cNvCxnSpPr>
            <a:cxnSpLocks/>
          </p:cNvCxnSpPr>
          <p:nvPr/>
        </p:nvCxnSpPr>
        <p:spPr>
          <a:xfrm flipH="1">
            <a:off x="7308112" y="2332075"/>
            <a:ext cx="691117" cy="1275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B53CCA-EAA4-42C3-AF3D-46F8B741EC70}"/>
              </a:ext>
            </a:extLst>
          </p:cNvPr>
          <p:cNvCxnSpPr>
            <a:cxnSpLocks/>
          </p:cNvCxnSpPr>
          <p:nvPr/>
        </p:nvCxnSpPr>
        <p:spPr>
          <a:xfrm flipH="1">
            <a:off x="10717619" y="3193312"/>
            <a:ext cx="673397" cy="12085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4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76A2D9-9A28-4F4D-9A79-8F3C9CF5CC82}"/>
              </a:ext>
            </a:extLst>
          </p:cNvPr>
          <p:cNvSpPr txBox="1">
            <a:spLocks/>
          </p:cNvSpPr>
          <p:nvPr/>
        </p:nvSpPr>
        <p:spPr>
          <a:xfrm>
            <a:off x="167953" y="1680709"/>
            <a:ext cx="6242178" cy="4938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Random Forest Model can predict online sessions that result  in purchase with 99% accuracy</a:t>
            </a:r>
          </a:p>
          <a:p>
            <a:pPr lvl="1"/>
            <a:r>
              <a:rPr lang="en-US" b="1" dirty="0"/>
              <a:t>15% of sessions</a:t>
            </a:r>
          </a:p>
          <a:p>
            <a:pPr lvl="1"/>
            <a:r>
              <a:rPr lang="en-US" b="1" dirty="0"/>
              <a:t>Sessions with predicted sales can be ignored, as they are already resulting in revenue</a:t>
            </a:r>
          </a:p>
          <a:p>
            <a:endParaRPr lang="en-US" b="1" dirty="0"/>
          </a:p>
          <a:p>
            <a:r>
              <a:rPr lang="en-US" b="1" dirty="0"/>
              <a:t>Random Forest Model can predict online sessions that do not result in purchase with 97% accuracy</a:t>
            </a:r>
          </a:p>
          <a:p>
            <a:pPr lvl="1"/>
            <a:r>
              <a:rPr lang="en-US" b="1" dirty="0"/>
              <a:t>85% of sessions</a:t>
            </a:r>
          </a:p>
          <a:p>
            <a:pPr lvl="1"/>
            <a:r>
              <a:rPr lang="en-US" b="1" dirty="0"/>
              <a:t>Online marketing team should focus on these sessions to boost revenue</a:t>
            </a:r>
          </a:p>
          <a:p>
            <a:pPr lvl="1"/>
            <a:r>
              <a:rPr lang="en-US" b="1" dirty="0"/>
              <a:t>Most attention should be given to members of cluster 0 (almost buyers)</a:t>
            </a:r>
          </a:p>
          <a:p>
            <a:pPr lvl="2"/>
            <a:r>
              <a:rPr lang="en-US" b="1" dirty="0"/>
              <a:t>How to increase engagement time</a:t>
            </a:r>
          </a:p>
          <a:p>
            <a:pPr lvl="3"/>
            <a:r>
              <a:rPr lang="en-US" b="1" dirty="0"/>
              <a:t>Targeted adds</a:t>
            </a:r>
          </a:p>
          <a:p>
            <a:pPr lvl="3"/>
            <a:r>
              <a:rPr lang="en-US" b="1" dirty="0"/>
              <a:t>Recommended items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C8DDA-C850-4B7D-AFBB-76223747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27" y="142875"/>
            <a:ext cx="5162550" cy="3286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4D7A4D1-5DD9-4D7F-9A33-80EB1925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27" y="3506561"/>
            <a:ext cx="5162550" cy="3286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858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68B4B78-1E51-4C63-BDD4-2B238AD4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2404534"/>
            <a:ext cx="8096713" cy="1646302"/>
          </a:xfrm>
        </p:spPr>
        <p:txBody>
          <a:bodyPr/>
          <a:lstStyle/>
          <a:p>
            <a:pPr algn="l"/>
            <a:r>
              <a:rPr lang="en-US" sz="8800" dirty="0"/>
              <a:t>Thank You!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6F20E94-A949-4F72-AC5F-C6B383A91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09252"/>
            <a:ext cx="7766936" cy="454906"/>
          </a:xfrm>
        </p:spPr>
        <p:txBody>
          <a:bodyPr/>
          <a:lstStyle/>
          <a:p>
            <a:pPr algn="l"/>
            <a:r>
              <a:rPr lang="en-US" dirty="0"/>
              <a:t>https://github.com/brock-ricker/Online-Shoppers-Purchasing-Intent</a:t>
            </a:r>
          </a:p>
        </p:txBody>
      </p:sp>
    </p:spTree>
    <p:extLst>
      <p:ext uri="{BB962C8B-B14F-4D97-AF65-F5344CB8AC3E}">
        <p14:creationId xmlns:p14="http://schemas.microsoft.com/office/powerpoint/2010/main" val="26912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E9B-137C-41B5-9006-9B2FF49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52" y="1676461"/>
            <a:ext cx="8246958" cy="4172806"/>
          </a:xfrm>
        </p:spPr>
        <p:txBody>
          <a:bodyPr>
            <a:normAutofit/>
          </a:bodyPr>
          <a:lstStyle/>
          <a:p>
            <a:r>
              <a:rPr lang="en-US" sz="4800" dirty="0"/>
              <a:t>About the Data</a:t>
            </a:r>
          </a:p>
          <a:p>
            <a:r>
              <a:rPr lang="en-US" sz="4800" dirty="0"/>
              <a:t>Exploratory Analysis</a:t>
            </a:r>
          </a:p>
          <a:p>
            <a:r>
              <a:rPr lang="en-US" sz="4800" dirty="0"/>
              <a:t>Customer Segmentation</a:t>
            </a:r>
          </a:p>
          <a:p>
            <a:r>
              <a:rPr lang="en-US" sz="48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5896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FB4E-3934-48B4-B9ED-8FC6359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8" y="179792"/>
            <a:ext cx="8596668" cy="982980"/>
          </a:xfrm>
        </p:spPr>
        <p:txBody>
          <a:bodyPr>
            <a:normAutofit/>
          </a:bodyPr>
          <a:lstStyle/>
          <a:p>
            <a:r>
              <a:rPr lang="en-US" sz="54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AA0-324C-4229-B225-3C9B0296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62772"/>
            <a:ext cx="9431129" cy="5515435"/>
          </a:xfrm>
        </p:spPr>
        <p:txBody>
          <a:bodyPr>
            <a:normAutofit/>
          </a:bodyPr>
          <a:lstStyle/>
          <a:p>
            <a:r>
              <a:rPr lang="en-US" b="1" dirty="0"/>
              <a:t>Context</a:t>
            </a:r>
          </a:p>
          <a:p>
            <a:pPr lvl="1"/>
            <a:r>
              <a:rPr lang="en-US" b="1" dirty="0"/>
              <a:t>Consists of 12,330 online shopping “sessions”</a:t>
            </a:r>
          </a:p>
          <a:p>
            <a:pPr lvl="1"/>
            <a:r>
              <a:rPr lang="en-US" b="1" dirty="0"/>
              <a:t>Each session is unique, and data covers a 1 year period</a:t>
            </a:r>
          </a:p>
          <a:p>
            <a:pPr lvl="1"/>
            <a:endParaRPr lang="en-US" b="1" dirty="0"/>
          </a:p>
          <a:p>
            <a:r>
              <a:rPr lang="en-US" b="1" dirty="0"/>
              <a:t>Content</a:t>
            </a:r>
          </a:p>
          <a:p>
            <a:pPr lvl="1"/>
            <a:r>
              <a:rPr lang="en-US" b="1" dirty="0"/>
              <a:t>Target = “Revenue”</a:t>
            </a:r>
          </a:p>
          <a:p>
            <a:pPr lvl="2"/>
            <a:r>
              <a:rPr lang="en-US" b="1" dirty="0"/>
              <a:t>Did the session end in the customer purchasing something</a:t>
            </a:r>
          </a:p>
          <a:p>
            <a:pPr lvl="1"/>
            <a:r>
              <a:rPr lang="en-US" b="1" dirty="0"/>
              <a:t>10 numerical, and 7 categorical features</a:t>
            </a:r>
          </a:p>
          <a:p>
            <a:pPr lvl="1"/>
            <a:r>
              <a:rPr lang="en-US" b="1" dirty="0"/>
              <a:t>Three types of web pages: Administrative, Informational, Product</a:t>
            </a:r>
          </a:p>
          <a:p>
            <a:pPr lvl="2"/>
            <a:r>
              <a:rPr lang="en-US" b="1" dirty="0"/>
              <a:t>2 features per page type, 1 for number of pages visited and 1 for duration spent on these pages</a:t>
            </a:r>
          </a:p>
          <a:p>
            <a:pPr lvl="2"/>
            <a:r>
              <a:rPr lang="en-US" b="1" dirty="0"/>
              <a:t>i.e. “Administrative” and “Administrative Duration”</a:t>
            </a:r>
          </a:p>
          <a:p>
            <a:pPr lvl="1"/>
            <a:r>
              <a:rPr lang="en-US" b="1" dirty="0"/>
              <a:t>Three features from google analytics</a:t>
            </a:r>
          </a:p>
          <a:p>
            <a:pPr lvl="2"/>
            <a:r>
              <a:rPr lang="en-US" b="1" dirty="0"/>
              <a:t>Bounce Rate</a:t>
            </a:r>
          </a:p>
          <a:p>
            <a:pPr lvl="2"/>
            <a:r>
              <a:rPr lang="en-US" b="1" dirty="0"/>
              <a:t>Exit Rate</a:t>
            </a:r>
          </a:p>
          <a:p>
            <a:pPr lvl="2"/>
            <a:r>
              <a:rPr lang="en-US" b="1" dirty="0"/>
              <a:t>Page Value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DE7C2-AB55-4F49-B5EC-83E6B152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15" y="640157"/>
            <a:ext cx="3802284" cy="30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FB4E-3934-48B4-B9ED-8FC6359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8" y="179792"/>
            <a:ext cx="8596668" cy="982980"/>
          </a:xfrm>
        </p:spPr>
        <p:txBody>
          <a:bodyPr>
            <a:normAutofit/>
          </a:bodyPr>
          <a:lstStyle/>
          <a:p>
            <a:r>
              <a:rPr lang="en-US" sz="5400" dirty="0"/>
              <a:t>About the Data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AA0-324C-4229-B225-3C9B0296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2" y="1162772"/>
            <a:ext cx="8860174" cy="5515435"/>
          </a:xfrm>
        </p:spPr>
        <p:txBody>
          <a:bodyPr>
            <a:normAutofit/>
          </a:bodyPr>
          <a:lstStyle/>
          <a:p>
            <a:r>
              <a:rPr lang="en-US" b="1" dirty="0"/>
              <a:t>Content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  <a:p>
            <a:pPr lvl="1"/>
            <a:r>
              <a:rPr lang="en-US" b="1" dirty="0"/>
              <a:t>Three features based on time of session</a:t>
            </a:r>
          </a:p>
          <a:p>
            <a:pPr lvl="2"/>
            <a:r>
              <a:rPr lang="en-US" b="1" dirty="0"/>
              <a:t>Special Day – closeness to a specific holiday (Xmas, mother’s day, etc..)</a:t>
            </a:r>
          </a:p>
          <a:p>
            <a:pPr lvl="2"/>
            <a:r>
              <a:rPr lang="en-US" b="1" dirty="0"/>
              <a:t>Month – Month of the year</a:t>
            </a:r>
          </a:p>
          <a:p>
            <a:pPr lvl="2"/>
            <a:r>
              <a:rPr lang="en-US" b="1" dirty="0"/>
              <a:t>Weekend – Weekend yes/no</a:t>
            </a:r>
          </a:p>
          <a:p>
            <a:pPr lvl="1"/>
            <a:r>
              <a:rPr lang="en-US" b="1" dirty="0"/>
              <a:t>Two features based on the customer’s PC</a:t>
            </a:r>
          </a:p>
          <a:p>
            <a:pPr lvl="2"/>
            <a:r>
              <a:rPr lang="en-US" b="1" dirty="0"/>
              <a:t>Operating System</a:t>
            </a:r>
          </a:p>
          <a:p>
            <a:pPr lvl="2"/>
            <a:r>
              <a:rPr lang="en-US" b="1" dirty="0"/>
              <a:t>Browser</a:t>
            </a:r>
          </a:p>
          <a:p>
            <a:pPr lvl="1"/>
            <a:r>
              <a:rPr lang="en-US" b="1" dirty="0"/>
              <a:t>Customer location (region)</a:t>
            </a:r>
          </a:p>
          <a:p>
            <a:pPr lvl="1"/>
            <a:r>
              <a:rPr lang="en-US" b="1" dirty="0"/>
              <a:t>Traffic type</a:t>
            </a:r>
          </a:p>
          <a:p>
            <a:pPr lvl="1"/>
            <a:r>
              <a:rPr lang="en-US" b="1" dirty="0"/>
              <a:t>Visitor type</a:t>
            </a:r>
          </a:p>
          <a:p>
            <a:pPr lvl="2"/>
            <a:r>
              <a:rPr lang="en-US" b="1" dirty="0"/>
              <a:t>Returning visitor, new visitor, other</a:t>
            </a:r>
          </a:p>
          <a:p>
            <a:r>
              <a:rPr lang="en-US" b="1" dirty="0"/>
              <a:t>Data processing required</a:t>
            </a:r>
          </a:p>
          <a:p>
            <a:pPr lvl="1"/>
            <a:r>
              <a:rPr lang="en-US" b="1" dirty="0"/>
              <a:t>Data was received clean and ready to use</a:t>
            </a:r>
          </a:p>
          <a:p>
            <a:pPr lvl="1"/>
            <a:r>
              <a:rPr lang="en-US" b="1" dirty="0"/>
              <a:t>Boolean features converted to 1/0 integer columns for ease of use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DE7C2-AB55-4F49-B5EC-83E6B152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15" y="634258"/>
            <a:ext cx="3802284" cy="30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677334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do not result in a purchase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A0F9E7-5E98-4565-897D-B6ED5E2E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" y="1999293"/>
            <a:ext cx="3939098" cy="246866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69615B-02A2-4E8A-8B84-B1B1D5DB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59" y="1999292"/>
            <a:ext cx="3939100" cy="24686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4CA082-2E4C-4258-B193-A16261BCE37B}"/>
              </a:ext>
            </a:extLst>
          </p:cNvPr>
          <p:cNvSpPr txBox="1">
            <a:spLocks/>
          </p:cNvSpPr>
          <p:nvPr/>
        </p:nvSpPr>
        <p:spPr>
          <a:xfrm>
            <a:off x="5752916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are return customers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677334" y="4673117"/>
            <a:ext cx="3362622" cy="190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Peak months</a:t>
            </a:r>
          </a:p>
          <a:p>
            <a:pPr lvl="1"/>
            <a:r>
              <a:rPr lang="en-US" sz="1400" b="1" dirty="0"/>
              <a:t>March</a:t>
            </a:r>
          </a:p>
          <a:p>
            <a:pPr lvl="1"/>
            <a:r>
              <a:rPr lang="en-US" sz="1400" b="1" dirty="0"/>
              <a:t>May</a:t>
            </a:r>
          </a:p>
          <a:p>
            <a:pPr lvl="1"/>
            <a:r>
              <a:rPr lang="en-US" sz="1400" b="1" dirty="0"/>
              <a:t>Nov</a:t>
            </a:r>
          </a:p>
          <a:p>
            <a:pPr lvl="1"/>
            <a:r>
              <a:rPr lang="en-US" sz="1400" b="1" dirty="0"/>
              <a:t>Dec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4CA082-2E4C-4258-B193-A16261BCE37B}"/>
              </a:ext>
            </a:extLst>
          </p:cNvPr>
          <p:cNvSpPr txBox="1">
            <a:spLocks/>
          </p:cNvSpPr>
          <p:nvPr/>
        </p:nvSpPr>
        <p:spPr>
          <a:xfrm>
            <a:off x="5946469" y="5316929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Large Majority of sessions occur near a “Special DAY”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6ECB5C-8E14-42A5-8186-2AAD6F54B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3" y="1999292"/>
            <a:ext cx="3873349" cy="24686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B6FFC4-A852-4AD7-987B-0B4F281D6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5604416" y="1541071"/>
            <a:ext cx="3669586" cy="357725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95303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299647" y="1649897"/>
            <a:ext cx="5140370" cy="1391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Google analytics features appear to have largest correlation with outcome of sessions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  <a:effectLst/>
              </a:rPr>
              <a:t>Page Values (positive/moderate)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  <a:effectLst/>
              </a:rPr>
              <a:t>Exit Rate (negative/weak)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  <a:effectLst/>
              </a:rPr>
              <a:t>Bounce Rates (negative/weak)</a:t>
            </a:r>
          </a:p>
          <a:p>
            <a:pPr lvl="1"/>
            <a:endParaRPr lang="en-US" sz="1200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2887E4-13B9-4CF9-827B-6C3DD69B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40" y="1038009"/>
            <a:ext cx="5432513" cy="559705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8D3DA1-3F7D-4C15-A6A5-5285304732E8}"/>
              </a:ext>
            </a:extLst>
          </p:cNvPr>
          <p:cNvSpPr/>
          <p:nvPr/>
        </p:nvSpPr>
        <p:spPr>
          <a:xfrm>
            <a:off x="6917635" y="5334000"/>
            <a:ext cx="4287078" cy="38431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77F72-E8C5-4293-8A0A-8DE30A5FF377}"/>
              </a:ext>
            </a:extLst>
          </p:cNvPr>
          <p:cNvSpPr/>
          <p:nvPr/>
        </p:nvSpPr>
        <p:spPr>
          <a:xfrm>
            <a:off x="8825947" y="5334000"/>
            <a:ext cx="715617" cy="89657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556591" y="1417983"/>
            <a:ext cx="8980917" cy="385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Method</a:t>
            </a:r>
          </a:p>
          <a:p>
            <a:pPr lvl="1"/>
            <a:r>
              <a:rPr lang="en-US" b="1" dirty="0"/>
              <a:t>All columns scaled and encoded</a:t>
            </a:r>
          </a:p>
          <a:p>
            <a:pPr lvl="1"/>
            <a:r>
              <a:rPr lang="en-US" b="1" dirty="0" err="1"/>
              <a:t>Kmeans</a:t>
            </a:r>
            <a:r>
              <a:rPr lang="en-US" b="1" dirty="0"/>
              <a:t> cluster method used</a:t>
            </a:r>
          </a:p>
          <a:p>
            <a:pPr lvl="1"/>
            <a:r>
              <a:rPr lang="en-US" b="1" dirty="0"/>
              <a:t>5 clusters chosen</a:t>
            </a:r>
          </a:p>
          <a:p>
            <a:pPr lvl="1"/>
            <a:r>
              <a:rPr lang="en-US" b="1" dirty="0"/>
              <a:t>Number of clusters chosen based on </a:t>
            </a:r>
          </a:p>
          <a:p>
            <a:pPr lvl="2"/>
            <a:r>
              <a:rPr lang="en-US" b="1" dirty="0"/>
              <a:t>inertia </a:t>
            </a:r>
          </a:p>
          <a:p>
            <a:pPr lvl="2"/>
            <a:r>
              <a:rPr lang="en-US" b="1" dirty="0"/>
              <a:t>silhouette score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752FD-E79D-4F5B-8610-6F7FA75F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61" y="1664598"/>
            <a:ext cx="6524625" cy="425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42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Data Summary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677334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do not result in a purchase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69615B-02A2-4E8A-8B84-B1B1D5DB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59" y="1999292"/>
            <a:ext cx="3939100" cy="24686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4CA082-2E4C-4258-B193-A16261BCE37B}"/>
              </a:ext>
            </a:extLst>
          </p:cNvPr>
          <p:cNvSpPr txBox="1">
            <a:spLocks/>
          </p:cNvSpPr>
          <p:nvPr/>
        </p:nvSpPr>
        <p:spPr>
          <a:xfrm>
            <a:off x="5752916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are return customers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2B3F58-663B-4DDE-B0A0-F4A48DEF8B91}"/>
              </a:ext>
            </a:extLst>
          </p:cNvPr>
          <p:cNvGrpSpPr/>
          <p:nvPr/>
        </p:nvGrpSpPr>
        <p:grpSpPr>
          <a:xfrm>
            <a:off x="389096" y="1999293"/>
            <a:ext cx="3939098" cy="2468661"/>
            <a:chOff x="389096" y="1999293"/>
            <a:chExt cx="3939098" cy="24686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A0F9E7-5E98-4565-897D-B6ED5E2E0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96" y="1999293"/>
              <a:ext cx="3939098" cy="246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B7E556-0817-4A7C-909E-311EDCB6EF10}"/>
                </a:ext>
              </a:extLst>
            </p:cNvPr>
            <p:cNvSpPr/>
            <p:nvPr/>
          </p:nvSpPr>
          <p:spPr>
            <a:xfrm>
              <a:off x="2949003" y="2014470"/>
              <a:ext cx="918734" cy="125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809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2220</TotalTime>
  <Words>533</Words>
  <Application>Microsoft Office PowerPoint</Application>
  <PresentationFormat>Widescreen</PresentationFormat>
  <Paragraphs>214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Online Shopper Purchasing Intent</vt:lpstr>
      <vt:lpstr>PowerPoint Presentation</vt:lpstr>
      <vt:lpstr>About the Data</vt:lpstr>
      <vt:lpstr>About the Data cont..</vt:lpstr>
      <vt:lpstr>Exploratory Analysis</vt:lpstr>
      <vt:lpstr>Exploratory Analysis</vt:lpstr>
      <vt:lpstr>Exploratory Analysis</vt:lpstr>
      <vt:lpstr>Customer Segmentation</vt:lpstr>
      <vt:lpstr>Data Summary</vt:lpstr>
      <vt:lpstr>Customer Segmentation</vt:lpstr>
      <vt:lpstr>Customer Segmentation</vt:lpstr>
      <vt:lpstr>Customer Segmentation</vt:lpstr>
      <vt:lpstr>Modeling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Ricker, Brock</dc:creator>
  <cp:lastModifiedBy>Ricker, Brock</cp:lastModifiedBy>
  <cp:revision>33</cp:revision>
  <dcterms:created xsi:type="dcterms:W3CDTF">2022-03-30T21:30:33Z</dcterms:created>
  <dcterms:modified xsi:type="dcterms:W3CDTF">2022-06-27T23:35:37Z</dcterms:modified>
</cp:coreProperties>
</file>