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7" r:id="rId8"/>
    <p:sldId id="264" r:id="rId9"/>
    <p:sldId id="268" r:id="rId10"/>
    <p:sldId id="269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56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4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52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0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4463-989A-4F3B-B4B9-60260BFB8F8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68B4B78-1E51-4C63-BDD4-2B238AD4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1" y="2342823"/>
            <a:ext cx="9429750" cy="928688"/>
          </a:xfrm>
        </p:spPr>
        <p:txBody>
          <a:bodyPr/>
          <a:lstStyle/>
          <a:p>
            <a:r>
              <a:rPr lang="en-US" sz="4800" dirty="0"/>
              <a:t>Online Shopper Purchasing Intent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6F20E94-A949-4F72-AC5F-C6B383A91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Brock Ricker</a:t>
            </a:r>
          </a:p>
          <a:p>
            <a:pPr algn="l"/>
            <a:r>
              <a:rPr lang="en-US" dirty="0"/>
              <a:t>04/21/2022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3F164198-02F2-4F43-8B2F-503565EB37F5}"/>
              </a:ext>
            </a:extLst>
          </p:cNvPr>
          <p:cNvSpPr txBox="1">
            <a:spLocks/>
          </p:cNvSpPr>
          <p:nvPr/>
        </p:nvSpPr>
        <p:spPr>
          <a:xfrm>
            <a:off x="1385888" y="3196829"/>
            <a:ext cx="4438650" cy="779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-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10883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378346B6-8A40-4B05-9C9F-DF49D523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" y="1274261"/>
            <a:ext cx="11132820" cy="2710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FBC73-B08E-446E-ABB5-418323AD577D}"/>
              </a:ext>
            </a:extLst>
          </p:cNvPr>
          <p:cNvSpPr txBox="1">
            <a:spLocks/>
          </p:cNvSpPr>
          <p:nvPr/>
        </p:nvSpPr>
        <p:spPr>
          <a:xfrm>
            <a:off x="602477" y="4161182"/>
            <a:ext cx="8980917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 1 – Researchers</a:t>
            </a:r>
          </a:p>
          <a:p>
            <a:pPr lvl="1"/>
            <a:r>
              <a:rPr lang="en-US" b="1" dirty="0"/>
              <a:t>Visit the most sites</a:t>
            </a:r>
          </a:p>
          <a:p>
            <a:pPr lvl="1"/>
            <a:r>
              <a:rPr lang="en-US" b="1" dirty="0"/>
              <a:t>Spend the most amount of time on these sites</a:t>
            </a:r>
          </a:p>
          <a:p>
            <a:pPr lvl="1"/>
            <a:r>
              <a:rPr lang="en-US" b="1" dirty="0"/>
              <a:t>23% of sessions result in purchases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B7707-1E64-4A51-A4AB-E1BBC7579FC6}"/>
              </a:ext>
            </a:extLst>
          </p:cNvPr>
          <p:cNvSpPr/>
          <p:nvPr/>
        </p:nvSpPr>
        <p:spPr>
          <a:xfrm>
            <a:off x="993914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89F4D-AAEC-4DB6-9EF4-378C94C98BE8}"/>
              </a:ext>
            </a:extLst>
          </p:cNvPr>
          <p:cNvSpPr/>
          <p:nvPr/>
        </p:nvSpPr>
        <p:spPr>
          <a:xfrm>
            <a:off x="2405270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25B3C-AC79-48AA-92F2-926EEAABB141}"/>
              </a:ext>
            </a:extLst>
          </p:cNvPr>
          <p:cNvSpPr/>
          <p:nvPr/>
        </p:nvSpPr>
        <p:spPr>
          <a:xfrm>
            <a:off x="3816626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5AB0E-0047-4547-8C05-4EED6286D629}"/>
              </a:ext>
            </a:extLst>
          </p:cNvPr>
          <p:cNvSpPr/>
          <p:nvPr/>
        </p:nvSpPr>
        <p:spPr>
          <a:xfrm>
            <a:off x="5227982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3ADCB-B3A4-42DB-BA20-BA93A1C11395}"/>
              </a:ext>
            </a:extLst>
          </p:cNvPr>
          <p:cNvSpPr/>
          <p:nvPr/>
        </p:nvSpPr>
        <p:spPr>
          <a:xfrm>
            <a:off x="6639338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700FB-5AFF-4CA3-A548-B180F1723DAE}"/>
              </a:ext>
            </a:extLst>
          </p:cNvPr>
          <p:cNvSpPr/>
          <p:nvPr/>
        </p:nvSpPr>
        <p:spPr>
          <a:xfrm>
            <a:off x="8050694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E8E63F-1D63-4608-9EF3-158394E5AA63}"/>
              </a:ext>
            </a:extLst>
          </p:cNvPr>
          <p:cNvSpPr/>
          <p:nvPr/>
        </p:nvSpPr>
        <p:spPr>
          <a:xfrm>
            <a:off x="10846905" y="2743201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7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378346B6-8A40-4B05-9C9F-DF49D523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" y="1274261"/>
            <a:ext cx="11132820" cy="2710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FBC73-B08E-446E-ABB5-418323AD577D}"/>
              </a:ext>
            </a:extLst>
          </p:cNvPr>
          <p:cNvSpPr txBox="1">
            <a:spLocks/>
          </p:cNvSpPr>
          <p:nvPr/>
        </p:nvSpPr>
        <p:spPr>
          <a:xfrm>
            <a:off x="602477" y="4161182"/>
            <a:ext cx="8980917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 2 – Stumblers</a:t>
            </a:r>
          </a:p>
          <a:p>
            <a:pPr lvl="1"/>
            <a:r>
              <a:rPr lang="en-US" b="1" dirty="0"/>
              <a:t>On average &lt;1 administrative/informational, and 2.5 product sites </a:t>
            </a:r>
            <a:r>
              <a:rPr lang="en-US" b="1" dirty="0" err="1"/>
              <a:t>visted</a:t>
            </a:r>
            <a:endParaRPr lang="en-US" b="1" dirty="0"/>
          </a:p>
          <a:p>
            <a:pPr lvl="1"/>
            <a:r>
              <a:rPr lang="en-US" b="1" dirty="0"/>
              <a:t>Spend the least amount of time on these sites</a:t>
            </a:r>
          </a:p>
          <a:p>
            <a:pPr lvl="1"/>
            <a:r>
              <a:rPr lang="en-US" b="1" dirty="0"/>
              <a:t>Highest bounce/exit rates</a:t>
            </a:r>
          </a:p>
          <a:p>
            <a:pPr lvl="1"/>
            <a:r>
              <a:rPr lang="en-US" b="1" dirty="0"/>
              <a:t>0.4% of sessions result in purchases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0EA20-11FC-4211-8C1E-F86DEABF797D}"/>
              </a:ext>
            </a:extLst>
          </p:cNvPr>
          <p:cNvSpPr/>
          <p:nvPr/>
        </p:nvSpPr>
        <p:spPr>
          <a:xfrm>
            <a:off x="1192697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2049E-8831-481A-B55A-F9AD8B98D17B}"/>
              </a:ext>
            </a:extLst>
          </p:cNvPr>
          <p:cNvSpPr/>
          <p:nvPr/>
        </p:nvSpPr>
        <p:spPr>
          <a:xfrm>
            <a:off x="2604053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EAF06-7984-4E22-A520-2852A86DF2BA}"/>
              </a:ext>
            </a:extLst>
          </p:cNvPr>
          <p:cNvSpPr/>
          <p:nvPr/>
        </p:nvSpPr>
        <p:spPr>
          <a:xfrm>
            <a:off x="4015409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1B58E-90D6-4E96-8C80-DD365ECA1AB4}"/>
              </a:ext>
            </a:extLst>
          </p:cNvPr>
          <p:cNvSpPr/>
          <p:nvPr/>
        </p:nvSpPr>
        <p:spPr>
          <a:xfrm>
            <a:off x="5426765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61CD2-619F-4311-81DB-FBCC7E0F1CDA}"/>
              </a:ext>
            </a:extLst>
          </p:cNvPr>
          <p:cNvSpPr/>
          <p:nvPr/>
        </p:nvSpPr>
        <p:spPr>
          <a:xfrm>
            <a:off x="6838121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34FD1-DB7B-4C37-9908-553AFD733405}"/>
              </a:ext>
            </a:extLst>
          </p:cNvPr>
          <p:cNvSpPr/>
          <p:nvPr/>
        </p:nvSpPr>
        <p:spPr>
          <a:xfrm>
            <a:off x="8249477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2BFC3-38D2-4F0D-8BB7-079ECBE1891E}"/>
              </a:ext>
            </a:extLst>
          </p:cNvPr>
          <p:cNvSpPr/>
          <p:nvPr/>
        </p:nvSpPr>
        <p:spPr>
          <a:xfrm>
            <a:off x="9660833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FF977-798C-4B25-B300-C7D31B69F4D6}"/>
              </a:ext>
            </a:extLst>
          </p:cNvPr>
          <p:cNvSpPr/>
          <p:nvPr/>
        </p:nvSpPr>
        <p:spPr>
          <a:xfrm>
            <a:off x="11072189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B71EE8-F5DD-416F-A3DA-3D477DA24C38}"/>
              </a:ext>
            </a:extLst>
          </p:cNvPr>
          <p:cNvSpPr/>
          <p:nvPr/>
        </p:nvSpPr>
        <p:spPr>
          <a:xfrm>
            <a:off x="11032681" y="2743201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68B4B78-1E51-4C63-BDD4-2B238AD4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2404534"/>
            <a:ext cx="8096713" cy="1646302"/>
          </a:xfrm>
        </p:spPr>
        <p:txBody>
          <a:bodyPr/>
          <a:lstStyle/>
          <a:p>
            <a:pPr algn="l"/>
            <a:r>
              <a:rPr lang="en-US" sz="8800" dirty="0"/>
              <a:t>Thank You!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6F20E94-A949-4F72-AC5F-C6B383A91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09252"/>
            <a:ext cx="7766936" cy="454906"/>
          </a:xfrm>
        </p:spPr>
        <p:txBody>
          <a:bodyPr/>
          <a:lstStyle/>
          <a:p>
            <a:pPr algn="l"/>
            <a:r>
              <a:rPr lang="en-US" dirty="0"/>
              <a:t>https://github.com/brock-ricker/Online-Shoppers-Purchasing-Intent</a:t>
            </a:r>
          </a:p>
        </p:txBody>
      </p:sp>
    </p:spTree>
    <p:extLst>
      <p:ext uri="{BB962C8B-B14F-4D97-AF65-F5344CB8AC3E}">
        <p14:creationId xmlns:p14="http://schemas.microsoft.com/office/powerpoint/2010/main" val="26912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C5BE-596D-4492-AD79-DDB68CCE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862"/>
            <a:ext cx="8596668" cy="971550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E9B-137C-41B5-9006-9B2FF49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8" y="1802296"/>
            <a:ext cx="8246958" cy="4172806"/>
          </a:xfrm>
        </p:spPr>
        <p:txBody>
          <a:bodyPr>
            <a:normAutofit/>
          </a:bodyPr>
          <a:lstStyle/>
          <a:p>
            <a:r>
              <a:rPr lang="en-US" sz="4000" dirty="0"/>
              <a:t>About the Data</a:t>
            </a:r>
          </a:p>
          <a:p>
            <a:r>
              <a:rPr lang="en-US" sz="4000" dirty="0"/>
              <a:t>Exploratory Analysis</a:t>
            </a:r>
          </a:p>
          <a:p>
            <a:r>
              <a:rPr lang="en-US" sz="4000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5896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FB4E-3934-48B4-B9ED-8FC63598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8" y="179792"/>
            <a:ext cx="8596668" cy="982980"/>
          </a:xfrm>
        </p:spPr>
        <p:txBody>
          <a:bodyPr>
            <a:normAutofit/>
          </a:bodyPr>
          <a:lstStyle/>
          <a:p>
            <a:r>
              <a:rPr lang="en-US" sz="54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2AA0-324C-4229-B225-3C9B0296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62772"/>
            <a:ext cx="9431129" cy="5515435"/>
          </a:xfrm>
        </p:spPr>
        <p:txBody>
          <a:bodyPr>
            <a:normAutofit/>
          </a:bodyPr>
          <a:lstStyle/>
          <a:p>
            <a:r>
              <a:rPr lang="en-US" b="1" dirty="0"/>
              <a:t>Context</a:t>
            </a:r>
          </a:p>
          <a:p>
            <a:pPr lvl="1"/>
            <a:r>
              <a:rPr lang="en-US" b="1" dirty="0"/>
              <a:t>Consists of 12,330 online shopping “sessions”</a:t>
            </a:r>
          </a:p>
          <a:p>
            <a:pPr lvl="1"/>
            <a:r>
              <a:rPr lang="en-US" b="1" dirty="0"/>
              <a:t>Each session is unique, and data covers a 1 year period</a:t>
            </a:r>
          </a:p>
          <a:p>
            <a:pPr lvl="1"/>
            <a:endParaRPr lang="en-US" b="1" dirty="0"/>
          </a:p>
          <a:p>
            <a:r>
              <a:rPr lang="en-US" b="1" dirty="0"/>
              <a:t>Content</a:t>
            </a:r>
          </a:p>
          <a:p>
            <a:pPr lvl="1"/>
            <a:r>
              <a:rPr lang="en-US" b="1" dirty="0"/>
              <a:t>Target = “Revenue”</a:t>
            </a:r>
          </a:p>
          <a:p>
            <a:pPr lvl="2"/>
            <a:r>
              <a:rPr lang="en-US" b="1" dirty="0"/>
              <a:t>Did the session end in the customer purchasing something</a:t>
            </a:r>
          </a:p>
          <a:p>
            <a:pPr lvl="1"/>
            <a:r>
              <a:rPr lang="en-US" b="1" dirty="0"/>
              <a:t>10 numerical, and 7 categorical features</a:t>
            </a:r>
          </a:p>
          <a:p>
            <a:pPr lvl="1"/>
            <a:r>
              <a:rPr lang="en-US" b="1" dirty="0"/>
              <a:t>Three types of web pages: Administrative, Informational, Product</a:t>
            </a:r>
          </a:p>
          <a:p>
            <a:pPr lvl="2"/>
            <a:r>
              <a:rPr lang="en-US" b="1" dirty="0"/>
              <a:t>2 features per page type, 1 for number of pages visited and 1 for duration spent on these pages</a:t>
            </a:r>
          </a:p>
          <a:p>
            <a:pPr lvl="2"/>
            <a:r>
              <a:rPr lang="en-US" b="1" dirty="0"/>
              <a:t>i.e. “Administrative” and “Administrative Duration”</a:t>
            </a:r>
          </a:p>
          <a:p>
            <a:pPr lvl="1"/>
            <a:r>
              <a:rPr lang="en-US" b="1" dirty="0"/>
              <a:t>Three features from google analytics</a:t>
            </a:r>
          </a:p>
          <a:p>
            <a:pPr lvl="2"/>
            <a:r>
              <a:rPr lang="en-US" b="1" dirty="0"/>
              <a:t>Bounce Rate</a:t>
            </a:r>
          </a:p>
          <a:p>
            <a:pPr lvl="2"/>
            <a:r>
              <a:rPr lang="en-US" b="1" dirty="0"/>
              <a:t>Exit Rate</a:t>
            </a:r>
          </a:p>
          <a:p>
            <a:pPr lvl="2"/>
            <a:r>
              <a:rPr lang="en-US" b="1" dirty="0"/>
              <a:t>Page Value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DE7C2-AB55-4F49-B5EC-83E6B152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15" y="640157"/>
            <a:ext cx="3802284" cy="30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FB4E-3934-48B4-B9ED-8FC63598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8" y="179792"/>
            <a:ext cx="8596668" cy="982980"/>
          </a:xfrm>
        </p:spPr>
        <p:txBody>
          <a:bodyPr>
            <a:normAutofit/>
          </a:bodyPr>
          <a:lstStyle/>
          <a:p>
            <a:r>
              <a:rPr lang="en-US" sz="5400" dirty="0"/>
              <a:t>About the Data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2AA0-324C-4229-B225-3C9B0296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2" y="1162772"/>
            <a:ext cx="8860174" cy="5515435"/>
          </a:xfrm>
        </p:spPr>
        <p:txBody>
          <a:bodyPr>
            <a:normAutofit/>
          </a:bodyPr>
          <a:lstStyle/>
          <a:p>
            <a:r>
              <a:rPr lang="en-US" b="1" dirty="0"/>
              <a:t>Content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  <a:p>
            <a:pPr lvl="1"/>
            <a:r>
              <a:rPr lang="en-US" b="1" dirty="0"/>
              <a:t>Three features based on time of session</a:t>
            </a:r>
          </a:p>
          <a:p>
            <a:pPr lvl="2"/>
            <a:r>
              <a:rPr lang="en-US" b="1" dirty="0"/>
              <a:t>Special Day – closeness to a specific holiday (Xmas, mother’s day, etc..)</a:t>
            </a:r>
          </a:p>
          <a:p>
            <a:pPr lvl="2"/>
            <a:r>
              <a:rPr lang="en-US" b="1" dirty="0"/>
              <a:t>Month – Month of the year</a:t>
            </a:r>
          </a:p>
          <a:p>
            <a:pPr lvl="2"/>
            <a:r>
              <a:rPr lang="en-US" b="1" dirty="0"/>
              <a:t>Weekend – Weekend yes/no</a:t>
            </a:r>
          </a:p>
          <a:p>
            <a:pPr lvl="1"/>
            <a:r>
              <a:rPr lang="en-US" b="1" dirty="0"/>
              <a:t>Two features based on the customer’s PC</a:t>
            </a:r>
          </a:p>
          <a:p>
            <a:pPr lvl="2"/>
            <a:r>
              <a:rPr lang="en-US" b="1" dirty="0"/>
              <a:t>Operating System</a:t>
            </a:r>
          </a:p>
          <a:p>
            <a:pPr lvl="2"/>
            <a:r>
              <a:rPr lang="en-US" b="1" dirty="0"/>
              <a:t>Browser</a:t>
            </a:r>
          </a:p>
          <a:p>
            <a:pPr lvl="1"/>
            <a:r>
              <a:rPr lang="en-US" b="1" dirty="0"/>
              <a:t>Customer location (region)</a:t>
            </a:r>
          </a:p>
          <a:p>
            <a:pPr lvl="1"/>
            <a:r>
              <a:rPr lang="en-US" b="1" dirty="0"/>
              <a:t>Traffic type</a:t>
            </a:r>
          </a:p>
          <a:p>
            <a:pPr lvl="1"/>
            <a:r>
              <a:rPr lang="en-US" b="1" dirty="0"/>
              <a:t>Visitor type</a:t>
            </a:r>
          </a:p>
          <a:p>
            <a:pPr lvl="2"/>
            <a:r>
              <a:rPr lang="en-US" b="1" dirty="0"/>
              <a:t>Returning visitor, new visitor, other</a:t>
            </a:r>
          </a:p>
          <a:p>
            <a:r>
              <a:rPr lang="en-US" b="1" dirty="0"/>
              <a:t>Data processing required</a:t>
            </a:r>
          </a:p>
          <a:p>
            <a:pPr lvl="1"/>
            <a:r>
              <a:rPr lang="en-US" b="1" dirty="0"/>
              <a:t>Data was received clean and ready to use</a:t>
            </a:r>
          </a:p>
          <a:p>
            <a:pPr lvl="1"/>
            <a:r>
              <a:rPr lang="en-US" b="1" dirty="0"/>
              <a:t>Boolean features converted to 1/0 integer columns for ease of use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DE7C2-AB55-4F49-B5EC-83E6B152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15" y="634258"/>
            <a:ext cx="3802284" cy="30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677334" y="4673117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Majority of sessions (85%) do not result in a purchase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A0F9E7-5E98-4565-897D-B6ED5E2E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" y="1999293"/>
            <a:ext cx="3939098" cy="246866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69615B-02A2-4E8A-8B84-B1B1D5DB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59" y="1999292"/>
            <a:ext cx="3939100" cy="24686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4CA082-2E4C-4258-B193-A16261BCE37B}"/>
              </a:ext>
            </a:extLst>
          </p:cNvPr>
          <p:cNvSpPr txBox="1">
            <a:spLocks/>
          </p:cNvSpPr>
          <p:nvPr/>
        </p:nvSpPr>
        <p:spPr>
          <a:xfrm>
            <a:off x="5752916" y="4673117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Majority of sessions (85%) are return customers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677334" y="4673117"/>
            <a:ext cx="3362622" cy="190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Peak months</a:t>
            </a:r>
          </a:p>
          <a:p>
            <a:pPr lvl="1"/>
            <a:r>
              <a:rPr lang="en-US" sz="1400" b="1" dirty="0"/>
              <a:t>March</a:t>
            </a:r>
          </a:p>
          <a:p>
            <a:pPr lvl="1"/>
            <a:r>
              <a:rPr lang="en-US" sz="1400" b="1" dirty="0"/>
              <a:t>May</a:t>
            </a:r>
          </a:p>
          <a:p>
            <a:pPr lvl="1"/>
            <a:r>
              <a:rPr lang="en-US" sz="1400" b="1" dirty="0"/>
              <a:t>Nov</a:t>
            </a:r>
          </a:p>
          <a:p>
            <a:pPr lvl="1"/>
            <a:r>
              <a:rPr lang="en-US" sz="1400" b="1" dirty="0"/>
              <a:t>Dec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4CA082-2E4C-4258-B193-A16261BCE37B}"/>
              </a:ext>
            </a:extLst>
          </p:cNvPr>
          <p:cNvSpPr txBox="1">
            <a:spLocks/>
          </p:cNvSpPr>
          <p:nvPr/>
        </p:nvSpPr>
        <p:spPr>
          <a:xfrm>
            <a:off x="5946469" y="5316929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Large Majority of sessions occur near a “Special DAY”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6ECB5C-8E14-42A5-8186-2AAD6F54B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3" y="1999292"/>
            <a:ext cx="3873349" cy="24686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EB6FFC4-A852-4AD7-987B-0B4F281D6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/>
          <a:stretch/>
        </p:blipFill>
        <p:spPr bwMode="auto">
          <a:xfrm>
            <a:off x="5604416" y="1541071"/>
            <a:ext cx="3669586" cy="357725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95303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299647" y="1649897"/>
            <a:ext cx="5140370" cy="1391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Google analytics features appear to have largest correlation with outcome of sessions</a:t>
            </a:r>
          </a:p>
          <a:p>
            <a:pPr lvl="1"/>
            <a:r>
              <a:rPr lang="en-US" sz="1500" b="1" dirty="0">
                <a:solidFill>
                  <a:schemeClr val="tx1"/>
                </a:solidFill>
                <a:effectLst/>
              </a:rPr>
              <a:t>Page Values (positive/moderate)</a:t>
            </a:r>
          </a:p>
          <a:p>
            <a:pPr lvl="1"/>
            <a:r>
              <a:rPr lang="en-US" sz="1500" b="1" dirty="0">
                <a:solidFill>
                  <a:schemeClr val="tx1"/>
                </a:solidFill>
                <a:effectLst/>
              </a:rPr>
              <a:t>Exit Rate (negative/weak)</a:t>
            </a:r>
          </a:p>
          <a:p>
            <a:pPr lvl="1"/>
            <a:r>
              <a:rPr lang="en-US" sz="1500" b="1" dirty="0">
                <a:solidFill>
                  <a:schemeClr val="tx1"/>
                </a:solidFill>
                <a:effectLst/>
              </a:rPr>
              <a:t>Bounce Rates (negative/weak)</a:t>
            </a:r>
          </a:p>
          <a:p>
            <a:pPr lvl="1"/>
            <a:endParaRPr lang="en-US" sz="1200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F2887E4-13B9-4CF9-827B-6C3DD69B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40" y="1038009"/>
            <a:ext cx="5432513" cy="559705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8D3DA1-3F7D-4C15-A6A5-5285304732E8}"/>
              </a:ext>
            </a:extLst>
          </p:cNvPr>
          <p:cNvSpPr/>
          <p:nvPr/>
        </p:nvSpPr>
        <p:spPr>
          <a:xfrm>
            <a:off x="6917635" y="5334000"/>
            <a:ext cx="4287078" cy="38431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77F72-E8C5-4293-8A0A-8DE30A5FF377}"/>
              </a:ext>
            </a:extLst>
          </p:cNvPr>
          <p:cNvSpPr/>
          <p:nvPr/>
        </p:nvSpPr>
        <p:spPr>
          <a:xfrm>
            <a:off x="8825947" y="5334000"/>
            <a:ext cx="715617" cy="89657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556591" y="1417983"/>
            <a:ext cx="8980917" cy="385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Method</a:t>
            </a:r>
          </a:p>
          <a:p>
            <a:pPr lvl="1"/>
            <a:r>
              <a:rPr lang="en-US" b="1" dirty="0"/>
              <a:t>All columns scaled and encoded</a:t>
            </a:r>
          </a:p>
          <a:p>
            <a:pPr lvl="1"/>
            <a:r>
              <a:rPr lang="en-US" b="1" dirty="0" err="1"/>
              <a:t>Kmeans</a:t>
            </a:r>
            <a:r>
              <a:rPr lang="en-US" b="1" dirty="0"/>
              <a:t> cluster method used</a:t>
            </a:r>
          </a:p>
          <a:p>
            <a:pPr lvl="1"/>
            <a:r>
              <a:rPr lang="en-US" b="1" dirty="0"/>
              <a:t>5 clusters chosen</a:t>
            </a:r>
          </a:p>
          <a:p>
            <a:pPr lvl="1"/>
            <a:r>
              <a:rPr lang="en-US" b="1" dirty="0"/>
              <a:t>Number of clusters chosen based on </a:t>
            </a:r>
          </a:p>
          <a:p>
            <a:pPr lvl="2"/>
            <a:r>
              <a:rPr lang="en-US" b="1" dirty="0"/>
              <a:t>inertia </a:t>
            </a:r>
          </a:p>
          <a:p>
            <a:pPr lvl="2"/>
            <a:r>
              <a:rPr lang="en-US" b="1" dirty="0"/>
              <a:t>silhouette score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D752FD-E79D-4F5B-8610-6F7FA75F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61" y="1664598"/>
            <a:ext cx="6524625" cy="425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842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378346B6-8A40-4B05-9C9F-DF49D523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" y="1274261"/>
            <a:ext cx="11132820" cy="2710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FBC73-B08E-446E-ABB5-418323AD577D}"/>
              </a:ext>
            </a:extLst>
          </p:cNvPr>
          <p:cNvSpPr txBox="1">
            <a:spLocks/>
          </p:cNvSpPr>
          <p:nvPr/>
        </p:nvSpPr>
        <p:spPr>
          <a:xfrm>
            <a:off x="602477" y="4161182"/>
            <a:ext cx="8980917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 3 – The buyers</a:t>
            </a:r>
          </a:p>
          <a:p>
            <a:pPr lvl="1"/>
            <a:r>
              <a:rPr lang="en-US" b="1" dirty="0"/>
              <a:t>Visit a moderate amount of sites</a:t>
            </a:r>
          </a:p>
          <a:p>
            <a:pPr lvl="1"/>
            <a:r>
              <a:rPr lang="en-US" b="1" dirty="0"/>
              <a:t>Spend a moderate amount of time</a:t>
            </a:r>
          </a:p>
          <a:p>
            <a:pPr lvl="1"/>
            <a:r>
              <a:rPr lang="en-US" b="1" dirty="0"/>
              <a:t>96% of sessions result in purchases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EF894-754A-4792-A874-81E090A32159}"/>
              </a:ext>
            </a:extLst>
          </p:cNvPr>
          <p:cNvSpPr/>
          <p:nvPr/>
        </p:nvSpPr>
        <p:spPr>
          <a:xfrm>
            <a:off x="11215446" y="2743201"/>
            <a:ext cx="267562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A267C-BA74-4D7A-811F-39057D8A19D6}"/>
              </a:ext>
            </a:extLst>
          </p:cNvPr>
          <p:cNvSpPr/>
          <p:nvPr/>
        </p:nvSpPr>
        <p:spPr>
          <a:xfrm>
            <a:off x="1417983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AEB71-870C-49B0-8144-0A83EF034B7C}"/>
              </a:ext>
            </a:extLst>
          </p:cNvPr>
          <p:cNvSpPr/>
          <p:nvPr/>
        </p:nvSpPr>
        <p:spPr>
          <a:xfrm>
            <a:off x="2816088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4EDFC-7B23-44BA-A386-28E6C18EFE0D}"/>
              </a:ext>
            </a:extLst>
          </p:cNvPr>
          <p:cNvSpPr/>
          <p:nvPr/>
        </p:nvSpPr>
        <p:spPr>
          <a:xfrm>
            <a:off x="4214193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ADD7-267E-496F-B8EF-DD8D1022DE61}"/>
              </a:ext>
            </a:extLst>
          </p:cNvPr>
          <p:cNvSpPr/>
          <p:nvPr/>
        </p:nvSpPr>
        <p:spPr>
          <a:xfrm>
            <a:off x="5625552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C314D-E2F9-45FD-AAEC-7A063B299E0D}"/>
              </a:ext>
            </a:extLst>
          </p:cNvPr>
          <p:cNvSpPr/>
          <p:nvPr/>
        </p:nvSpPr>
        <p:spPr>
          <a:xfrm>
            <a:off x="7036911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D820B-6463-4782-8337-341D30658FA2}"/>
              </a:ext>
            </a:extLst>
          </p:cNvPr>
          <p:cNvSpPr/>
          <p:nvPr/>
        </p:nvSpPr>
        <p:spPr>
          <a:xfrm>
            <a:off x="8448270" y="1387838"/>
            <a:ext cx="205408" cy="124178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4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2056</TotalTime>
  <Words>414</Words>
  <Application>Microsoft Office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Online Shopper Purchasing Intent</vt:lpstr>
      <vt:lpstr>Summary</vt:lpstr>
      <vt:lpstr>About the Data</vt:lpstr>
      <vt:lpstr>About the Data cont..</vt:lpstr>
      <vt:lpstr>Exploratory Analysis</vt:lpstr>
      <vt:lpstr>Exploratory Analysis</vt:lpstr>
      <vt:lpstr>Exploratory Analysis</vt:lpstr>
      <vt:lpstr>Customer Segmentation</vt:lpstr>
      <vt:lpstr>Customer Segmentation</vt:lpstr>
      <vt:lpstr>Customer Segmentation</vt:lpstr>
      <vt:lpstr>Customer Segmentation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Ricker, Brock</dc:creator>
  <cp:lastModifiedBy>Ricker, Brock</cp:lastModifiedBy>
  <cp:revision>22</cp:revision>
  <dcterms:created xsi:type="dcterms:W3CDTF">2022-03-30T21:30:33Z</dcterms:created>
  <dcterms:modified xsi:type="dcterms:W3CDTF">2022-04-22T05:12:18Z</dcterms:modified>
</cp:coreProperties>
</file>