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68" r:id="rId7"/>
    <p:sldId id="275" r:id="rId8"/>
    <p:sldId id="272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9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8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2569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44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52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03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05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2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6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5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1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3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5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7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4463-989A-4F3B-B4B9-60260BFB8F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0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4463-989A-4F3B-B4B9-60260BFB8F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17AA8A-0EBD-4839-9578-D8A9AFD6D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1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68B4B78-1E51-4C63-BDD4-2B238AD4F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1" y="2342823"/>
            <a:ext cx="9429750" cy="928688"/>
          </a:xfrm>
        </p:spPr>
        <p:txBody>
          <a:bodyPr/>
          <a:lstStyle/>
          <a:p>
            <a:r>
              <a:rPr lang="en-US" sz="4800" dirty="0"/>
              <a:t>Online Shopper Purchasing Intent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B6F20E94-A949-4F72-AC5F-C6B383A91D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Brock Ricker</a:t>
            </a:r>
          </a:p>
          <a:p>
            <a:pPr algn="l"/>
            <a:r>
              <a:rPr lang="en-US" dirty="0"/>
              <a:t>05/05/2022</a:t>
            </a: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3F164198-02F2-4F43-8B2F-503565EB37F5}"/>
              </a:ext>
            </a:extLst>
          </p:cNvPr>
          <p:cNvSpPr txBox="1">
            <a:spLocks/>
          </p:cNvSpPr>
          <p:nvPr/>
        </p:nvSpPr>
        <p:spPr>
          <a:xfrm>
            <a:off x="1385888" y="3196829"/>
            <a:ext cx="3308032" cy="7793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- Final Report</a:t>
            </a:r>
          </a:p>
        </p:txBody>
      </p:sp>
    </p:spTree>
    <p:extLst>
      <p:ext uri="{BB962C8B-B14F-4D97-AF65-F5344CB8AC3E}">
        <p14:creationId xmlns:p14="http://schemas.microsoft.com/office/powerpoint/2010/main" val="210883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C5BE-596D-4492-AD79-DDB68CCE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0862"/>
            <a:ext cx="8596668" cy="971550"/>
          </a:xfrm>
        </p:spPr>
        <p:txBody>
          <a:bodyPr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FE9B-137C-41B5-9006-9B2FF497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018" y="1802296"/>
            <a:ext cx="8246958" cy="4172806"/>
          </a:xfrm>
        </p:spPr>
        <p:txBody>
          <a:bodyPr>
            <a:normAutofit/>
          </a:bodyPr>
          <a:lstStyle/>
          <a:p>
            <a:r>
              <a:rPr lang="en-US" sz="4000" dirty="0"/>
              <a:t>About the Data</a:t>
            </a:r>
          </a:p>
          <a:p>
            <a:r>
              <a:rPr lang="en-US" sz="4000" dirty="0"/>
              <a:t>Exploratory Analysis</a:t>
            </a:r>
          </a:p>
          <a:p>
            <a:r>
              <a:rPr lang="en-US" sz="4000" dirty="0"/>
              <a:t>Customer Segmentation</a:t>
            </a:r>
          </a:p>
          <a:p>
            <a:r>
              <a:rPr lang="en-US" sz="4000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58969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FB4E-3934-48B4-B9ED-8FC63598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78" y="179792"/>
            <a:ext cx="8596668" cy="982980"/>
          </a:xfrm>
        </p:spPr>
        <p:txBody>
          <a:bodyPr>
            <a:normAutofit/>
          </a:bodyPr>
          <a:lstStyle/>
          <a:p>
            <a:r>
              <a:rPr lang="en-US" sz="5400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2AA0-324C-4229-B225-3C9B0296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162772"/>
            <a:ext cx="9431129" cy="551543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Context</a:t>
            </a:r>
          </a:p>
          <a:p>
            <a:pPr lvl="1"/>
            <a:r>
              <a:rPr lang="en-US" b="1" dirty="0"/>
              <a:t>Consists of 12,330 online shopping “sessions”</a:t>
            </a:r>
          </a:p>
          <a:p>
            <a:pPr lvl="1"/>
            <a:r>
              <a:rPr lang="en-US" b="1" dirty="0"/>
              <a:t>Each session is unique, and data covers a 1 year period</a:t>
            </a:r>
          </a:p>
          <a:p>
            <a:pPr lvl="1"/>
            <a:endParaRPr lang="en-US" b="1" dirty="0"/>
          </a:p>
          <a:p>
            <a:r>
              <a:rPr lang="en-US" b="1" dirty="0"/>
              <a:t>Content</a:t>
            </a:r>
          </a:p>
          <a:p>
            <a:pPr lvl="1"/>
            <a:r>
              <a:rPr lang="en-US" b="1" dirty="0"/>
              <a:t>Target = “Revenue”</a:t>
            </a:r>
          </a:p>
          <a:p>
            <a:pPr lvl="2"/>
            <a:r>
              <a:rPr lang="en-US" b="1" dirty="0"/>
              <a:t>Did the session end in the customer purchasing something</a:t>
            </a:r>
          </a:p>
          <a:p>
            <a:pPr lvl="1"/>
            <a:r>
              <a:rPr lang="en-US" b="1" dirty="0"/>
              <a:t>10 numerical, and 7 categorical features</a:t>
            </a:r>
          </a:p>
          <a:p>
            <a:pPr lvl="1"/>
            <a:r>
              <a:rPr lang="en-US" b="1" dirty="0"/>
              <a:t>Visit information</a:t>
            </a:r>
          </a:p>
          <a:p>
            <a:pPr lvl="2"/>
            <a:r>
              <a:rPr lang="en-US" b="1" dirty="0"/>
              <a:t>PC info</a:t>
            </a:r>
          </a:p>
          <a:p>
            <a:pPr lvl="2"/>
            <a:r>
              <a:rPr lang="en-US" b="1" dirty="0"/>
              <a:t>Return/new customer</a:t>
            </a:r>
          </a:p>
          <a:p>
            <a:pPr lvl="2"/>
            <a:r>
              <a:rPr lang="en-US" b="1" dirty="0"/>
              <a:t>Location</a:t>
            </a:r>
          </a:p>
          <a:p>
            <a:pPr lvl="1"/>
            <a:r>
              <a:rPr lang="en-US" b="1" dirty="0"/>
              <a:t>Browsing History</a:t>
            </a:r>
          </a:p>
          <a:p>
            <a:pPr lvl="2"/>
            <a:r>
              <a:rPr lang="en-US" b="1" dirty="0"/>
              <a:t>Types of web pages, and time spent</a:t>
            </a:r>
          </a:p>
          <a:p>
            <a:pPr lvl="2"/>
            <a:r>
              <a:rPr lang="en-US" b="1" dirty="0"/>
              <a:t>Time of year accessed</a:t>
            </a:r>
          </a:p>
          <a:p>
            <a:pPr lvl="1"/>
            <a:r>
              <a:rPr lang="en-US" b="1" dirty="0"/>
              <a:t>Google analytics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DE7C2-AB55-4F49-B5EC-83E6B152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715" y="640157"/>
            <a:ext cx="3802284" cy="30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0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E13A-577C-443E-B879-477EB01C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688"/>
            <a:ext cx="8596668" cy="89657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Exploratory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769EF2-EB22-412F-A3E3-ECD218656C61}"/>
              </a:ext>
            </a:extLst>
          </p:cNvPr>
          <p:cNvSpPr txBox="1">
            <a:spLocks/>
          </p:cNvSpPr>
          <p:nvPr/>
        </p:nvSpPr>
        <p:spPr>
          <a:xfrm>
            <a:off x="677334" y="4673117"/>
            <a:ext cx="3362622" cy="575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Majority of sessions (85%) do not result in a purchase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D69615B-02A2-4E8A-8B84-B1B1D5DBF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59" y="1999292"/>
            <a:ext cx="3939100" cy="246866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4CA082-2E4C-4258-B193-A16261BCE37B}"/>
              </a:ext>
            </a:extLst>
          </p:cNvPr>
          <p:cNvSpPr txBox="1">
            <a:spLocks/>
          </p:cNvSpPr>
          <p:nvPr/>
        </p:nvSpPr>
        <p:spPr>
          <a:xfrm>
            <a:off x="5752916" y="4673117"/>
            <a:ext cx="3362622" cy="575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Majority of sessions (85%) are return customers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2B3F58-663B-4DDE-B0A0-F4A48DEF8B91}"/>
              </a:ext>
            </a:extLst>
          </p:cNvPr>
          <p:cNvGrpSpPr/>
          <p:nvPr/>
        </p:nvGrpSpPr>
        <p:grpSpPr>
          <a:xfrm>
            <a:off x="389096" y="1999293"/>
            <a:ext cx="3939098" cy="2468661"/>
            <a:chOff x="389096" y="1999293"/>
            <a:chExt cx="3939098" cy="246866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AA0F9E7-5E98-4565-897D-B6ED5E2E0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096" y="1999293"/>
              <a:ext cx="3939098" cy="246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B7E556-0817-4A7C-909E-311EDCB6EF10}"/>
                </a:ext>
              </a:extLst>
            </p:cNvPr>
            <p:cNvSpPr/>
            <p:nvPr/>
          </p:nvSpPr>
          <p:spPr>
            <a:xfrm>
              <a:off x="2949003" y="2014470"/>
              <a:ext cx="918734" cy="125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780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2322050-3E54-4BC3-A5F4-CFB9F4D1D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301" y="1274261"/>
            <a:ext cx="6839506" cy="335665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3E13A-577C-443E-B879-477EB01C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688"/>
            <a:ext cx="8596668" cy="89657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Customer Segmentation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CFBC73-B08E-446E-ABB5-418323AD577D}"/>
              </a:ext>
            </a:extLst>
          </p:cNvPr>
          <p:cNvSpPr txBox="1">
            <a:spLocks/>
          </p:cNvSpPr>
          <p:nvPr/>
        </p:nvSpPr>
        <p:spPr>
          <a:xfrm>
            <a:off x="419879" y="1568741"/>
            <a:ext cx="4577423" cy="4726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Cluster 1 – Researchers</a:t>
            </a:r>
          </a:p>
          <a:p>
            <a:pPr lvl="1"/>
            <a:r>
              <a:rPr lang="en-US" b="1" dirty="0"/>
              <a:t>1160 Members (9%)</a:t>
            </a:r>
          </a:p>
          <a:p>
            <a:pPr lvl="1"/>
            <a:r>
              <a:rPr lang="en-US" b="1" dirty="0"/>
              <a:t>Visit the most sites</a:t>
            </a:r>
          </a:p>
          <a:p>
            <a:pPr lvl="1"/>
            <a:r>
              <a:rPr lang="en-US" b="1" dirty="0"/>
              <a:t>Spend the most amount of time on these sites</a:t>
            </a:r>
          </a:p>
          <a:p>
            <a:pPr lvl="1"/>
            <a:r>
              <a:rPr lang="en-US" b="1" dirty="0"/>
              <a:t>23% of sessions result in purchases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535EEE-3018-4ED8-96C4-8252B09178A1}"/>
              </a:ext>
            </a:extLst>
          </p:cNvPr>
          <p:cNvSpPr/>
          <p:nvPr/>
        </p:nvSpPr>
        <p:spPr>
          <a:xfrm>
            <a:off x="7423607" y="1404512"/>
            <a:ext cx="278659" cy="153264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BD838-8B5B-4DE1-A094-7412AB4C619A}"/>
              </a:ext>
            </a:extLst>
          </p:cNvPr>
          <p:cNvSpPr/>
          <p:nvPr/>
        </p:nvSpPr>
        <p:spPr>
          <a:xfrm>
            <a:off x="5720529" y="1409313"/>
            <a:ext cx="278659" cy="153264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B9A9A5-1106-401A-8372-08C02C612A29}"/>
              </a:ext>
            </a:extLst>
          </p:cNvPr>
          <p:cNvSpPr/>
          <p:nvPr/>
        </p:nvSpPr>
        <p:spPr>
          <a:xfrm>
            <a:off x="10863240" y="3095679"/>
            <a:ext cx="278659" cy="153264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7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2322050-3E54-4BC3-A5F4-CFB9F4D1D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301" y="1274261"/>
            <a:ext cx="6839506" cy="335665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3E13A-577C-443E-B879-477EB01C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688"/>
            <a:ext cx="8596668" cy="89657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Customer Segmentation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CFBC73-B08E-446E-ABB5-418323AD577D}"/>
              </a:ext>
            </a:extLst>
          </p:cNvPr>
          <p:cNvSpPr txBox="1">
            <a:spLocks/>
          </p:cNvSpPr>
          <p:nvPr/>
        </p:nvSpPr>
        <p:spPr>
          <a:xfrm>
            <a:off x="419879" y="1568741"/>
            <a:ext cx="9163516" cy="4726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Cluster 3 – The Buyers</a:t>
            </a:r>
          </a:p>
          <a:p>
            <a:pPr lvl="1"/>
            <a:r>
              <a:rPr lang="en-US" b="1" dirty="0"/>
              <a:t>1651 Members (13%)</a:t>
            </a:r>
          </a:p>
          <a:p>
            <a:pPr lvl="1"/>
            <a:r>
              <a:rPr lang="en-US" b="1" dirty="0"/>
              <a:t>Visit a moderate amount of sites</a:t>
            </a:r>
          </a:p>
          <a:p>
            <a:pPr lvl="1"/>
            <a:r>
              <a:rPr lang="en-US" b="1" dirty="0"/>
              <a:t>Spend a moderate amount of time</a:t>
            </a:r>
          </a:p>
          <a:p>
            <a:pPr lvl="1"/>
            <a:r>
              <a:rPr lang="en-US" b="1" dirty="0"/>
              <a:t>96% of sessions result in purchases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535EEE-3018-4ED8-96C4-8252B09178A1}"/>
              </a:ext>
            </a:extLst>
          </p:cNvPr>
          <p:cNvSpPr/>
          <p:nvPr/>
        </p:nvSpPr>
        <p:spPr>
          <a:xfrm>
            <a:off x="7923337" y="1404512"/>
            <a:ext cx="278659" cy="153264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BD838-8B5B-4DE1-A094-7412AB4C619A}"/>
              </a:ext>
            </a:extLst>
          </p:cNvPr>
          <p:cNvSpPr/>
          <p:nvPr/>
        </p:nvSpPr>
        <p:spPr>
          <a:xfrm>
            <a:off x="6209627" y="1419946"/>
            <a:ext cx="278659" cy="153264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B9A9A5-1106-401A-8372-08C02C612A29}"/>
              </a:ext>
            </a:extLst>
          </p:cNvPr>
          <p:cNvSpPr/>
          <p:nvPr/>
        </p:nvSpPr>
        <p:spPr>
          <a:xfrm>
            <a:off x="11352337" y="3106312"/>
            <a:ext cx="278659" cy="153264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2322050-3E54-4BC3-A5F4-CFB9F4D1D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301" y="1274261"/>
            <a:ext cx="6839506" cy="335665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3E13A-577C-443E-B879-477EB01C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688"/>
            <a:ext cx="8596668" cy="89657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Customer Segmentation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CFBC73-B08E-446E-ABB5-418323AD577D}"/>
              </a:ext>
            </a:extLst>
          </p:cNvPr>
          <p:cNvSpPr txBox="1">
            <a:spLocks/>
          </p:cNvSpPr>
          <p:nvPr/>
        </p:nvSpPr>
        <p:spPr>
          <a:xfrm>
            <a:off x="419879" y="1568741"/>
            <a:ext cx="9163516" cy="4726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Cluster 0 – The </a:t>
            </a:r>
            <a:r>
              <a:rPr lang="en-US" b="1" i="1" dirty="0"/>
              <a:t>Almost </a:t>
            </a:r>
            <a:r>
              <a:rPr lang="en-US" b="1" dirty="0"/>
              <a:t>Buyers</a:t>
            </a:r>
            <a:endParaRPr lang="en-US" b="1" i="1" dirty="0"/>
          </a:p>
          <a:p>
            <a:pPr lvl="1"/>
            <a:r>
              <a:rPr lang="en-US" b="1" dirty="0"/>
              <a:t>7681 Members (62%)</a:t>
            </a:r>
          </a:p>
          <a:p>
            <a:pPr lvl="2"/>
            <a:r>
              <a:rPr lang="en-US" b="1" dirty="0"/>
              <a:t>Most populous class</a:t>
            </a:r>
          </a:p>
          <a:p>
            <a:pPr lvl="1"/>
            <a:r>
              <a:rPr lang="en-US" b="1" dirty="0"/>
              <a:t>Similar browsing habits as buyers</a:t>
            </a:r>
          </a:p>
          <a:p>
            <a:pPr lvl="2"/>
            <a:r>
              <a:rPr lang="en-US" b="1" dirty="0"/>
              <a:t>Slightly less sites visited</a:t>
            </a:r>
          </a:p>
          <a:p>
            <a:pPr lvl="2"/>
            <a:r>
              <a:rPr lang="en-US" b="1" dirty="0"/>
              <a:t>Slightly less time spent</a:t>
            </a:r>
          </a:p>
          <a:p>
            <a:pPr lvl="1"/>
            <a:r>
              <a:rPr lang="en-US" b="1" dirty="0"/>
              <a:t>0% of sessions result in purchases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535EEE-3018-4ED8-96C4-8252B09178A1}"/>
              </a:ext>
            </a:extLst>
          </p:cNvPr>
          <p:cNvSpPr/>
          <p:nvPr/>
        </p:nvSpPr>
        <p:spPr>
          <a:xfrm>
            <a:off x="7179058" y="1393880"/>
            <a:ext cx="278659" cy="153264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BD838-8B5B-4DE1-A094-7412AB4C619A}"/>
              </a:ext>
            </a:extLst>
          </p:cNvPr>
          <p:cNvSpPr/>
          <p:nvPr/>
        </p:nvSpPr>
        <p:spPr>
          <a:xfrm>
            <a:off x="5454715" y="1388048"/>
            <a:ext cx="278659" cy="153264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B9A9A5-1106-401A-8372-08C02C612A29}"/>
              </a:ext>
            </a:extLst>
          </p:cNvPr>
          <p:cNvSpPr/>
          <p:nvPr/>
        </p:nvSpPr>
        <p:spPr>
          <a:xfrm>
            <a:off x="10586792" y="3095679"/>
            <a:ext cx="278659" cy="153264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E655D3-2805-465E-8E4D-B91A3072B35B}"/>
              </a:ext>
            </a:extLst>
          </p:cNvPr>
          <p:cNvCxnSpPr>
            <a:cxnSpLocks/>
          </p:cNvCxnSpPr>
          <p:nvPr/>
        </p:nvCxnSpPr>
        <p:spPr>
          <a:xfrm flipH="1">
            <a:off x="5592726" y="2296633"/>
            <a:ext cx="691117" cy="1275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BBD3B5-0ACB-4AD4-B18A-C11F02A7F30D}"/>
              </a:ext>
            </a:extLst>
          </p:cNvPr>
          <p:cNvCxnSpPr>
            <a:cxnSpLocks/>
          </p:cNvCxnSpPr>
          <p:nvPr/>
        </p:nvCxnSpPr>
        <p:spPr>
          <a:xfrm flipH="1">
            <a:off x="7308112" y="2332075"/>
            <a:ext cx="691117" cy="1275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B53CCA-EAA4-42C3-AF3D-46F8B741EC70}"/>
              </a:ext>
            </a:extLst>
          </p:cNvPr>
          <p:cNvCxnSpPr>
            <a:cxnSpLocks/>
          </p:cNvCxnSpPr>
          <p:nvPr/>
        </p:nvCxnSpPr>
        <p:spPr>
          <a:xfrm flipH="1">
            <a:off x="10717619" y="3193312"/>
            <a:ext cx="673397" cy="12085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34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E13A-577C-443E-B879-477EB01C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688"/>
            <a:ext cx="8596668" cy="89657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Modeling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76A2D9-9A28-4F4D-9A79-8F3C9CF5CC82}"/>
              </a:ext>
            </a:extLst>
          </p:cNvPr>
          <p:cNvSpPr txBox="1">
            <a:spLocks/>
          </p:cNvSpPr>
          <p:nvPr/>
        </p:nvSpPr>
        <p:spPr>
          <a:xfrm>
            <a:off x="419879" y="1568741"/>
            <a:ext cx="6236102" cy="49383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Random Forest Model can predict online sessions that result  in purchase with 99% accuracy</a:t>
            </a:r>
          </a:p>
          <a:p>
            <a:pPr lvl="1"/>
            <a:r>
              <a:rPr lang="en-US" b="1" dirty="0"/>
              <a:t>15% of sessions</a:t>
            </a:r>
          </a:p>
          <a:p>
            <a:pPr lvl="1"/>
            <a:r>
              <a:rPr lang="en-US" b="1" dirty="0"/>
              <a:t>Sessions with predicted sales can be ignored, as they are already resulting in revenue</a:t>
            </a:r>
          </a:p>
          <a:p>
            <a:endParaRPr lang="en-US" b="1" dirty="0"/>
          </a:p>
          <a:p>
            <a:r>
              <a:rPr lang="en-US" b="1" dirty="0"/>
              <a:t>Random Forest Model can predict online sessions that do not result in purchase with 97% accuracy</a:t>
            </a:r>
          </a:p>
          <a:p>
            <a:pPr lvl="1"/>
            <a:r>
              <a:rPr lang="en-US" b="1" dirty="0"/>
              <a:t>85% of sessions</a:t>
            </a:r>
          </a:p>
          <a:p>
            <a:pPr lvl="1"/>
            <a:r>
              <a:rPr lang="en-US" b="1" dirty="0"/>
              <a:t>Online marketing team should focus on these sessions to boost revenue</a:t>
            </a:r>
          </a:p>
          <a:p>
            <a:pPr lvl="1"/>
            <a:r>
              <a:rPr lang="en-US" b="1" dirty="0"/>
              <a:t>Most attention should be given to members of cluster 0 (almost buyers)</a:t>
            </a:r>
          </a:p>
          <a:p>
            <a:pPr lvl="2"/>
            <a:r>
              <a:rPr lang="en-US" b="1" dirty="0"/>
              <a:t>How to increase engagement time</a:t>
            </a:r>
          </a:p>
          <a:p>
            <a:pPr lvl="3"/>
            <a:r>
              <a:rPr lang="en-US" b="1" dirty="0"/>
              <a:t>Targeted adds</a:t>
            </a:r>
          </a:p>
          <a:p>
            <a:pPr lvl="3"/>
            <a:r>
              <a:rPr lang="en-US" b="1" dirty="0"/>
              <a:t>Recommended items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AF37D4-8024-42E2-8707-6513C5D59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062" y="3321001"/>
            <a:ext cx="3372392" cy="318612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337554E-305E-45DB-ACDD-B38CCBD6680C}"/>
              </a:ext>
            </a:extLst>
          </p:cNvPr>
          <p:cNvGrpSpPr/>
          <p:nvPr/>
        </p:nvGrpSpPr>
        <p:grpSpPr>
          <a:xfrm>
            <a:off x="6981283" y="365880"/>
            <a:ext cx="4204168" cy="2634782"/>
            <a:chOff x="6981283" y="365880"/>
            <a:chExt cx="4204168" cy="263478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8CCF35E-2C25-4450-9B86-57EC1B6A3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283" y="365880"/>
              <a:ext cx="4204168" cy="26347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B1E0563-DC7F-413C-90BD-625CFB09BC94}"/>
                </a:ext>
              </a:extLst>
            </p:cNvPr>
            <p:cNvSpPr/>
            <p:nvPr/>
          </p:nvSpPr>
          <p:spPr>
            <a:xfrm>
              <a:off x="9753600" y="414270"/>
              <a:ext cx="924512" cy="109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858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68B4B78-1E51-4C63-BDD4-2B238AD4F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2404534"/>
            <a:ext cx="8096713" cy="1646302"/>
          </a:xfrm>
        </p:spPr>
        <p:txBody>
          <a:bodyPr/>
          <a:lstStyle/>
          <a:p>
            <a:pPr algn="l"/>
            <a:r>
              <a:rPr lang="en-US" sz="8800" dirty="0"/>
              <a:t>Thank You!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B6F20E94-A949-4F72-AC5F-C6B383A91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09252"/>
            <a:ext cx="7766936" cy="454906"/>
          </a:xfrm>
        </p:spPr>
        <p:txBody>
          <a:bodyPr/>
          <a:lstStyle/>
          <a:p>
            <a:pPr algn="l"/>
            <a:r>
              <a:rPr lang="en-US" dirty="0"/>
              <a:t>https://github.com/brock-ricker/Online-Shoppers-Purchasing-Intent</a:t>
            </a:r>
          </a:p>
        </p:txBody>
      </p:sp>
    </p:spTree>
    <p:extLst>
      <p:ext uri="{BB962C8B-B14F-4D97-AF65-F5344CB8AC3E}">
        <p14:creationId xmlns:p14="http://schemas.microsoft.com/office/powerpoint/2010/main" val="26912050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2165</TotalTime>
  <Words>313</Words>
  <Application>Microsoft Office PowerPoint</Application>
  <PresentationFormat>Widescreen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Online Shopper Purchasing Intent</vt:lpstr>
      <vt:lpstr>Summary</vt:lpstr>
      <vt:lpstr>About the Data</vt:lpstr>
      <vt:lpstr>Exploratory Analysis</vt:lpstr>
      <vt:lpstr>Customer Segmentation</vt:lpstr>
      <vt:lpstr>Customer Segmentation</vt:lpstr>
      <vt:lpstr>Customer Segmentation</vt:lpstr>
      <vt:lpstr>Modeling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Ricker, Brock</dc:creator>
  <cp:lastModifiedBy>Ricker, Brock</cp:lastModifiedBy>
  <cp:revision>28</cp:revision>
  <dcterms:created xsi:type="dcterms:W3CDTF">2022-03-30T21:30:33Z</dcterms:created>
  <dcterms:modified xsi:type="dcterms:W3CDTF">2022-05-06T05:32:58Z</dcterms:modified>
</cp:coreProperties>
</file>