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2"/>
  </p:notesMasterIdLst>
  <p:sldIdLst>
    <p:sldId id="256" r:id="rId2"/>
    <p:sldId id="257" r:id="rId3"/>
    <p:sldId id="258" r:id="rId4"/>
    <p:sldId id="259" r:id="rId5"/>
    <p:sldId id="260" r:id="rId6"/>
    <p:sldId id="261" r:id="rId7"/>
    <p:sldId id="262" r:id="rId8"/>
    <p:sldId id="277" r:id="rId9"/>
    <p:sldId id="278" r:id="rId10"/>
    <p:sldId id="265" r:id="rId11"/>
    <p:sldId id="283" r:id="rId12"/>
    <p:sldId id="267" r:id="rId13"/>
    <p:sldId id="279" r:id="rId14"/>
    <p:sldId id="280" r:id="rId15"/>
    <p:sldId id="281" r:id="rId16"/>
    <p:sldId id="28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8"/>
    <p:restoredTop sz="94710"/>
  </p:normalViewPr>
  <p:slideViewPr>
    <p:cSldViewPr snapToGrid="0" snapToObjects="1">
      <p:cViewPr>
        <p:scale>
          <a:sx n="131" d="100"/>
          <a:sy n="131" d="100"/>
        </p:scale>
        <p:origin x="119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EAA28-8FBE-D04E-B3FF-87704D5CAB0F}"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C7557-5EAB-3744-B19D-7E1BF30E61DE}" type="slidenum">
              <a:rPr lang="en-US" smtClean="0"/>
              <a:t>‹#›</a:t>
            </a:fld>
            <a:endParaRPr lang="en-US"/>
          </a:p>
        </p:txBody>
      </p:sp>
    </p:spTree>
    <p:extLst>
      <p:ext uri="{BB962C8B-B14F-4D97-AF65-F5344CB8AC3E}">
        <p14:creationId xmlns:p14="http://schemas.microsoft.com/office/powerpoint/2010/main" val="162591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AC7557-5EAB-3744-B19D-7E1BF30E61DE}" type="slidenum">
              <a:rPr lang="en-US" smtClean="0"/>
              <a:t>8</a:t>
            </a:fld>
            <a:endParaRPr lang="en-US"/>
          </a:p>
        </p:txBody>
      </p:sp>
    </p:spTree>
    <p:extLst>
      <p:ext uri="{BB962C8B-B14F-4D97-AF65-F5344CB8AC3E}">
        <p14:creationId xmlns:p14="http://schemas.microsoft.com/office/powerpoint/2010/main" val="158265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0B9B-1CC3-BB4A-BF04-8785E9787C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A3917-9C0E-6B42-86DC-9415DC4F3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07626-0633-5B42-AAE1-C180B87AEC8F}"/>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5" name="Footer Placeholder 4">
            <a:extLst>
              <a:ext uri="{FF2B5EF4-FFF2-40B4-BE49-F238E27FC236}">
                <a16:creationId xmlns:a16="http://schemas.microsoft.com/office/drawing/2014/main" id="{F43FB364-C170-7442-A8AD-5CE2B53C7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65749-98D2-8844-B204-6BFAF501DC59}"/>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1297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A32A-E9C7-4942-9B4C-417302629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093E9-F209-414F-A311-7F4CBAE2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47DD8-579E-4D4D-A2ED-A54CCDDE9D70}"/>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5" name="Footer Placeholder 4">
            <a:extLst>
              <a:ext uri="{FF2B5EF4-FFF2-40B4-BE49-F238E27FC236}">
                <a16:creationId xmlns:a16="http://schemas.microsoft.com/office/drawing/2014/main" id="{C3BB4226-5493-1C42-A6EB-6886F1510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CEFC7-FAB7-B44F-9BD3-18BBD67EB7FF}"/>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6955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67833-1541-E94D-B59E-B563FFB3E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EABCDE-0517-5546-A32E-48A36F74C1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BC50D-CD6B-8F41-9D65-E868B7522F17}"/>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5" name="Footer Placeholder 4">
            <a:extLst>
              <a:ext uri="{FF2B5EF4-FFF2-40B4-BE49-F238E27FC236}">
                <a16:creationId xmlns:a16="http://schemas.microsoft.com/office/drawing/2014/main" id="{888D564F-3155-0649-A491-5B8D99CE5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FDA0D-F0D3-504B-8941-F3B2A8F46C2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319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5A54-4DC3-C747-934A-615D59AC68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7D0B0-D17B-3D4B-95CF-B9C673B1ED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01E06-D63E-2042-AE9D-2018E0E06993}"/>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5" name="Footer Placeholder 4">
            <a:extLst>
              <a:ext uri="{FF2B5EF4-FFF2-40B4-BE49-F238E27FC236}">
                <a16:creationId xmlns:a16="http://schemas.microsoft.com/office/drawing/2014/main" id="{BB34A13C-E31E-D047-B4A6-C501D6C0F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D95A6-EFB2-A742-8760-322F053E7FB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2127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1D6C-08D0-674B-9BA3-4BF43D18BB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0B618B-60AE-1046-8772-A6863538E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735BC-2457-0846-BAEF-74FC559F07D7}"/>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5" name="Footer Placeholder 4">
            <a:extLst>
              <a:ext uri="{FF2B5EF4-FFF2-40B4-BE49-F238E27FC236}">
                <a16:creationId xmlns:a16="http://schemas.microsoft.com/office/drawing/2014/main" id="{E0783734-9FD0-BE42-A6AA-64564A85C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53024-84AB-3D43-A5C9-10C2FA1267B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816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4C2-3F33-2C41-91BB-8C9F699E0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7C361-4D11-7A40-82D7-0F00E2CA3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7FA38-742C-7A4B-9C9D-91439CA5E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7DFE97-D346-5E41-B50C-0E95999CABF1}"/>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6" name="Footer Placeholder 5">
            <a:extLst>
              <a:ext uri="{FF2B5EF4-FFF2-40B4-BE49-F238E27FC236}">
                <a16:creationId xmlns:a16="http://schemas.microsoft.com/office/drawing/2014/main" id="{D853A4B8-86DD-D44E-9A19-B0A13153E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757FA-A251-064E-950D-98C8A2D37AB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768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0EB7-6CEB-3947-BFCE-016FE701E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AB333-D8E7-1547-9203-B398F77DE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2D6DC-9885-7E47-A870-75AD9F383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24046-96B2-7441-91A6-923FDEFBB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D8852-31E5-4D45-9981-C109D3032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3904E8-A240-5443-8B78-1A47C0A39D88}"/>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8" name="Footer Placeholder 7">
            <a:extLst>
              <a:ext uri="{FF2B5EF4-FFF2-40B4-BE49-F238E27FC236}">
                <a16:creationId xmlns:a16="http://schemas.microsoft.com/office/drawing/2014/main" id="{70791205-6DE6-C442-B8AB-F428FBCA7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DC2E7B-65D5-2041-B03D-6E0AA05080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4091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4CA5-93BD-034D-A813-F28F8EE45D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46B4F-CF22-CD47-AF33-262097C727A4}"/>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4" name="Footer Placeholder 3">
            <a:extLst>
              <a:ext uri="{FF2B5EF4-FFF2-40B4-BE49-F238E27FC236}">
                <a16:creationId xmlns:a16="http://schemas.microsoft.com/office/drawing/2014/main" id="{3336B856-D37C-A049-AE04-BC6AAF5F52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11E22-FC8F-9B49-921E-CEBE6C11C99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103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EA112-151A-B746-B39E-8839E6B69410}"/>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3" name="Footer Placeholder 2">
            <a:extLst>
              <a:ext uri="{FF2B5EF4-FFF2-40B4-BE49-F238E27FC236}">
                <a16:creationId xmlns:a16="http://schemas.microsoft.com/office/drawing/2014/main" id="{334EE735-66B2-E24C-B1B0-FB8E7661B9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DA533-21EB-0F44-A300-DC924602D432}"/>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4687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0D85-F10D-2545-9C65-4C890AC3E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56D46-4B17-3D4A-8B74-952AA9F90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BBEE7-9404-F14F-B9BC-4D1E68F45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7497D-0164-D847-8AC0-C9A6AA2C733E}"/>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6" name="Footer Placeholder 5">
            <a:extLst>
              <a:ext uri="{FF2B5EF4-FFF2-40B4-BE49-F238E27FC236}">
                <a16:creationId xmlns:a16="http://schemas.microsoft.com/office/drawing/2014/main" id="{123BC688-4C42-A94D-9BFB-D81BD8186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65FC8-C557-7D43-8742-1D881B06C3F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640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C28C-3703-404D-B539-9E50642D5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FE7E2-1CFA-BB4E-83C6-731260B5A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8F4E0-98E8-BD45-967C-C31352FAF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182E2-C8E1-B440-A9D0-53DF2688798F}"/>
              </a:ext>
            </a:extLst>
          </p:cNvPr>
          <p:cNvSpPr>
            <a:spLocks noGrp="1"/>
          </p:cNvSpPr>
          <p:nvPr>
            <p:ph type="dt" sz="half" idx="10"/>
          </p:nvPr>
        </p:nvSpPr>
        <p:spPr/>
        <p:txBody>
          <a:bodyPr/>
          <a:lstStyle/>
          <a:p>
            <a:fld id="{76969C88-B244-455D-A017-012B25B1ACDD}" type="datetimeFigureOut">
              <a:rPr lang="en-US" smtClean="0"/>
              <a:t>12/3/20</a:t>
            </a:fld>
            <a:endParaRPr lang="en-US"/>
          </a:p>
        </p:txBody>
      </p:sp>
      <p:sp>
        <p:nvSpPr>
          <p:cNvPr id="6" name="Footer Placeholder 5">
            <a:extLst>
              <a:ext uri="{FF2B5EF4-FFF2-40B4-BE49-F238E27FC236}">
                <a16:creationId xmlns:a16="http://schemas.microsoft.com/office/drawing/2014/main" id="{CC45701D-549D-EE44-A559-074FE4E907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5B0F6-1517-A549-BDD0-8FE79BB2742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12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695CF-F997-E14A-B5CC-93C0CC34A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E1FA09-DDE6-FC45-A888-CD58C5589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B1B00-5B85-5B4C-9662-D49155A21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12/3/20</a:t>
            </a:fld>
            <a:endParaRPr lang="en-US"/>
          </a:p>
        </p:txBody>
      </p:sp>
      <p:sp>
        <p:nvSpPr>
          <p:cNvPr id="5" name="Footer Placeholder 4">
            <a:extLst>
              <a:ext uri="{FF2B5EF4-FFF2-40B4-BE49-F238E27FC236}">
                <a16:creationId xmlns:a16="http://schemas.microsoft.com/office/drawing/2014/main" id="{E7C043E2-9F04-7E4A-989E-4923DDA34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BD070CC-DEC9-C544-996A-0D6CC735C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56781840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7E406-3B30-7843-B628-2E3572B685E6}"/>
              </a:ext>
            </a:extLst>
          </p:cNvPr>
          <p:cNvSpPr>
            <a:spLocks noGrp="1"/>
          </p:cNvSpPr>
          <p:nvPr>
            <p:ph type="ctrTitle"/>
          </p:nvPr>
        </p:nvSpPr>
        <p:spPr>
          <a:xfrm>
            <a:off x="2002536" y="1261872"/>
            <a:ext cx="8238744" cy="3118104"/>
          </a:xfrm>
        </p:spPr>
        <p:txBody>
          <a:bodyPr>
            <a:normAutofit/>
          </a:bodyPr>
          <a:lstStyle/>
          <a:p>
            <a:pPr algn="l"/>
            <a:r>
              <a:rPr lang="en-US" sz="5300">
                <a:solidFill>
                  <a:schemeClr val="accent1"/>
                </a:solidFill>
              </a:rPr>
              <a:t>Differential Industry Responses to Monetary Policy in the Zero Lower Bound Era</a:t>
            </a:r>
          </a:p>
        </p:txBody>
      </p:sp>
      <p:sp>
        <p:nvSpPr>
          <p:cNvPr id="3" name="Subtitle 2">
            <a:extLst>
              <a:ext uri="{FF2B5EF4-FFF2-40B4-BE49-F238E27FC236}">
                <a16:creationId xmlns:a16="http://schemas.microsoft.com/office/drawing/2014/main" id="{08E161C9-E844-3946-8698-CEA48A5FE176}"/>
              </a:ext>
            </a:extLst>
          </p:cNvPr>
          <p:cNvSpPr>
            <a:spLocks noGrp="1"/>
          </p:cNvSpPr>
          <p:nvPr>
            <p:ph type="subTitle" idx="1"/>
          </p:nvPr>
        </p:nvSpPr>
        <p:spPr>
          <a:xfrm>
            <a:off x="2002536" y="4562856"/>
            <a:ext cx="8238744" cy="1225296"/>
          </a:xfrm>
        </p:spPr>
        <p:txBody>
          <a:bodyPr>
            <a:normAutofit/>
          </a:bodyPr>
          <a:lstStyle/>
          <a:p>
            <a:pPr algn="l"/>
            <a:r>
              <a:rPr lang="en-US" sz="2000"/>
              <a:t>Brock Kelly</a:t>
            </a:r>
          </a:p>
          <a:p>
            <a:pPr algn="l"/>
            <a:r>
              <a:rPr lang="en-US" sz="2000"/>
              <a:t>ECON 492 – Empirical Paper in Macroeconomics</a:t>
            </a:r>
          </a:p>
          <a:p>
            <a:pPr algn="l"/>
            <a:r>
              <a:rPr lang="en-US" sz="2000"/>
              <a:t>Fall 2020</a:t>
            </a:r>
          </a:p>
        </p:txBody>
      </p:sp>
      <p:sp>
        <p:nvSpPr>
          <p:cNvPr id="33" name="Isosceles Triangle 9">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grpSp>
        <p:nvGrpSpPr>
          <p:cNvPr id="12" name="Group 11">
            <a:extLst>
              <a:ext uri="{FF2B5EF4-FFF2-40B4-BE49-F238E27FC236}">
                <a16:creationId xmlns:a16="http://schemas.microsoft.com/office/drawing/2014/main" id="{DFDB61A8-F412-4C20-81C0-5B3ED6E43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F1C0B91C-D011-482B-A494-E48497FBC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D0571556-24A1-4095-93E8-DB173C6CD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 name="Freeform 7">
              <a:extLst>
                <a:ext uri="{FF2B5EF4-FFF2-40B4-BE49-F238E27FC236}">
                  <a16:creationId xmlns:a16="http://schemas.microsoft.com/office/drawing/2014/main" id="{0E974A71-BEE4-40AF-89A6-FDD36655A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D667FF13-DA96-45EC-9D83-4647FE27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F11840EC-DF4F-47D7-9DFB-76B4B8543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9A53FCF9-7A57-49AD-B709-79127CFEF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E84A77F9-2746-4A6C-9D62-D910F7979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EC64E8EC-E435-4A50-8DCC-F1D1146E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5477BD5D-1BC6-4730-B8C8-ADA47AC7B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03B2280-793B-459A-A7A7-413C1B50E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565542C9-4CB0-4F11-9377-D507A1BB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51B4DCDA-7DA1-4D83-A06B-64C3807DD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A804718-7A3F-44E5-ACA7-1CBC727C0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DB495408-912A-40A1-B4EB-B8B1070D3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38424851-9238-411E-A683-1D82E04A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8E06FA0F-15EB-48EE-B6EB-06F420C0B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179692C7-9AC0-4B2C-9456-3ED401877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ED576C72-8571-4357-8868-561C61A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A362EFBB-07B1-4FE6-BB68-BAFC96B07A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Tree>
    <p:extLst>
      <p:ext uri="{BB962C8B-B14F-4D97-AF65-F5344CB8AC3E}">
        <p14:creationId xmlns:p14="http://schemas.microsoft.com/office/powerpoint/2010/main" val="362091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6C4ABCE-C2D0-924B-A7F4-F6FF1EC6C10B}"/>
              </a:ext>
            </a:extLst>
          </p:cNvPr>
          <p:cNvSpPr>
            <a:spLocks noGrp="1"/>
          </p:cNvSpPr>
          <p:nvPr>
            <p:ph type="title"/>
          </p:nvPr>
        </p:nvSpPr>
        <p:spPr>
          <a:xfrm>
            <a:off x="904877" y="795527"/>
            <a:ext cx="10488547" cy="1190912"/>
          </a:xfrm>
        </p:spPr>
        <p:txBody>
          <a:bodyPr>
            <a:normAutofit/>
          </a:bodyPr>
          <a:lstStyle/>
          <a:p>
            <a:pPr algn="ctr"/>
            <a:r>
              <a:rPr lang="en-US" sz="4000"/>
              <a:t>Methods: Development of Monetary Shocks</a:t>
            </a: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36081B-5F6C-6549-AF6C-88BB6A77071C}"/>
              </a:ext>
            </a:extLst>
          </p:cNvPr>
          <p:cNvPicPr/>
          <p:nvPr/>
        </p:nvPicPr>
        <p:blipFill>
          <a:blip r:embed="rId2"/>
          <a:stretch>
            <a:fillRect/>
          </a:stretch>
        </p:blipFill>
        <p:spPr>
          <a:xfrm>
            <a:off x="1115830" y="2416047"/>
            <a:ext cx="4601718" cy="3346704"/>
          </a:xfrm>
          <a:prstGeom prst="rect">
            <a:avLst/>
          </a:prstGeom>
          <a:ln w="12700">
            <a:noFill/>
          </a:ln>
        </p:spPr>
      </p:pic>
      <p:sp>
        <p:nvSpPr>
          <p:cNvPr id="3" name="Content Placeholder 2">
            <a:extLst>
              <a:ext uri="{FF2B5EF4-FFF2-40B4-BE49-F238E27FC236}">
                <a16:creationId xmlns:a16="http://schemas.microsoft.com/office/drawing/2014/main" id="{FAC58212-B610-5F4D-842E-35AAEA52918E}"/>
              </a:ext>
            </a:extLst>
          </p:cNvPr>
          <p:cNvSpPr>
            <a:spLocks noGrp="1"/>
          </p:cNvSpPr>
          <p:nvPr>
            <p:ph idx="1"/>
          </p:nvPr>
        </p:nvSpPr>
        <p:spPr>
          <a:xfrm>
            <a:off x="6380703" y="2228850"/>
            <a:ext cx="5028928" cy="3699669"/>
          </a:xfrm>
        </p:spPr>
        <p:txBody>
          <a:bodyPr anchor="ctr">
            <a:noAutofit/>
          </a:bodyPr>
          <a:lstStyle/>
          <a:p>
            <a:r>
              <a:rPr lang="en-US" sz="1200" dirty="0"/>
              <a:t>Looked at 5 different measures of monetary shocks.</a:t>
            </a:r>
          </a:p>
          <a:p>
            <a:pPr marL="914400" lvl="1" indent="-457200">
              <a:buFont typeface="+mj-lt"/>
              <a:buAutoNum type="arabicPeriod"/>
            </a:pPr>
            <a:r>
              <a:rPr lang="en-US" sz="1200" dirty="0" err="1"/>
              <a:t>Dedola</a:t>
            </a:r>
            <a:r>
              <a:rPr lang="en-US" sz="1200" dirty="0"/>
              <a:t> and Lippi’s method employs a VAR(5) and using the effective federal funds rate as the shock (not shown here).</a:t>
            </a:r>
          </a:p>
          <a:p>
            <a:pPr marL="914400" lvl="1" indent="-457200">
              <a:buFont typeface="+mj-lt"/>
              <a:buAutoNum type="arabicPeriod"/>
            </a:pPr>
            <a:r>
              <a:rPr lang="en-US" sz="1200" dirty="0"/>
              <a:t>Romer and Romer / Javier Nieto’s method employs an exogenous measure of monetary shocks constructed using contemporaneous FOMC estimates of key macroeconomic variables.</a:t>
            </a:r>
          </a:p>
          <a:p>
            <a:pPr marL="914400" lvl="1" indent="-457200">
              <a:buFont typeface="+mj-lt"/>
              <a:buAutoNum type="arabicPeriod"/>
            </a:pPr>
            <a:r>
              <a:rPr lang="en-US" sz="1200" dirty="0"/>
              <a:t>Wu-Xia Shadow Rate is a measure of how interest rates would have reacted in the absence of the ZLB. This means that that reductions In interest rates below 0 are just as effective as before.</a:t>
            </a:r>
          </a:p>
          <a:p>
            <a:pPr marL="914400" lvl="1" indent="-457200">
              <a:buFont typeface="+mj-lt"/>
              <a:buAutoNum type="arabicPeriod"/>
            </a:pPr>
            <a:r>
              <a:rPr lang="en-US" sz="1200" dirty="0"/>
              <a:t>Our measure of QE/LSAP is constructed in the same way as Romer and Romer, except by treating the size and asset makeup of the Fed’s balance sheet as a policy tool of the fed, we can substitute it for the intended federal funds rate.</a:t>
            </a:r>
          </a:p>
          <a:p>
            <a:pPr marL="914400" lvl="1" indent="-457200">
              <a:buFont typeface="+mj-lt"/>
              <a:buAutoNum type="arabicPeriod"/>
            </a:pPr>
            <a:r>
              <a:rPr lang="en-US" sz="1200" dirty="0"/>
              <a:t>Our measure of forward guidance is loosely based on Lombardi and Zhu’s measure in which the used the spread between the 3-month LIBOR and US Treasury Bill as an indicator of the future path of short-term interest rates. We will once again treat this as a policy tool of the Fed and substitute it for the intended federal funds rate in the same manner as before.</a:t>
            </a:r>
          </a:p>
        </p:txBody>
      </p:sp>
    </p:spTree>
    <p:extLst>
      <p:ext uri="{BB962C8B-B14F-4D97-AF65-F5344CB8AC3E}">
        <p14:creationId xmlns:p14="http://schemas.microsoft.com/office/powerpoint/2010/main" val="382121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A5FA4E-FEA0-3747-8429-545E4BF4D11D}"/>
              </a:ext>
            </a:extLst>
          </p:cNvPr>
          <p:cNvSpPr>
            <a:spLocks noGrp="1"/>
          </p:cNvSpPr>
          <p:nvPr>
            <p:ph type="title"/>
          </p:nvPr>
        </p:nvSpPr>
        <p:spPr>
          <a:xfrm>
            <a:off x="1001713" y="287337"/>
            <a:ext cx="6675120" cy="1353312"/>
          </a:xfrm>
        </p:spPr>
        <p:txBody>
          <a:bodyPr anchor="b">
            <a:normAutofit/>
          </a:bodyPr>
          <a:lstStyle/>
          <a:p>
            <a:r>
              <a:rPr lang="en-US" sz="4000" dirty="0"/>
              <a:t>Methods: Regressions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AA3D2C-3123-5C4F-8ECA-483CEEA3653B}"/>
                  </a:ext>
                </a:extLst>
              </p:cNvPr>
              <p:cNvSpPr>
                <a:spLocks noGrp="1"/>
              </p:cNvSpPr>
              <p:nvPr>
                <p:ph idx="1"/>
              </p:nvPr>
            </p:nvSpPr>
            <p:spPr>
              <a:xfrm>
                <a:off x="1002827" y="2402654"/>
                <a:ext cx="9742487" cy="4148328"/>
              </a:xfrm>
            </p:spPr>
            <p:txBody>
              <a:bodyPr numCol="1" anchor="ctr">
                <a:noAutofit/>
              </a:bodyPr>
              <a:lstStyle/>
              <a:p>
                <a:r>
                  <a:rPr lang="en-US" sz="1200" dirty="0"/>
                  <a:t>Basic VAR form</a:t>
                </a:r>
              </a:p>
              <a:p>
                <a:pPr lvl="1"/>
                <a14:m>
                  <m:oMath xmlns:m="http://schemas.openxmlformats.org/officeDocument/2006/math">
                    <m:sSub>
                      <m:sSubPr>
                        <m:ctrlPr>
                          <a:rPr lang="en-US" sz="1200" i="1">
                            <a:latin typeface="Cambria Math" panose="02040503050406030204" pitchFamily="18" charset="0"/>
                          </a:rPr>
                        </m:ctrlPr>
                      </m:sSubPr>
                      <m:e>
                        <m:r>
                          <a:rPr lang="en-CA" sz="1200" i="1">
                            <a:latin typeface="Cambria Math" panose="02040503050406030204" pitchFamily="18" charset="0"/>
                          </a:rPr>
                          <m:t>𝑦</m:t>
                        </m:r>
                      </m:e>
                      <m:sub>
                        <m:r>
                          <a:rPr lang="en-CA" sz="1200" i="1">
                            <a:latin typeface="Cambria Math" panose="02040503050406030204" pitchFamily="18" charset="0"/>
                          </a:rPr>
                          <m:t>𝑡</m:t>
                        </m:r>
                      </m:sub>
                    </m:sSub>
                    <m:r>
                      <a:rPr lang="en-CA" sz="1200" i="1">
                        <a:latin typeface="Cambria Math" panose="02040503050406030204" pitchFamily="18" charset="0"/>
                      </a:rPr>
                      <m:t>=</m:t>
                    </m:r>
                    <m:sSub>
                      <m:sSubPr>
                        <m:ctrlPr>
                          <a:rPr lang="en-CA" sz="1200" i="1">
                            <a:latin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𝛽</m:t>
                        </m:r>
                      </m:e>
                      <m:sub>
                        <m:r>
                          <a:rPr lang="en-CA" sz="1200" i="1">
                            <a:latin typeface="Cambria Math" panose="02040503050406030204" pitchFamily="18" charset="0"/>
                          </a:rPr>
                          <m:t>0</m:t>
                        </m:r>
                      </m:sub>
                    </m:sSub>
                    <m:r>
                      <a:rPr lang="en-CA" sz="1200" i="1">
                        <a:latin typeface="Cambria Math" panose="02040503050406030204" pitchFamily="18" charset="0"/>
                      </a:rPr>
                      <m:t>+</m:t>
                    </m:r>
                    <m:sSub>
                      <m:sSubPr>
                        <m:ctrlPr>
                          <a:rPr lang="en-CA" sz="1200" i="1">
                            <a:latin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𝛽</m:t>
                        </m:r>
                      </m:e>
                      <m:sub>
                        <m:r>
                          <a:rPr lang="en-CA" sz="1200" i="1">
                            <a:latin typeface="Cambria Math" panose="02040503050406030204" pitchFamily="18" charset="0"/>
                          </a:rPr>
                          <m:t>1</m:t>
                        </m:r>
                      </m:sub>
                    </m:sSub>
                    <m:sSub>
                      <m:sSubPr>
                        <m:ctrlPr>
                          <a:rPr lang="en-CA" sz="1200" i="1">
                            <a:latin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𝛾</m:t>
                        </m:r>
                      </m:e>
                      <m:sub>
                        <m:r>
                          <a:rPr lang="en-CA" sz="1200" i="1">
                            <a:latin typeface="Cambria Math" panose="02040503050406030204" pitchFamily="18" charset="0"/>
                          </a:rPr>
                          <m:t>𝑡</m:t>
                        </m:r>
                        <m:r>
                          <a:rPr lang="en-CA" sz="1200" i="1">
                            <a:latin typeface="Cambria Math" panose="02040503050406030204" pitchFamily="18" charset="0"/>
                          </a:rPr>
                          <m:t>−1</m:t>
                        </m:r>
                      </m:sub>
                    </m:sSub>
                    <m:r>
                      <a:rPr lang="en-CA" sz="1200" i="1">
                        <a:latin typeface="Cambria Math" panose="02040503050406030204" pitchFamily="18" charset="0"/>
                      </a:rPr>
                      <m:t>+…+</m:t>
                    </m:r>
                    <m:sSub>
                      <m:sSubPr>
                        <m:ctrlPr>
                          <a:rPr lang="en-CA" sz="1200" i="1">
                            <a:latin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𝛽</m:t>
                        </m:r>
                      </m:e>
                      <m:sub>
                        <m:r>
                          <a:rPr lang="en-CA" sz="1200" i="1">
                            <a:latin typeface="Cambria Math" panose="02040503050406030204" pitchFamily="18" charset="0"/>
                          </a:rPr>
                          <m:t>𝑛</m:t>
                        </m:r>
                      </m:sub>
                    </m:sSub>
                    <m:sSub>
                      <m:sSubPr>
                        <m:ctrlPr>
                          <a:rPr lang="en-CA" sz="1200" i="1">
                            <a:latin typeface="Cambria Math" panose="02040503050406030204" pitchFamily="18" charset="0"/>
                          </a:rPr>
                        </m:ctrlPr>
                      </m:sSubPr>
                      <m:e>
                        <m:r>
                          <a:rPr lang="en-CA" sz="1200" i="1">
                            <a:latin typeface="Cambria Math" panose="02040503050406030204" pitchFamily="18" charset="0"/>
                          </a:rPr>
                          <m:t>𝑦</m:t>
                        </m:r>
                      </m:e>
                      <m:sub>
                        <m:r>
                          <a:rPr lang="en-CA" sz="1200" i="1">
                            <a:latin typeface="Cambria Math" panose="02040503050406030204" pitchFamily="18" charset="0"/>
                          </a:rPr>
                          <m:t>𝑡</m:t>
                        </m:r>
                        <m:r>
                          <a:rPr lang="en-CA" sz="1200" i="1">
                            <a:latin typeface="Cambria Math" panose="02040503050406030204" pitchFamily="18" charset="0"/>
                          </a:rPr>
                          <m:t>−</m:t>
                        </m:r>
                        <m:r>
                          <a:rPr lang="en-CA" sz="1200" i="1">
                            <a:latin typeface="Cambria Math" panose="02040503050406030204" pitchFamily="18" charset="0"/>
                          </a:rPr>
                          <m:t>𝑛</m:t>
                        </m:r>
                      </m:sub>
                    </m:sSub>
                  </m:oMath>
                </a14:m>
                <a:endParaRPr lang="en-US" sz="1200" dirty="0"/>
              </a:p>
              <a:p>
                <a:pPr lvl="2"/>
                <a:r>
                  <a:rPr lang="en-US" sz="1200" dirty="0"/>
                  <a:t>Where </a:t>
                </a:r>
                <a14:m>
                  <m:oMath xmlns:m="http://schemas.openxmlformats.org/officeDocument/2006/math">
                    <m:sSub>
                      <m:sSubPr>
                        <m:ctrlPr>
                          <a:rPr lang="en-US" sz="1200" i="1">
                            <a:latin typeface="Cambria Math" panose="02040503050406030204" pitchFamily="18" charset="0"/>
                          </a:rPr>
                        </m:ctrlPr>
                      </m:sSubPr>
                      <m:e>
                        <m:r>
                          <a:rPr lang="en-CA" sz="1200" i="1">
                            <a:latin typeface="Cambria Math" panose="02040503050406030204" pitchFamily="18" charset="0"/>
                          </a:rPr>
                          <m:t>𝑦</m:t>
                        </m:r>
                      </m:e>
                      <m:sub>
                        <m:r>
                          <a:rPr lang="en-CA" sz="1200" i="1">
                            <a:latin typeface="Cambria Math" panose="02040503050406030204" pitchFamily="18" charset="0"/>
                          </a:rPr>
                          <m:t>𝑡</m:t>
                        </m:r>
                      </m:sub>
                    </m:sSub>
                  </m:oMath>
                </a14:m>
                <a:r>
                  <a:rPr lang="en-US" sz="1200" dirty="0"/>
                  <a:t> is defined as a vector of explanatory variables which enter the regression in the direction of causality and n is the number of lags.</a:t>
                </a:r>
              </a:p>
              <a:p>
                <a:pPr lvl="1"/>
                <a:r>
                  <a:rPr lang="en-US" sz="1200" dirty="0" err="1"/>
                  <a:t>Dedola</a:t>
                </a:r>
                <a:r>
                  <a:rPr lang="en-US" sz="1200" dirty="0"/>
                  <a:t> and Lippi Method</a:t>
                </a:r>
              </a:p>
              <a:p>
                <a:pPr lvl="2"/>
                <a14:m>
                  <m:oMath xmlns:m="http://schemas.openxmlformats.org/officeDocument/2006/math">
                    <m:sSub>
                      <m:sSubPr>
                        <m:ctrlPr>
                          <a:rPr lang="en-US" sz="1200" i="1">
                            <a:latin typeface="Cambria Math" panose="02040503050406030204" pitchFamily="18" charset="0"/>
                          </a:rPr>
                        </m:ctrlPr>
                      </m:sSubPr>
                      <m:e>
                        <m:r>
                          <a:rPr lang="en-CA" sz="1200" i="1">
                            <a:latin typeface="Cambria Math" panose="02040503050406030204" pitchFamily="18" charset="0"/>
                          </a:rPr>
                          <m:t>𝑦</m:t>
                        </m:r>
                      </m:e>
                      <m:sub>
                        <m:r>
                          <a:rPr lang="en-CA" sz="1200" i="1">
                            <a:latin typeface="Cambria Math" panose="02040503050406030204" pitchFamily="18" charset="0"/>
                          </a:rPr>
                          <m:t>𝑡</m:t>
                        </m:r>
                      </m:sub>
                    </m:sSub>
                    <m:r>
                      <a:rPr lang="en-CA" sz="1200" i="1">
                        <a:latin typeface="Cambria Math" panose="02040503050406030204" pitchFamily="18" charset="0"/>
                      </a:rPr>
                      <m:t>=</m:t>
                    </m:r>
                    <m:r>
                      <a:rPr lang="en-CA" sz="1200">
                        <a:latin typeface="Cambria Math" panose="02040503050406030204" pitchFamily="18" charset="0"/>
                      </a:rPr>
                      <m:t> </m:t>
                    </m:r>
                    <m:d>
                      <m:dPr>
                        <m:begChr m:val="["/>
                        <m:endChr m:val="]"/>
                        <m:ctrlPr>
                          <a:rPr lang="en-CA" sz="1200" i="1">
                            <a:latin typeface="Cambria Math" panose="02040503050406030204" pitchFamily="18" charset="0"/>
                          </a:rPr>
                        </m:ctrlPr>
                      </m:dPr>
                      <m:e>
                        <m:eqArr>
                          <m:eqArrPr>
                            <m:ctrlPr>
                              <a:rPr lang="en-CA" sz="1200" i="1">
                                <a:latin typeface="Cambria Math" panose="02040503050406030204" pitchFamily="18" charset="0"/>
                              </a:rPr>
                            </m:ctrlPr>
                          </m:eqArrPr>
                          <m:e>
                            <m:r>
                              <a:rPr lang="en-CA" sz="1200" b="0" i="1" smtClean="0">
                                <a:latin typeface="Cambria Math" panose="02040503050406030204" pitchFamily="18" charset="0"/>
                              </a:rPr>
                              <m:t>𝑆</m:t>
                            </m:r>
                            <m:r>
                              <a:rPr lang="en-CA" sz="1200" i="1">
                                <a:latin typeface="Cambria Math" panose="02040503050406030204" pitchFamily="18" charset="0"/>
                              </a:rPr>
                              <m:t>𝑒𝑎𝑠𝑜𝑛𝑎𝑙𝑖𝑡𝑦</m:t>
                            </m:r>
                            <m:r>
                              <a:rPr lang="en-CA" sz="1200" i="1">
                                <a:latin typeface="Cambria Math" panose="02040503050406030204" pitchFamily="18" charset="0"/>
                              </a:rPr>
                              <m:t> </m:t>
                            </m:r>
                            <m:r>
                              <a:rPr lang="en-CA" sz="1200" b="0" i="1" smtClean="0">
                                <a:latin typeface="Cambria Math" panose="02040503050406030204" pitchFamily="18" charset="0"/>
                              </a:rPr>
                              <m:t>𝐷</m:t>
                            </m:r>
                            <m:r>
                              <a:rPr lang="en-CA" sz="1200" i="1">
                                <a:latin typeface="Cambria Math" panose="02040503050406030204" pitchFamily="18" charset="0"/>
                              </a:rPr>
                              <m:t>𝑢𝑚𝑚𝑦</m:t>
                            </m:r>
                            <m:r>
                              <a:rPr lang="en-CA" sz="1200" i="1">
                                <a:latin typeface="Cambria Math" panose="02040503050406030204" pitchFamily="18" charset="0"/>
                              </a:rPr>
                              <m:t> </m:t>
                            </m:r>
                          </m:e>
                          <m:e>
                            <m:r>
                              <a:rPr lang="en-CA" sz="1200" i="1">
                                <a:latin typeface="Cambria Math" panose="02040503050406030204" pitchFamily="18" charset="0"/>
                              </a:rPr>
                              <m:t>𝑀</m:t>
                            </m:r>
                            <m:r>
                              <a:rPr lang="en-CA" sz="1200" i="1">
                                <a:latin typeface="Cambria Math" panose="02040503050406030204" pitchFamily="18" charset="0"/>
                              </a:rPr>
                              <m:t>1</m:t>
                            </m:r>
                          </m:e>
                          <m:e>
                            <m:r>
                              <a:rPr lang="en-CA" sz="1200" b="0" i="1" smtClean="0">
                                <a:latin typeface="Cambria Math" panose="02040503050406030204" pitchFamily="18" charset="0"/>
                              </a:rPr>
                              <m:t>𝐼</m:t>
                            </m:r>
                            <m:r>
                              <a:rPr lang="en-CA" sz="1200" i="1">
                                <a:latin typeface="Cambria Math" panose="02040503050406030204" pitchFamily="18" charset="0"/>
                              </a:rPr>
                              <m:t>𝑛𝑓𝑙𝑎𝑡𝑖𝑜𝑛</m:t>
                            </m:r>
                          </m:e>
                          <m:e>
                            <m:r>
                              <a:rPr lang="en-CA" sz="1200" i="1">
                                <a:latin typeface="Cambria Math" panose="02040503050406030204" pitchFamily="18" charset="0"/>
                              </a:rPr>
                              <m:t>𝑈</m:t>
                            </m:r>
                            <m:r>
                              <a:rPr lang="en-CA" sz="1200" i="1">
                                <a:latin typeface="Cambria Math" panose="02040503050406030204" pitchFamily="18" charset="0"/>
                              </a:rPr>
                              <m:t>.</m:t>
                            </m:r>
                            <m:r>
                              <a:rPr lang="en-CA" sz="1200" i="1">
                                <a:latin typeface="Cambria Math" panose="02040503050406030204" pitchFamily="18" charset="0"/>
                              </a:rPr>
                              <m:t>𝑆</m:t>
                            </m:r>
                            <m:r>
                              <a:rPr lang="en-CA" sz="1200" i="1">
                                <a:latin typeface="Cambria Math" panose="02040503050406030204" pitchFamily="18" charset="0"/>
                              </a:rPr>
                              <m:t>. </m:t>
                            </m:r>
                            <m:r>
                              <a:rPr lang="en-CA" sz="1200" b="0" i="1" smtClean="0">
                                <a:latin typeface="Cambria Math" panose="02040503050406030204" pitchFamily="18" charset="0"/>
                              </a:rPr>
                              <m:t>𝐼</m:t>
                            </m:r>
                            <m:r>
                              <a:rPr lang="en-CA" sz="1200" i="1">
                                <a:latin typeface="Cambria Math" panose="02040503050406030204" pitchFamily="18" charset="0"/>
                              </a:rPr>
                              <m:t>𝑛𝑑𝑢𝑠𝑡𝑟𝑖𝑎𝑙</m:t>
                            </m:r>
                            <m:r>
                              <a:rPr lang="en-CA" sz="1200" i="1">
                                <a:latin typeface="Cambria Math" panose="02040503050406030204" pitchFamily="18" charset="0"/>
                              </a:rPr>
                              <m:t> </m:t>
                            </m:r>
                            <m:r>
                              <a:rPr lang="en-CA" sz="1200" b="0" i="1" smtClean="0">
                                <a:latin typeface="Cambria Math" panose="02040503050406030204" pitchFamily="18" charset="0"/>
                              </a:rPr>
                              <m:t>𝑃</m:t>
                            </m:r>
                            <m:r>
                              <a:rPr lang="en-CA" sz="1200" i="1">
                                <a:latin typeface="Cambria Math" panose="02040503050406030204" pitchFamily="18" charset="0"/>
                              </a:rPr>
                              <m:t>𝑟𝑜𝑑𝑢𝑐𝑡𝑖𝑜𝑛</m:t>
                            </m:r>
                          </m:e>
                          <m:e>
                            <m:r>
                              <a:rPr lang="en-CA" sz="1200" b="0" i="1" smtClean="0">
                                <a:latin typeface="Cambria Math" panose="02040503050406030204" pitchFamily="18" charset="0"/>
                              </a:rPr>
                              <m:t>𝐸</m:t>
                            </m:r>
                            <m:r>
                              <a:rPr lang="en-CA" sz="1200" i="1">
                                <a:latin typeface="Cambria Math" panose="02040503050406030204" pitchFamily="18" charset="0"/>
                              </a:rPr>
                              <m:t>𝑓𝑓𝑒𝑐𝑡𝑖𝑣𝑒</m:t>
                            </m:r>
                            <m:r>
                              <a:rPr lang="en-CA" sz="1200" i="1">
                                <a:latin typeface="Cambria Math" panose="02040503050406030204" pitchFamily="18" charset="0"/>
                              </a:rPr>
                              <m:t> </m:t>
                            </m:r>
                            <m:r>
                              <a:rPr lang="en-CA" sz="1200" b="0" i="1" smtClean="0">
                                <a:latin typeface="Cambria Math" panose="02040503050406030204" pitchFamily="18" charset="0"/>
                              </a:rPr>
                              <m:t>𝐹</m:t>
                            </m:r>
                            <m:r>
                              <a:rPr lang="en-CA" sz="1200" i="1">
                                <a:latin typeface="Cambria Math" panose="02040503050406030204" pitchFamily="18" charset="0"/>
                              </a:rPr>
                              <m:t>𝑒𝑑𝑒𝑟𝑎𝑙</m:t>
                            </m:r>
                            <m:r>
                              <a:rPr lang="en-CA" sz="1200" i="1">
                                <a:latin typeface="Cambria Math" panose="02040503050406030204" pitchFamily="18" charset="0"/>
                              </a:rPr>
                              <m:t> </m:t>
                            </m:r>
                            <m:r>
                              <a:rPr lang="en-CA" sz="1200" b="0" i="1" smtClean="0">
                                <a:latin typeface="Cambria Math" panose="02040503050406030204" pitchFamily="18" charset="0"/>
                              </a:rPr>
                              <m:t>𝐹</m:t>
                            </m:r>
                            <m:r>
                              <a:rPr lang="en-CA" sz="1200" i="1">
                                <a:latin typeface="Cambria Math" panose="02040503050406030204" pitchFamily="18" charset="0"/>
                              </a:rPr>
                              <m:t>𝑢𝑛𝑑𝑠</m:t>
                            </m:r>
                            <m:r>
                              <a:rPr lang="en-CA" sz="1200" i="1">
                                <a:latin typeface="Cambria Math" panose="02040503050406030204" pitchFamily="18" charset="0"/>
                              </a:rPr>
                              <m:t> </m:t>
                            </m:r>
                            <m:r>
                              <a:rPr lang="en-CA" sz="1200" b="0" i="1" smtClean="0">
                                <a:latin typeface="Cambria Math" panose="02040503050406030204" pitchFamily="18" charset="0"/>
                              </a:rPr>
                              <m:t>𝑅</m:t>
                            </m:r>
                            <m:r>
                              <a:rPr lang="en-CA" sz="1200" i="1">
                                <a:latin typeface="Cambria Math" panose="02040503050406030204" pitchFamily="18" charset="0"/>
                              </a:rPr>
                              <m:t>𝑎𝑡𝑒</m:t>
                            </m:r>
                          </m:e>
                          <m:e>
                            <m:r>
                              <a:rPr lang="en-CA" sz="1200" b="0" i="1" smtClean="0">
                                <a:latin typeface="Cambria Math" panose="02040503050406030204" pitchFamily="18" charset="0"/>
                              </a:rPr>
                              <m:t>𝑀</m:t>
                            </m:r>
                            <m:r>
                              <a:rPr lang="en-CA" sz="1200" i="1">
                                <a:latin typeface="Cambria Math" panose="02040503050406030204" pitchFamily="18" charset="0"/>
                              </a:rPr>
                              <m:t>𝑒𝑎𝑠𝑢𝑟𝑒</m:t>
                            </m:r>
                            <m:r>
                              <a:rPr lang="en-CA" sz="1200" i="1">
                                <a:latin typeface="Cambria Math" panose="02040503050406030204" pitchFamily="18" charset="0"/>
                              </a:rPr>
                              <m:t> </m:t>
                            </m:r>
                            <m:r>
                              <a:rPr lang="en-CA" sz="1200" i="1">
                                <a:latin typeface="Cambria Math" panose="02040503050406030204" pitchFamily="18" charset="0"/>
                              </a:rPr>
                              <m:t>𝑜𝑓</m:t>
                            </m:r>
                            <m:r>
                              <a:rPr lang="en-CA" sz="1200" i="1">
                                <a:latin typeface="Cambria Math" panose="02040503050406030204" pitchFamily="18" charset="0"/>
                              </a:rPr>
                              <m:t> </m:t>
                            </m:r>
                            <m:r>
                              <a:rPr lang="en-CA" sz="1200" b="0" i="1" smtClean="0">
                                <a:latin typeface="Cambria Math" panose="02040503050406030204" pitchFamily="18" charset="0"/>
                              </a:rPr>
                              <m:t>𝐼</m:t>
                            </m:r>
                            <m:r>
                              <a:rPr lang="en-CA" sz="1200" i="1">
                                <a:latin typeface="Cambria Math" panose="02040503050406030204" pitchFamily="18" charset="0"/>
                              </a:rPr>
                              <m:t>𝑛𝑑𝑢𝑠𝑡𝑟𝑦</m:t>
                            </m:r>
                            <m:r>
                              <a:rPr lang="en-CA" sz="1200" i="1">
                                <a:latin typeface="Cambria Math" panose="02040503050406030204" pitchFamily="18" charset="0"/>
                              </a:rPr>
                              <m:t> </m:t>
                            </m:r>
                            <m:r>
                              <a:rPr lang="en-CA" sz="1200" b="0" i="1" smtClean="0">
                                <a:latin typeface="Cambria Math" panose="02040503050406030204" pitchFamily="18" charset="0"/>
                              </a:rPr>
                              <m:t>𝐹</m:t>
                            </m:r>
                            <m:r>
                              <a:rPr lang="en-CA" sz="1200" i="1">
                                <a:latin typeface="Cambria Math" panose="02040503050406030204" pitchFamily="18" charset="0"/>
                              </a:rPr>
                              <m:t>𝑢𝑛𝑑𝑎𝑚𝑒𝑛𝑡𝑎𝑙𝑠</m:t>
                            </m:r>
                            <m:r>
                              <a:rPr lang="en-CA" sz="1200" i="1">
                                <a:latin typeface="Cambria Math" panose="02040503050406030204" pitchFamily="18" charset="0"/>
                              </a:rPr>
                              <m:t> (</m:t>
                            </m:r>
                            <m:r>
                              <a:rPr lang="en-CA" sz="1200" i="1">
                                <a:latin typeface="Cambria Math" panose="02040503050406030204" pitchFamily="18" charset="0"/>
                              </a:rPr>
                              <m:t>𝑟𝑒𝑣𝑒𝑛𝑢𝑒</m:t>
                            </m:r>
                            <m:r>
                              <a:rPr lang="en-CA" sz="1200" i="1">
                                <a:latin typeface="Cambria Math" panose="02040503050406030204" pitchFamily="18" charset="0"/>
                              </a:rPr>
                              <m:t>, </m:t>
                            </m:r>
                            <m:r>
                              <a:rPr lang="en-CA" sz="1200" i="1">
                                <a:latin typeface="Cambria Math" panose="02040503050406030204" pitchFamily="18" charset="0"/>
                              </a:rPr>
                              <m:t>𝑒𝑞𝑢𝑖𝑡𝑦</m:t>
                            </m:r>
                            <m:r>
                              <a:rPr lang="en-CA" sz="1200" i="1">
                                <a:latin typeface="Cambria Math" panose="02040503050406030204" pitchFamily="18" charset="0"/>
                              </a:rPr>
                              <m:t> </m:t>
                            </m:r>
                            <m:r>
                              <a:rPr lang="en-CA" sz="1200" i="1">
                                <a:latin typeface="Cambria Math" panose="02040503050406030204" pitchFamily="18" charset="0"/>
                              </a:rPr>
                              <m:t>𝑝𝑟𝑖𝑐𝑒</m:t>
                            </m:r>
                            <m:r>
                              <a:rPr lang="en-CA" sz="1200" i="1">
                                <a:latin typeface="Cambria Math" panose="02040503050406030204" pitchFamily="18" charset="0"/>
                              </a:rPr>
                              <m:t>)</m:t>
                            </m:r>
                          </m:e>
                        </m:eqArr>
                      </m:e>
                    </m:d>
                  </m:oMath>
                </a14:m>
                <a:endParaRPr lang="en-CA" sz="1200" dirty="0"/>
              </a:p>
              <a:p>
                <a:pPr lvl="2"/>
                <a:r>
                  <a:rPr lang="en-US" sz="1200" dirty="0"/>
                  <a:t>Number of lags = 4</a:t>
                </a:r>
              </a:p>
              <a:p>
                <a:pPr lvl="1"/>
                <a:r>
                  <a:rPr lang="en-US" sz="1200" dirty="0"/>
                  <a:t>Javier Nieto Method</a:t>
                </a:r>
              </a:p>
              <a:p>
                <a:pPr lvl="2"/>
                <a14:m>
                  <m:oMath xmlns:m="http://schemas.openxmlformats.org/officeDocument/2006/math">
                    <m:sSub>
                      <m:sSubPr>
                        <m:ctrlPr>
                          <a:rPr lang="en-US" sz="1200" i="1">
                            <a:latin typeface="Cambria Math" panose="02040503050406030204" pitchFamily="18" charset="0"/>
                          </a:rPr>
                        </m:ctrlPr>
                      </m:sSubPr>
                      <m:e>
                        <m:r>
                          <a:rPr lang="en-CA" sz="1200" i="1">
                            <a:latin typeface="Cambria Math" panose="02040503050406030204" pitchFamily="18" charset="0"/>
                          </a:rPr>
                          <m:t>𝑦</m:t>
                        </m:r>
                      </m:e>
                      <m:sub>
                        <m:r>
                          <a:rPr lang="en-CA" sz="1200" i="1">
                            <a:latin typeface="Cambria Math" panose="02040503050406030204" pitchFamily="18" charset="0"/>
                          </a:rPr>
                          <m:t>𝑡</m:t>
                        </m:r>
                      </m:sub>
                    </m:sSub>
                    <m:r>
                      <a:rPr lang="en-CA" sz="1200" i="1">
                        <a:latin typeface="Cambria Math" panose="02040503050406030204" pitchFamily="18" charset="0"/>
                      </a:rPr>
                      <m:t>=</m:t>
                    </m:r>
                    <m:r>
                      <a:rPr lang="en-CA" sz="1200">
                        <a:latin typeface="Cambria Math" panose="02040503050406030204" pitchFamily="18" charset="0"/>
                      </a:rPr>
                      <m:t> </m:t>
                    </m:r>
                    <m:d>
                      <m:dPr>
                        <m:begChr m:val="["/>
                        <m:endChr m:val="]"/>
                        <m:ctrlPr>
                          <a:rPr lang="en-CA" sz="1200" i="1">
                            <a:latin typeface="Cambria Math" panose="02040503050406030204" pitchFamily="18" charset="0"/>
                          </a:rPr>
                        </m:ctrlPr>
                      </m:dPr>
                      <m:e>
                        <m:eqArr>
                          <m:eqArrPr>
                            <m:ctrlPr>
                              <a:rPr lang="en-CA" sz="1200" i="1">
                                <a:latin typeface="Cambria Math" panose="02040503050406030204" pitchFamily="18" charset="0"/>
                              </a:rPr>
                            </m:ctrlPr>
                          </m:eqArrPr>
                          <m:e>
                            <m:r>
                              <a:rPr lang="en-CA" sz="1200" b="0" i="1" smtClean="0">
                                <a:latin typeface="Cambria Math" panose="02040503050406030204" pitchFamily="18" charset="0"/>
                              </a:rPr>
                              <m:t>𝑆</m:t>
                            </m:r>
                            <m:r>
                              <a:rPr lang="en-CA" sz="1200" i="1">
                                <a:latin typeface="Cambria Math" panose="02040503050406030204" pitchFamily="18" charset="0"/>
                              </a:rPr>
                              <m:t>𝑒𝑎𝑠𝑜𝑛𝑎𝑙𝑖𝑡𝑦</m:t>
                            </m:r>
                            <m:r>
                              <a:rPr lang="en-CA" sz="1200" i="1">
                                <a:latin typeface="Cambria Math" panose="02040503050406030204" pitchFamily="18" charset="0"/>
                              </a:rPr>
                              <m:t> </m:t>
                            </m:r>
                            <m:r>
                              <a:rPr lang="en-CA" sz="1200" b="0" i="1" smtClean="0">
                                <a:latin typeface="Cambria Math" panose="02040503050406030204" pitchFamily="18" charset="0"/>
                              </a:rPr>
                              <m:t>𝐷</m:t>
                            </m:r>
                            <m:r>
                              <a:rPr lang="en-CA" sz="1200" i="1">
                                <a:latin typeface="Cambria Math" panose="02040503050406030204" pitchFamily="18" charset="0"/>
                              </a:rPr>
                              <m:t>𝑢𝑚𝑚𝑦</m:t>
                            </m:r>
                          </m:e>
                          <m:e>
                            <m:r>
                              <a:rPr lang="en-CA" sz="1200" i="1">
                                <a:latin typeface="Cambria Math" panose="02040503050406030204" pitchFamily="18" charset="0"/>
                              </a:rPr>
                              <m:t>𝑅𝑜𝑚𝑒𝑟</m:t>
                            </m:r>
                            <m:r>
                              <a:rPr lang="en-CA" sz="1200" i="1">
                                <a:latin typeface="Cambria Math" panose="02040503050406030204" pitchFamily="18" charset="0"/>
                              </a:rPr>
                              <m:t> </m:t>
                            </m:r>
                            <m:r>
                              <a:rPr lang="en-CA" sz="1200" i="1">
                                <a:latin typeface="Cambria Math" panose="02040503050406030204" pitchFamily="18" charset="0"/>
                              </a:rPr>
                              <m:t>𝑎𝑛𝑑</m:t>
                            </m:r>
                            <m:r>
                              <a:rPr lang="en-CA" sz="1200" i="1">
                                <a:latin typeface="Cambria Math" panose="02040503050406030204" pitchFamily="18" charset="0"/>
                              </a:rPr>
                              <m:t> </m:t>
                            </m:r>
                            <m:r>
                              <a:rPr lang="en-CA" sz="1200" i="1">
                                <a:latin typeface="Cambria Math" panose="02040503050406030204" pitchFamily="18" charset="0"/>
                              </a:rPr>
                              <m:t>𝑅𝑜𝑚𝑒𝑟</m:t>
                            </m:r>
                            <m:r>
                              <a:rPr lang="en-CA" sz="1200" i="1">
                                <a:latin typeface="Cambria Math" panose="02040503050406030204" pitchFamily="18" charset="0"/>
                              </a:rPr>
                              <m:t> </m:t>
                            </m:r>
                            <m:r>
                              <a:rPr lang="en-CA" sz="1200" b="0" i="1" smtClean="0">
                                <a:latin typeface="Cambria Math" panose="02040503050406030204" pitchFamily="18" charset="0"/>
                              </a:rPr>
                              <m:t>𝑀</m:t>
                            </m:r>
                            <m:r>
                              <a:rPr lang="en-CA" sz="1200" i="1">
                                <a:latin typeface="Cambria Math" panose="02040503050406030204" pitchFamily="18" charset="0"/>
                              </a:rPr>
                              <m:t>𝑒𝑎𝑠𝑢𝑟𝑒</m:t>
                            </m:r>
                            <m:r>
                              <a:rPr lang="en-CA" sz="1200" i="1">
                                <a:latin typeface="Cambria Math" panose="02040503050406030204" pitchFamily="18" charset="0"/>
                              </a:rPr>
                              <m:t> </m:t>
                            </m:r>
                            <m:r>
                              <a:rPr lang="en-CA" sz="1200" i="1">
                                <a:latin typeface="Cambria Math" panose="02040503050406030204" pitchFamily="18" charset="0"/>
                              </a:rPr>
                              <m:t>𝑜𝑓</m:t>
                            </m:r>
                            <m:r>
                              <a:rPr lang="en-CA" sz="1200" i="1">
                                <a:latin typeface="Cambria Math" panose="02040503050406030204" pitchFamily="18" charset="0"/>
                              </a:rPr>
                              <m:t> </m:t>
                            </m:r>
                            <m:r>
                              <a:rPr lang="en-CA" sz="1200" b="0" i="1" smtClean="0">
                                <a:latin typeface="Cambria Math" panose="02040503050406030204" pitchFamily="18" charset="0"/>
                              </a:rPr>
                              <m:t>𝑀</m:t>
                            </m:r>
                            <m:r>
                              <a:rPr lang="en-CA" sz="1200" i="1">
                                <a:latin typeface="Cambria Math" panose="02040503050406030204" pitchFamily="18" charset="0"/>
                              </a:rPr>
                              <m:t>𝑜𝑛𝑒𝑡𝑎𝑟𝑦</m:t>
                            </m:r>
                            <m:r>
                              <a:rPr lang="en-CA" sz="1200" i="1">
                                <a:latin typeface="Cambria Math" panose="02040503050406030204" pitchFamily="18" charset="0"/>
                              </a:rPr>
                              <m:t> </m:t>
                            </m:r>
                            <m:r>
                              <a:rPr lang="en-CA" sz="1200" b="0" i="1" smtClean="0">
                                <a:latin typeface="Cambria Math" panose="02040503050406030204" pitchFamily="18" charset="0"/>
                              </a:rPr>
                              <m:t>𝑆</m:t>
                            </m:r>
                            <m:r>
                              <a:rPr lang="en-CA" sz="1200" i="1">
                                <a:latin typeface="Cambria Math" panose="02040503050406030204" pitchFamily="18" charset="0"/>
                              </a:rPr>
                              <m:t>h𝑜𝑐𝑘𝑠</m:t>
                            </m:r>
                          </m:e>
                          <m:e>
                            <m:r>
                              <a:rPr lang="en-CA" sz="1200" b="0" i="1" smtClean="0">
                                <a:latin typeface="Cambria Math" panose="02040503050406030204" pitchFamily="18" charset="0"/>
                              </a:rPr>
                              <m:t>𝑀</m:t>
                            </m:r>
                            <m:r>
                              <a:rPr lang="en-CA" sz="1200" i="1">
                                <a:latin typeface="Cambria Math" panose="02040503050406030204" pitchFamily="18" charset="0"/>
                              </a:rPr>
                              <m:t>𝑒𝑎𝑠𝑢𝑟𝑒</m:t>
                            </m:r>
                            <m:r>
                              <a:rPr lang="en-CA" sz="1200" i="1">
                                <a:latin typeface="Cambria Math" panose="02040503050406030204" pitchFamily="18" charset="0"/>
                              </a:rPr>
                              <m:t> </m:t>
                            </m:r>
                            <m:r>
                              <a:rPr lang="en-CA" sz="1200" i="1">
                                <a:latin typeface="Cambria Math" panose="02040503050406030204" pitchFamily="18" charset="0"/>
                              </a:rPr>
                              <m:t>𝑜𝑓</m:t>
                            </m:r>
                            <m:r>
                              <a:rPr lang="en-CA" sz="1200" i="1">
                                <a:latin typeface="Cambria Math" panose="02040503050406030204" pitchFamily="18" charset="0"/>
                              </a:rPr>
                              <m:t> </m:t>
                            </m:r>
                            <m:r>
                              <a:rPr lang="en-CA" sz="1200" b="0" i="1" smtClean="0">
                                <a:latin typeface="Cambria Math" panose="02040503050406030204" pitchFamily="18" charset="0"/>
                              </a:rPr>
                              <m:t>𝐼</m:t>
                            </m:r>
                            <m:r>
                              <a:rPr lang="en-CA" sz="1200" i="1">
                                <a:latin typeface="Cambria Math" panose="02040503050406030204" pitchFamily="18" charset="0"/>
                              </a:rPr>
                              <m:t>𝑛𝑑𝑢𝑠𝑡𝑟𝑦</m:t>
                            </m:r>
                            <m:r>
                              <a:rPr lang="en-CA" sz="1200" i="1">
                                <a:latin typeface="Cambria Math" panose="02040503050406030204" pitchFamily="18" charset="0"/>
                              </a:rPr>
                              <m:t> </m:t>
                            </m:r>
                            <m:r>
                              <a:rPr lang="en-CA" sz="1200" b="0" i="1" smtClean="0">
                                <a:latin typeface="Cambria Math" panose="02040503050406030204" pitchFamily="18" charset="0"/>
                              </a:rPr>
                              <m:t>𝐹</m:t>
                            </m:r>
                            <m:r>
                              <a:rPr lang="en-CA" sz="1200" i="1">
                                <a:latin typeface="Cambria Math" panose="02040503050406030204" pitchFamily="18" charset="0"/>
                              </a:rPr>
                              <m:t>𝑢𝑛𝑑𝑎𝑚𝑒𝑛𝑡𝑎𝑙𝑠</m:t>
                            </m:r>
                            <m:r>
                              <a:rPr lang="en-CA" sz="1200" i="1">
                                <a:latin typeface="Cambria Math" panose="02040503050406030204" pitchFamily="18" charset="0"/>
                              </a:rPr>
                              <m:t> (</m:t>
                            </m:r>
                            <m:r>
                              <a:rPr lang="en-CA" sz="1200" i="1">
                                <a:latin typeface="Cambria Math" panose="02040503050406030204" pitchFamily="18" charset="0"/>
                              </a:rPr>
                              <m:t>𝑟𝑒𝑣𝑒𝑛𝑢𝑒</m:t>
                            </m:r>
                            <m:r>
                              <a:rPr lang="en-CA" sz="1200" i="1">
                                <a:latin typeface="Cambria Math" panose="02040503050406030204" pitchFamily="18" charset="0"/>
                              </a:rPr>
                              <m:t>, </m:t>
                            </m:r>
                            <m:r>
                              <a:rPr lang="en-CA" sz="1200" i="1">
                                <a:latin typeface="Cambria Math" panose="02040503050406030204" pitchFamily="18" charset="0"/>
                              </a:rPr>
                              <m:t>𝑒𝑞𝑢𝑖𝑡𝑦</m:t>
                            </m:r>
                            <m:r>
                              <a:rPr lang="en-CA" sz="1200" i="1">
                                <a:latin typeface="Cambria Math" panose="02040503050406030204" pitchFamily="18" charset="0"/>
                              </a:rPr>
                              <m:t> </m:t>
                            </m:r>
                            <m:r>
                              <a:rPr lang="en-CA" sz="1200" i="1">
                                <a:latin typeface="Cambria Math" panose="02040503050406030204" pitchFamily="18" charset="0"/>
                              </a:rPr>
                              <m:t>𝑝𝑟𝑖𝑐𝑒</m:t>
                            </m:r>
                            <m:r>
                              <a:rPr lang="en-CA" sz="1200" i="1">
                                <a:latin typeface="Cambria Math" panose="02040503050406030204" pitchFamily="18" charset="0"/>
                              </a:rPr>
                              <m:t>)</m:t>
                            </m:r>
                          </m:e>
                        </m:eqArr>
                      </m:e>
                    </m:d>
                  </m:oMath>
                </a14:m>
                <a:endParaRPr lang="en-US" sz="1200" dirty="0"/>
              </a:p>
              <a:p>
                <a:pPr lvl="2"/>
                <a:r>
                  <a:rPr lang="en-US" sz="1200" dirty="0"/>
                  <a:t>Number of lags = 12</a:t>
                </a:r>
              </a:p>
              <a:p>
                <a:pPr lvl="1"/>
                <a:r>
                  <a:rPr lang="en-US" sz="1200" dirty="0"/>
                  <a:t>Shadow Rate</a:t>
                </a:r>
              </a:p>
              <a:p>
                <a:pPr lvl="2"/>
                <a:r>
                  <a:rPr lang="en-US" sz="1200" dirty="0"/>
                  <a:t>Same as above except shadow rate is substituted for Romer and Romer measure.</a:t>
                </a:r>
              </a:p>
              <a:p>
                <a:pPr lvl="1"/>
                <a:r>
                  <a:rPr lang="en-US" sz="1200" dirty="0"/>
                  <a:t>Quantitative Easing</a:t>
                </a:r>
              </a:p>
              <a:p>
                <a:pPr lvl="2"/>
                <a:r>
                  <a:rPr lang="en-US" sz="1200" dirty="0"/>
                  <a:t>Same as above except value of long-term assets on fed’s balance sheet is substituted for Romer and Romer measure.</a:t>
                </a:r>
              </a:p>
              <a:p>
                <a:pPr lvl="1"/>
                <a:r>
                  <a:rPr lang="en-US" sz="1200" dirty="0"/>
                  <a:t>Forward Guidance</a:t>
                </a:r>
              </a:p>
              <a:p>
                <a:pPr lvl="2"/>
                <a:r>
                  <a:rPr lang="en-US" sz="1200" dirty="0"/>
                  <a:t>Same as above except 3-Month LIBOR to US Treasury spread is substituted for Romer and Romer measure.</a:t>
                </a:r>
              </a:p>
              <a:p>
                <a:pPr lvl="2"/>
                <a:endParaRPr lang="en-US" sz="1200" dirty="0"/>
              </a:p>
              <a:p>
                <a:pPr marL="514350" indent="-514350">
                  <a:buFont typeface="+mj-lt"/>
                  <a:buAutoNum type="arabicPeriod"/>
                </a:pPr>
                <a:endParaRPr lang="en-US" sz="1200" dirty="0"/>
              </a:p>
            </p:txBody>
          </p:sp>
        </mc:Choice>
        <mc:Fallback>
          <p:sp>
            <p:nvSpPr>
              <p:cNvPr id="3" name="Content Placeholder 2">
                <a:extLst>
                  <a:ext uri="{FF2B5EF4-FFF2-40B4-BE49-F238E27FC236}">
                    <a16:creationId xmlns:a16="http://schemas.microsoft.com/office/drawing/2014/main" id="{C3AA3D2C-3123-5C4F-8ECA-483CEEA3653B}"/>
                  </a:ext>
                </a:extLst>
              </p:cNvPr>
              <p:cNvSpPr>
                <a:spLocks noGrp="1" noRot="1" noChangeAspect="1" noMove="1" noResize="1" noEditPoints="1" noAdjustHandles="1" noChangeArrowheads="1" noChangeShapeType="1" noTextEdit="1"/>
              </p:cNvSpPr>
              <p:nvPr>
                <p:ph idx="1"/>
              </p:nvPr>
            </p:nvSpPr>
            <p:spPr>
              <a:xfrm>
                <a:off x="1002827" y="2402654"/>
                <a:ext cx="9742487" cy="4148328"/>
              </a:xfrm>
              <a:blipFill>
                <a:blip r:embed="rId2"/>
                <a:stretch>
                  <a:fillRect t="-14373" b="-2446"/>
                </a:stretch>
              </a:blipFill>
            </p:spPr>
            <p:txBody>
              <a:bodyPr/>
              <a:lstStyle/>
              <a:p>
                <a:r>
                  <a:rPr lang="en-US">
                    <a:noFill/>
                  </a:rPr>
                  <a:t> </a:t>
                </a:r>
              </a:p>
            </p:txBody>
          </p:sp>
        </mc:Fallback>
      </mc:AlternateContent>
    </p:spTree>
    <p:extLst>
      <p:ext uri="{BB962C8B-B14F-4D97-AF65-F5344CB8AC3E}">
        <p14:creationId xmlns:p14="http://schemas.microsoft.com/office/powerpoint/2010/main" val="58515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F2974790-8852-4217-8EC5-00AD6F9A5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9AE485DA-524A-4260-9FC8-98FAACAFF5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2" name="Freeform 5">
              <a:extLst>
                <a:ext uri="{FF2B5EF4-FFF2-40B4-BE49-F238E27FC236}">
                  <a16:creationId xmlns:a16="http://schemas.microsoft.com/office/drawing/2014/main" id="{6B58B403-6C75-44AB-AE71-97BF1EB56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6">
              <a:extLst>
                <a:ext uri="{FF2B5EF4-FFF2-40B4-BE49-F238E27FC236}">
                  <a16:creationId xmlns:a16="http://schemas.microsoft.com/office/drawing/2014/main" id="{F012B86A-CF90-40CF-8B77-C382530E3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
              <a:extLst>
                <a:ext uri="{FF2B5EF4-FFF2-40B4-BE49-F238E27FC236}">
                  <a16:creationId xmlns:a16="http://schemas.microsoft.com/office/drawing/2014/main" id="{77EB535E-0753-4F7A-8E6A-A6BB3A3A42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6EA7969D-0525-4972-A406-A3ECCFB90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111A00F7-1251-40DA-95AA-8EB5A776D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
              <a:extLst>
                <a:ext uri="{FF2B5EF4-FFF2-40B4-BE49-F238E27FC236}">
                  <a16:creationId xmlns:a16="http://schemas.microsoft.com/office/drawing/2014/main" id="{3B034E9C-0B6D-4740-B839-339A3CFE91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
              <a:extLst>
                <a:ext uri="{FF2B5EF4-FFF2-40B4-BE49-F238E27FC236}">
                  <a16:creationId xmlns:a16="http://schemas.microsoft.com/office/drawing/2014/main" id="{79BDE6BB-D9F6-4547-A3D5-0410D5686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
              <a:extLst>
                <a:ext uri="{FF2B5EF4-FFF2-40B4-BE49-F238E27FC236}">
                  <a16:creationId xmlns:a16="http://schemas.microsoft.com/office/drawing/2014/main" id="{0B171098-0659-4752-BCA7-80539A02B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
              <a:extLst>
                <a:ext uri="{FF2B5EF4-FFF2-40B4-BE49-F238E27FC236}">
                  <a16:creationId xmlns:a16="http://schemas.microsoft.com/office/drawing/2014/main" id="{19BB0F73-3E8F-4DB3-B047-5C5FAB474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
              <a:extLst>
                <a:ext uri="{FF2B5EF4-FFF2-40B4-BE49-F238E27FC236}">
                  <a16:creationId xmlns:a16="http://schemas.microsoft.com/office/drawing/2014/main" id="{11EC89ED-7CE2-455E-9D3D-4F4F088469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
              <a:extLst>
                <a:ext uri="{FF2B5EF4-FFF2-40B4-BE49-F238E27FC236}">
                  <a16:creationId xmlns:a16="http://schemas.microsoft.com/office/drawing/2014/main" id="{A6116FC0-48C5-47DE-BEDD-5D395F751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540BFDCD-3B77-492C-A402-463DDC8C77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
              <a:extLst>
                <a:ext uri="{FF2B5EF4-FFF2-40B4-BE49-F238E27FC236}">
                  <a16:creationId xmlns:a16="http://schemas.microsoft.com/office/drawing/2014/main" id="{602FA0AD-30A8-4863-A785-0D72E7D6E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
              <a:extLst>
                <a:ext uri="{FF2B5EF4-FFF2-40B4-BE49-F238E27FC236}">
                  <a16:creationId xmlns:a16="http://schemas.microsoft.com/office/drawing/2014/main" id="{F99711A0-AA25-427D-B4CB-45817E61F4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E0D52CC1-593C-4216-A5D3-5839D9F72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E782A25F-17DE-4DC0-A536-76DCD24A82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9367600B-A73C-4101-8DA7-C76EDDACF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F432540E-8D0F-4CC2-8F09-378A28D617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EAE46CBD-5B80-44B6-AA1C-75E3684D9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C4B1D7D7-5EFC-42D4-A6F3-49D60C396F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A43C462C-E5B7-4580-8853-16A0D4F340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4" name="Rectangle 123">
            <a:extLst>
              <a:ext uri="{FF2B5EF4-FFF2-40B4-BE49-F238E27FC236}">
                <a16:creationId xmlns:a16="http://schemas.microsoft.com/office/drawing/2014/main" id="{235421DC-A006-4825-B62F-7DE8D0DEA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Isosceles Triangle 22">
            <a:extLst>
              <a:ext uri="{FF2B5EF4-FFF2-40B4-BE49-F238E27FC236}">
                <a16:creationId xmlns:a16="http://schemas.microsoft.com/office/drawing/2014/main" id="{6F4A2966-7C28-405D-BB02-5E542A255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958D9839-C203-4964-B486-7C0FFFDE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5EA3-B985-7F41-B8B8-3D785089B366}"/>
              </a:ext>
            </a:extLst>
          </p:cNvPr>
          <p:cNvSpPr>
            <a:spLocks noGrp="1"/>
          </p:cNvSpPr>
          <p:nvPr>
            <p:ph type="title"/>
          </p:nvPr>
        </p:nvSpPr>
        <p:spPr>
          <a:xfrm>
            <a:off x="873978" y="1718735"/>
            <a:ext cx="5767566" cy="1072378"/>
          </a:xfrm>
        </p:spPr>
        <p:txBody>
          <a:bodyPr anchor="ctr">
            <a:normAutofit/>
          </a:bodyPr>
          <a:lstStyle/>
          <a:p>
            <a:pPr algn="ctr"/>
            <a:r>
              <a:rPr lang="en-US" sz="3600">
                <a:solidFill>
                  <a:srgbClr val="FFFFFF"/>
                </a:solidFill>
              </a:rPr>
              <a:t>Results: Total</a:t>
            </a:r>
          </a:p>
        </p:txBody>
      </p:sp>
      <p:sp>
        <p:nvSpPr>
          <p:cNvPr id="27" name="Content Placeholder 26">
            <a:extLst>
              <a:ext uri="{FF2B5EF4-FFF2-40B4-BE49-F238E27FC236}">
                <a16:creationId xmlns:a16="http://schemas.microsoft.com/office/drawing/2014/main" id="{3C85A437-6B80-574A-A0ED-65E706D36AC5}"/>
              </a:ext>
            </a:extLst>
          </p:cNvPr>
          <p:cNvSpPr>
            <a:spLocks noGrp="1"/>
          </p:cNvSpPr>
          <p:nvPr>
            <p:ph idx="1"/>
          </p:nvPr>
        </p:nvSpPr>
        <p:spPr>
          <a:xfrm>
            <a:off x="873102" y="2789239"/>
            <a:ext cx="5768442" cy="2683606"/>
          </a:xfrm>
        </p:spPr>
        <p:txBody>
          <a:bodyPr anchor="ctr">
            <a:normAutofit/>
          </a:bodyPr>
          <a:lstStyle/>
          <a:p>
            <a:pPr>
              <a:lnSpc>
                <a:spcPct val="150000"/>
              </a:lnSpc>
            </a:pPr>
            <a:r>
              <a:rPr lang="en-US" sz="1600" dirty="0">
                <a:solidFill>
                  <a:srgbClr val="FFFFFE"/>
                </a:solidFill>
              </a:rPr>
              <a:t>Very few trends that are statistically significant from 0 after 12 quarters.</a:t>
            </a:r>
          </a:p>
          <a:p>
            <a:pPr>
              <a:lnSpc>
                <a:spcPct val="150000"/>
              </a:lnSpc>
            </a:pPr>
            <a:r>
              <a:rPr lang="en-US" sz="1600" dirty="0">
                <a:solidFill>
                  <a:srgbClr val="FFFFFE"/>
                </a:solidFill>
              </a:rPr>
              <a:t>252 of 500 companies are in sectors that are theoretically unsensitive to interest rate changes.</a:t>
            </a:r>
          </a:p>
          <a:p>
            <a:pPr>
              <a:lnSpc>
                <a:spcPct val="150000"/>
              </a:lnSpc>
            </a:pPr>
            <a:r>
              <a:rPr lang="en-US" sz="1600" dirty="0">
                <a:solidFill>
                  <a:srgbClr val="FFFFFE"/>
                </a:solidFill>
              </a:rPr>
              <a:t>Effect of unconventional methods are more statistically significant.</a:t>
            </a:r>
          </a:p>
          <a:p>
            <a:endParaRPr lang="en-US" sz="1600" dirty="0">
              <a:solidFill>
                <a:srgbClr val="FFFFFE"/>
              </a:solidFill>
            </a:endParaRPr>
          </a:p>
          <a:p>
            <a:endParaRPr lang="en-US" sz="1600" dirty="0">
              <a:solidFill>
                <a:srgbClr val="FFFFFE"/>
              </a:solidFill>
            </a:endParaRPr>
          </a:p>
        </p:txBody>
      </p:sp>
      <p:sp>
        <p:nvSpPr>
          <p:cNvPr id="130" name="Rectangle 129">
            <a:extLst>
              <a:ext uri="{FF2B5EF4-FFF2-40B4-BE49-F238E27FC236}">
                <a16:creationId xmlns:a16="http://schemas.microsoft.com/office/drawing/2014/main" id="{3894FD15-2E33-4234-8160-FF85F03A4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8" name="Picture 27">
            <a:extLst>
              <a:ext uri="{FF2B5EF4-FFF2-40B4-BE49-F238E27FC236}">
                <a16:creationId xmlns:a16="http://schemas.microsoft.com/office/drawing/2014/main" id="{9C54B7C3-99AE-F145-86D2-567BB843FAF4}"/>
              </a:ext>
            </a:extLst>
          </p:cNvPr>
          <p:cNvPicPr>
            <a:picLocks noChangeAspect="1"/>
          </p:cNvPicPr>
          <p:nvPr/>
        </p:nvPicPr>
        <p:blipFill>
          <a:blip r:embed="rId2"/>
          <a:stretch>
            <a:fillRect/>
          </a:stretch>
        </p:blipFill>
        <p:spPr>
          <a:xfrm>
            <a:off x="7866658" y="338841"/>
            <a:ext cx="4005608" cy="2913169"/>
          </a:xfrm>
          <a:prstGeom prst="rect">
            <a:avLst/>
          </a:prstGeom>
          <a:ln>
            <a:solidFill>
              <a:schemeClr val="bg1"/>
            </a:solidFill>
          </a:ln>
        </p:spPr>
      </p:pic>
      <p:pic>
        <p:nvPicPr>
          <p:cNvPr id="24" name="Picture 23">
            <a:extLst>
              <a:ext uri="{FF2B5EF4-FFF2-40B4-BE49-F238E27FC236}">
                <a16:creationId xmlns:a16="http://schemas.microsoft.com/office/drawing/2014/main" id="{34EF2773-1ABC-B441-AA5E-9EBDD9BC5769}"/>
              </a:ext>
            </a:extLst>
          </p:cNvPr>
          <p:cNvPicPr>
            <a:picLocks noChangeAspect="1"/>
          </p:cNvPicPr>
          <p:nvPr/>
        </p:nvPicPr>
        <p:blipFill>
          <a:blip r:embed="rId3"/>
          <a:stretch>
            <a:fillRect/>
          </a:stretch>
        </p:blipFill>
        <p:spPr>
          <a:xfrm>
            <a:off x="7866657" y="3608157"/>
            <a:ext cx="4005303" cy="2912947"/>
          </a:xfrm>
          <a:prstGeom prst="rect">
            <a:avLst/>
          </a:prstGeom>
          <a:ln>
            <a:solidFill>
              <a:schemeClr val="bg1"/>
            </a:solidFill>
          </a:ln>
        </p:spPr>
      </p:pic>
    </p:spTree>
    <p:extLst>
      <p:ext uri="{BB962C8B-B14F-4D97-AF65-F5344CB8AC3E}">
        <p14:creationId xmlns:p14="http://schemas.microsoft.com/office/powerpoint/2010/main" val="273671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A5FA4E-FEA0-3747-8429-545E4BF4D11D}"/>
              </a:ext>
            </a:extLst>
          </p:cNvPr>
          <p:cNvSpPr>
            <a:spLocks noGrp="1"/>
          </p:cNvSpPr>
          <p:nvPr>
            <p:ph type="title"/>
          </p:nvPr>
        </p:nvSpPr>
        <p:spPr>
          <a:xfrm>
            <a:off x="484188" y="347472"/>
            <a:ext cx="6675120" cy="1353312"/>
          </a:xfrm>
        </p:spPr>
        <p:txBody>
          <a:bodyPr anchor="b">
            <a:normAutofit/>
          </a:bodyPr>
          <a:lstStyle/>
          <a:p>
            <a:r>
              <a:rPr lang="en-US" sz="4000" dirty="0"/>
              <a:t>Results: Energy</a:t>
            </a:r>
          </a:p>
        </p:txBody>
      </p:sp>
      <p:sp>
        <p:nvSpPr>
          <p:cNvPr id="3" name="Content Placeholder 2">
            <a:extLst>
              <a:ext uri="{FF2B5EF4-FFF2-40B4-BE49-F238E27FC236}">
                <a16:creationId xmlns:a16="http://schemas.microsoft.com/office/drawing/2014/main" id="{C3AA3D2C-3123-5C4F-8ECA-483CEEA3653B}"/>
              </a:ext>
            </a:extLst>
          </p:cNvPr>
          <p:cNvSpPr>
            <a:spLocks noGrp="1"/>
          </p:cNvSpPr>
          <p:nvPr>
            <p:ph idx="1"/>
          </p:nvPr>
        </p:nvSpPr>
        <p:spPr>
          <a:xfrm>
            <a:off x="598488" y="2576322"/>
            <a:ext cx="6675120" cy="3895344"/>
          </a:xfrm>
        </p:spPr>
        <p:txBody>
          <a:bodyPr numCol="1" anchor="ctr">
            <a:noAutofit/>
          </a:bodyPr>
          <a:lstStyle/>
          <a:p>
            <a:pPr marL="285750">
              <a:spcAft>
                <a:spcPts val="600"/>
              </a:spcAft>
            </a:pPr>
            <a:r>
              <a:rPr lang="en-US" sz="1400" dirty="0"/>
              <a:t>Contractionary monetary policy had a strong negative effect on energy sector fundamentals.</a:t>
            </a:r>
          </a:p>
          <a:p>
            <a:pPr marL="285750">
              <a:spcAft>
                <a:spcPts val="600"/>
              </a:spcAft>
            </a:pPr>
            <a:r>
              <a:rPr lang="en-US" sz="1400" dirty="0"/>
              <a:t>Expansionary QE and forward guidance had strong, and statistically significant effects on energy sector fundamentals.</a:t>
            </a:r>
          </a:p>
          <a:p>
            <a:pPr marL="285750">
              <a:spcAft>
                <a:spcPts val="600"/>
              </a:spcAft>
            </a:pPr>
            <a:r>
              <a:rPr lang="en-US" sz="1400" dirty="0"/>
              <a:t>Energy was the most responsive to monetary policy shocks out of the industries we observed.</a:t>
            </a:r>
          </a:p>
          <a:p>
            <a:pPr marL="285750">
              <a:spcAft>
                <a:spcPts val="600"/>
              </a:spcAft>
            </a:pPr>
            <a:r>
              <a:rPr lang="en-US" sz="1400" dirty="0"/>
              <a:t>This is likely due to two factors; capital-intensity and exchange rate sensitivity.</a:t>
            </a:r>
          </a:p>
          <a:p>
            <a:pPr marL="742950" lvl="1">
              <a:spcAft>
                <a:spcPts val="600"/>
              </a:spcAft>
            </a:pPr>
            <a:r>
              <a:rPr lang="en-US" sz="1400" dirty="0"/>
              <a:t>Capital intensity – decrease in new investment and increasing costs of interest rate payments on previous debt-financed investment.</a:t>
            </a:r>
          </a:p>
          <a:p>
            <a:pPr marL="742950" lvl="1">
              <a:spcAft>
                <a:spcPts val="600"/>
              </a:spcAft>
            </a:pPr>
            <a:r>
              <a:rPr lang="en-US" sz="1400" dirty="0"/>
              <a:t>Exchange rate sensitivity – increase in interest rates results in the appreciation of the US dollar which decreases the demand for US energy products.</a:t>
            </a:r>
          </a:p>
          <a:p>
            <a:pPr marL="285750">
              <a:spcAft>
                <a:spcPts val="600"/>
              </a:spcAft>
            </a:pPr>
            <a:r>
              <a:rPr lang="en-US" sz="1400" dirty="0"/>
              <a:t>Energy responded as expected in 9 out of 10 measures (β = 0.9) with the only exception being the response of revenue to the Romer EFFR Shock.</a:t>
            </a:r>
          </a:p>
          <a:p>
            <a:pPr marL="285750">
              <a:spcAft>
                <a:spcPts val="600"/>
              </a:spcAft>
            </a:pPr>
            <a:r>
              <a:rPr lang="en-US" sz="1400" dirty="0"/>
              <a:t> β = Sign Test-Statistic</a:t>
            </a:r>
          </a:p>
          <a:p>
            <a:pPr marL="742950" lvl="1">
              <a:spcAft>
                <a:spcPts val="600"/>
              </a:spcAft>
            </a:pPr>
            <a:r>
              <a:rPr lang="en-US" sz="1400" dirty="0"/>
              <a:t> β = 1 if response is consistent with our intuition.</a:t>
            </a:r>
          </a:p>
          <a:p>
            <a:pPr marL="742950" lvl="1">
              <a:spcAft>
                <a:spcPts val="600"/>
              </a:spcAft>
            </a:pPr>
            <a:endParaRPr lang="en-US" sz="1400" dirty="0"/>
          </a:p>
          <a:p>
            <a:pPr marL="0" indent="0">
              <a:buNone/>
            </a:pPr>
            <a:endParaRPr lang="en-US" sz="1200" dirty="0"/>
          </a:p>
          <a:p>
            <a:pPr marL="0" indent="0">
              <a:buNone/>
            </a:pPr>
            <a:endParaRPr lang="en-US" sz="1200" dirty="0"/>
          </a:p>
          <a:p>
            <a:pPr marL="514350" indent="-514350">
              <a:buFont typeface="+mj-lt"/>
              <a:buAutoNum type="arabicPeriod"/>
            </a:pPr>
            <a:endParaRPr lang="en-US" sz="1200" dirty="0"/>
          </a:p>
        </p:txBody>
      </p:sp>
      <p:pic>
        <p:nvPicPr>
          <p:cNvPr id="30" name="Picture 29">
            <a:extLst>
              <a:ext uri="{FF2B5EF4-FFF2-40B4-BE49-F238E27FC236}">
                <a16:creationId xmlns:a16="http://schemas.microsoft.com/office/drawing/2014/main" id="{51F7C624-3B6E-E54F-93AD-8D5F1C3E285B}"/>
              </a:ext>
            </a:extLst>
          </p:cNvPr>
          <p:cNvPicPr>
            <a:picLocks noChangeAspect="1"/>
          </p:cNvPicPr>
          <p:nvPr/>
        </p:nvPicPr>
        <p:blipFill>
          <a:blip r:embed="rId2"/>
          <a:stretch>
            <a:fillRect/>
          </a:stretch>
        </p:blipFill>
        <p:spPr>
          <a:xfrm>
            <a:off x="7345046" y="313421"/>
            <a:ext cx="4585016" cy="3334558"/>
          </a:xfrm>
          <a:prstGeom prst="rect">
            <a:avLst/>
          </a:prstGeom>
        </p:spPr>
      </p:pic>
      <p:graphicFrame>
        <p:nvGraphicFramePr>
          <p:cNvPr id="59" name="Content Placeholder 7">
            <a:extLst>
              <a:ext uri="{FF2B5EF4-FFF2-40B4-BE49-F238E27FC236}">
                <a16:creationId xmlns:a16="http://schemas.microsoft.com/office/drawing/2014/main" id="{2D394102-9B76-824F-ACED-290542ABD7FF}"/>
              </a:ext>
            </a:extLst>
          </p:cNvPr>
          <p:cNvGraphicFramePr>
            <a:graphicFrameLocks/>
          </p:cNvGraphicFramePr>
          <p:nvPr>
            <p:extLst>
              <p:ext uri="{D42A27DB-BD31-4B8C-83A1-F6EECF244321}">
                <p14:modId xmlns:p14="http://schemas.microsoft.com/office/powerpoint/2010/main" val="2337135659"/>
              </p:ext>
            </p:extLst>
          </p:nvPr>
        </p:nvGraphicFramePr>
        <p:xfrm>
          <a:off x="7359714" y="3687875"/>
          <a:ext cx="4585016" cy="2811258"/>
        </p:xfrm>
        <a:graphic>
          <a:graphicData uri="http://schemas.openxmlformats.org/drawingml/2006/table">
            <a:tbl>
              <a:tblPr firstRow="1" bandRow="1">
                <a:tableStyleId>{5C22544A-7EE6-4342-B048-85BDC9FD1C3A}</a:tableStyleId>
              </a:tblPr>
              <a:tblGrid>
                <a:gridCol w="2307648">
                  <a:extLst>
                    <a:ext uri="{9D8B030D-6E8A-4147-A177-3AD203B41FA5}">
                      <a16:colId xmlns:a16="http://schemas.microsoft.com/office/drawing/2014/main" val="2077136885"/>
                    </a:ext>
                  </a:extLst>
                </a:gridCol>
                <a:gridCol w="1266515">
                  <a:extLst>
                    <a:ext uri="{9D8B030D-6E8A-4147-A177-3AD203B41FA5}">
                      <a16:colId xmlns:a16="http://schemas.microsoft.com/office/drawing/2014/main" val="4110201391"/>
                    </a:ext>
                  </a:extLst>
                </a:gridCol>
                <a:gridCol w="1010853">
                  <a:extLst>
                    <a:ext uri="{9D8B030D-6E8A-4147-A177-3AD203B41FA5}">
                      <a16:colId xmlns:a16="http://schemas.microsoft.com/office/drawing/2014/main" val="3926092650"/>
                    </a:ext>
                  </a:extLst>
                </a:gridCol>
              </a:tblGrid>
              <a:tr h="367040">
                <a:tc>
                  <a:txBody>
                    <a:bodyPr/>
                    <a:lstStyle/>
                    <a:p>
                      <a:pPr>
                        <a:lnSpc>
                          <a:spcPct val="115000"/>
                        </a:lnSpc>
                        <a:spcAft>
                          <a:spcPts val="1000"/>
                        </a:spcAft>
                      </a:pPr>
                      <a:r>
                        <a:rPr lang="en-US" sz="1200" dirty="0">
                          <a:effectLst/>
                        </a:rPr>
                        <a:t>Method /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Revenue (β)</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Price (β)</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1635970597"/>
                  </a:ext>
                </a:extLst>
              </a:tr>
              <a:tr h="324098">
                <a:tc>
                  <a:txBody>
                    <a:bodyPr/>
                    <a:lstStyle/>
                    <a:p>
                      <a:pPr>
                        <a:lnSpc>
                          <a:spcPct val="115000"/>
                        </a:lnSpc>
                        <a:spcAft>
                          <a:spcPts val="1000"/>
                        </a:spcAft>
                      </a:pPr>
                      <a:r>
                        <a:rPr lang="en-US" sz="1200" dirty="0" err="1">
                          <a:effectLst/>
                        </a:rPr>
                        <a:t>Dedola</a:t>
                      </a:r>
                      <a:r>
                        <a:rPr lang="en-US" sz="1200" dirty="0">
                          <a:effectLst/>
                        </a:rPr>
                        <a:t> and Lippi / EFFR</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-21.0%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-45.5%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438581199"/>
                  </a:ext>
                </a:extLst>
              </a:tr>
              <a:tr h="523163">
                <a:tc>
                  <a:txBody>
                    <a:bodyPr/>
                    <a:lstStyle/>
                    <a:p>
                      <a:pPr>
                        <a:lnSpc>
                          <a:spcPct val="115000"/>
                        </a:lnSpc>
                        <a:spcAft>
                          <a:spcPts val="1000"/>
                        </a:spcAft>
                      </a:pPr>
                      <a:r>
                        <a:rPr lang="en-US" sz="1200">
                          <a:effectLst/>
                        </a:rPr>
                        <a:t>Nieto and Romer / Exogenous EFFR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10.3% (0)</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-75.1%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2861493790"/>
                  </a:ext>
                </a:extLst>
              </a:tr>
              <a:tr h="523163">
                <a:tc>
                  <a:txBody>
                    <a:bodyPr/>
                    <a:lstStyle/>
                    <a:p>
                      <a:pPr>
                        <a:lnSpc>
                          <a:spcPct val="115000"/>
                        </a:lnSpc>
                        <a:spcAft>
                          <a:spcPts val="1000"/>
                        </a:spcAft>
                      </a:pPr>
                      <a:r>
                        <a:rPr lang="en-US" sz="1200">
                          <a:effectLst/>
                        </a:rPr>
                        <a:t>Nieto and Romer / Exogenous Shadow Rate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-15.2%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-72.5%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192922922"/>
                  </a:ext>
                </a:extLst>
              </a:tr>
              <a:tr h="523163">
                <a:tc>
                  <a:txBody>
                    <a:bodyPr/>
                    <a:lstStyle/>
                    <a:p>
                      <a:pPr>
                        <a:lnSpc>
                          <a:spcPct val="115000"/>
                        </a:lnSpc>
                        <a:spcAft>
                          <a:spcPts val="1000"/>
                        </a:spcAft>
                      </a:pPr>
                      <a:r>
                        <a:rPr lang="en-US" sz="1200">
                          <a:effectLst/>
                        </a:rPr>
                        <a:t>Nieto and Romer / Exogenous LSAP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232.2%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289.1%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142550206"/>
                  </a:ext>
                </a:extLst>
              </a:tr>
              <a:tr h="523163">
                <a:tc>
                  <a:txBody>
                    <a:bodyPr/>
                    <a:lstStyle/>
                    <a:p>
                      <a:pPr>
                        <a:lnSpc>
                          <a:spcPct val="115000"/>
                        </a:lnSpc>
                        <a:spcAft>
                          <a:spcPts val="1000"/>
                        </a:spcAft>
                      </a:pPr>
                      <a:r>
                        <a:rPr lang="en-US" sz="1200" dirty="0">
                          <a:effectLst/>
                        </a:rPr>
                        <a:t>Nieto and Romer / Exogenous Forward Guidance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37.8%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36.7%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1328818880"/>
                  </a:ext>
                </a:extLst>
              </a:tr>
            </a:tbl>
          </a:graphicData>
        </a:graphic>
      </p:graphicFrame>
    </p:spTree>
    <p:extLst>
      <p:ext uri="{BB962C8B-B14F-4D97-AF65-F5344CB8AC3E}">
        <p14:creationId xmlns:p14="http://schemas.microsoft.com/office/powerpoint/2010/main" val="60378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A5FA4E-FEA0-3747-8429-545E4BF4D11D}"/>
              </a:ext>
            </a:extLst>
          </p:cNvPr>
          <p:cNvSpPr>
            <a:spLocks noGrp="1"/>
          </p:cNvSpPr>
          <p:nvPr>
            <p:ph type="title"/>
          </p:nvPr>
        </p:nvSpPr>
        <p:spPr>
          <a:xfrm>
            <a:off x="484188" y="347472"/>
            <a:ext cx="6675120" cy="1353312"/>
          </a:xfrm>
        </p:spPr>
        <p:txBody>
          <a:bodyPr anchor="b">
            <a:normAutofit/>
          </a:bodyPr>
          <a:lstStyle/>
          <a:p>
            <a:r>
              <a:rPr lang="en-US" sz="4000" dirty="0"/>
              <a:t>Results: Industrials</a:t>
            </a:r>
          </a:p>
        </p:txBody>
      </p:sp>
      <p:sp>
        <p:nvSpPr>
          <p:cNvPr id="3" name="Content Placeholder 2">
            <a:extLst>
              <a:ext uri="{FF2B5EF4-FFF2-40B4-BE49-F238E27FC236}">
                <a16:creationId xmlns:a16="http://schemas.microsoft.com/office/drawing/2014/main" id="{C3AA3D2C-3123-5C4F-8ECA-483CEEA3653B}"/>
              </a:ext>
            </a:extLst>
          </p:cNvPr>
          <p:cNvSpPr>
            <a:spLocks noGrp="1"/>
          </p:cNvSpPr>
          <p:nvPr>
            <p:ph idx="1"/>
          </p:nvPr>
        </p:nvSpPr>
        <p:spPr>
          <a:xfrm>
            <a:off x="598488" y="2038731"/>
            <a:ext cx="6424613" cy="4432935"/>
          </a:xfrm>
        </p:spPr>
        <p:txBody>
          <a:bodyPr numCol="1" anchor="ctr">
            <a:noAutofit/>
          </a:bodyPr>
          <a:lstStyle/>
          <a:p>
            <a:r>
              <a:rPr lang="en-US" sz="1400" dirty="0"/>
              <a:t>Effect on industrials is more muted, yet more consistent than that on the energy sector. </a:t>
            </a:r>
          </a:p>
          <a:p>
            <a:r>
              <a:rPr lang="en-US" sz="1400" dirty="0"/>
              <a:t>Effect is consistent with our intuition of the effect of monetary shocks across all measures (β = 1).</a:t>
            </a:r>
          </a:p>
          <a:p>
            <a:r>
              <a:rPr lang="en-US" sz="1400" dirty="0"/>
              <a:t> 4 out of 10 of these results were statistically significant.</a:t>
            </a:r>
          </a:p>
          <a:p>
            <a:r>
              <a:rPr lang="en-US" sz="1400" dirty="0"/>
              <a:t>Industrials: Capital intensive and producers of relatively durable goods.</a:t>
            </a:r>
          </a:p>
          <a:p>
            <a:r>
              <a:rPr lang="en-US" sz="1400" dirty="0"/>
              <a:t>The transmission mechanism of monetary shocks in producers of durable goods can be described by a sticky price dynamic factors model (Yun, 1996).</a:t>
            </a:r>
          </a:p>
          <a:p>
            <a:r>
              <a:rPr lang="en-US" sz="1400" dirty="0"/>
              <a:t>Nominal price rigidity, which can be approximated by the number of times firms typically/could adjust their prices, affects an industry’s ability to react to external price changes such as a monetary policy.</a:t>
            </a:r>
          </a:p>
          <a:p>
            <a:r>
              <a:rPr lang="en-US" sz="1400" dirty="0"/>
              <a:t>They are thus more sensitive to interest rate shocks (</a:t>
            </a:r>
            <a:r>
              <a:rPr lang="en-US" sz="1400" dirty="0" err="1"/>
              <a:t>Dedola</a:t>
            </a:r>
            <a:r>
              <a:rPr lang="en-US" sz="1400" dirty="0"/>
              <a:t> and Lippi, 2000)</a:t>
            </a:r>
          </a:p>
          <a:p>
            <a:pPr marL="0" indent="0">
              <a:buNone/>
            </a:pPr>
            <a:endParaRPr lang="en-US" sz="1400" dirty="0"/>
          </a:p>
          <a:p>
            <a:pPr marL="0" indent="0">
              <a:buNone/>
            </a:pPr>
            <a:endParaRPr lang="en-US" sz="1400" dirty="0"/>
          </a:p>
          <a:p>
            <a:pPr marL="514350" indent="-514350">
              <a:buFont typeface="+mj-lt"/>
              <a:buAutoNum type="arabicPeriod"/>
            </a:pPr>
            <a:endParaRPr lang="en-US" sz="1400" dirty="0"/>
          </a:p>
        </p:txBody>
      </p:sp>
      <p:pic>
        <p:nvPicPr>
          <p:cNvPr id="30" name="Picture 29">
            <a:extLst>
              <a:ext uri="{FF2B5EF4-FFF2-40B4-BE49-F238E27FC236}">
                <a16:creationId xmlns:a16="http://schemas.microsoft.com/office/drawing/2014/main" id="{51F7C624-3B6E-E54F-93AD-8D5F1C3E285B}"/>
              </a:ext>
            </a:extLst>
          </p:cNvPr>
          <p:cNvPicPr>
            <a:picLocks noChangeAspect="1"/>
          </p:cNvPicPr>
          <p:nvPr/>
        </p:nvPicPr>
        <p:blipFill>
          <a:blip r:embed="rId2"/>
          <a:srcRect/>
          <a:stretch/>
        </p:blipFill>
        <p:spPr>
          <a:xfrm>
            <a:off x="7345046" y="313421"/>
            <a:ext cx="4585016" cy="3334557"/>
          </a:xfrm>
          <a:prstGeom prst="rect">
            <a:avLst/>
          </a:prstGeom>
        </p:spPr>
      </p:pic>
      <p:graphicFrame>
        <p:nvGraphicFramePr>
          <p:cNvPr id="59" name="Content Placeholder 7">
            <a:extLst>
              <a:ext uri="{FF2B5EF4-FFF2-40B4-BE49-F238E27FC236}">
                <a16:creationId xmlns:a16="http://schemas.microsoft.com/office/drawing/2014/main" id="{2D394102-9B76-824F-ACED-290542ABD7FF}"/>
              </a:ext>
            </a:extLst>
          </p:cNvPr>
          <p:cNvGraphicFramePr>
            <a:graphicFrameLocks/>
          </p:cNvGraphicFramePr>
          <p:nvPr/>
        </p:nvGraphicFramePr>
        <p:xfrm>
          <a:off x="7359714" y="3687875"/>
          <a:ext cx="4585016" cy="2811258"/>
        </p:xfrm>
        <a:graphic>
          <a:graphicData uri="http://schemas.openxmlformats.org/drawingml/2006/table">
            <a:tbl>
              <a:tblPr firstRow="1" bandRow="1">
                <a:tableStyleId>{5C22544A-7EE6-4342-B048-85BDC9FD1C3A}</a:tableStyleId>
              </a:tblPr>
              <a:tblGrid>
                <a:gridCol w="2307648">
                  <a:extLst>
                    <a:ext uri="{9D8B030D-6E8A-4147-A177-3AD203B41FA5}">
                      <a16:colId xmlns:a16="http://schemas.microsoft.com/office/drawing/2014/main" val="2077136885"/>
                    </a:ext>
                  </a:extLst>
                </a:gridCol>
                <a:gridCol w="1266515">
                  <a:extLst>
                    <a:ext uri="{9D8B030D-6E8A-4147-A177-3AD203B41FA5}">
                      <a16:colId xmlns:a16="http://schemas.microsoft.com/office/drawing/2014/main" val="4110201391"/>
                    </a:ext>
                  </a:extLst>
                </a:gridCol>
                <a:gridCol w="1010853">
                  <a:extLst>
                    <a:ext uri="{9D8B030D-6E8A-4147-A177-3AD203B41FA5}">
                      <a16:colId xmlns:a16="http://schemas.microsoft.com/office/drawing/2014/main" val="3926092650"/>
                    </a:ext>
                  </a:extLst>
                </a:gridCol>
              </a:tblGrid>
              <a:tr h="367040">
                <a:tc>
                  <a:txBody>
                    <a:bodyPr/>
                    <a:lstStyle/>
                    <a:p>
                      <a:pPr>
                        <a:lnSpc>
                          <a:spcPct val="115000"/>
                        </a:lnSpc>
                        <a:spcAft>
                          <a:spcPts val="1000"/>
                        </a:spcAft>
                      </a:pPr>
                      <a:r>
                        <a:rPr lang="en-US" sz="1200" dirty="0">
                          <a:effectLst/>
                        </a:rPr>
                        <a:t>Method /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Revenue (β)</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Price (β)</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1635970597"/>
                  </a:ext>
                </a:extLst>
              </a:tr>
              <a:tr h="324098">
                <a:tc>
                  <a:txBody>
                    <a:bodyPr/>
                    <a:lstStyle/>
                    <a:p>
                      <a:pPr>
                        <a:lnSpc>
                          <a:spcPct val="115000"/>
                        </a:lnSpc>
                        <a:spcAft>
                          <a:spcPts val="1000"/>
                        </a:spcAft>
                      </a:pPr>
                      <a:r>
                        <a:rPr lang="en-US" sz="1200" dirty="0" err="1">
                          <a:effectLst/>
                        </a:rPr>
                        <a:t>Dedola</a:t>
                      </a:r>
                      <a:r>
                        <a:rPr lang="en-US" sz="1200" dirty="0">
                          <a:effectLst/>
                        </a:rPr>
                        <a:t> and Lippi / EFFR</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-21.0%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-45.5%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438581199"/>
                  </a:ext>
                </a:extLst>
              </a:tr>
              <a:tr h="523163">
                <a:tc>
                  <a:txBody>
                    <a:bodyPr/>
                    <a:lstStyle/>
                    <a:p>
                      <a:pPr>
                        <a:lnSpc>
                          <a:spcPct val="115000"/>
                        </a:lnSpc>
                        <a:spcAft>
                          <a:spcPts val="1000"/>
                        </a:spcAft>
                      </a:pPr>
                      <a:r>
                        <a:rPr lang="en-US" sz="1200">
                          <a:effectLst/>
                        </a:rPr>
                        <a:t>Nieto and Romer / Exogenous EFFR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10.3% (0)</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-75.1%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2861493790"/>
                  </a:ext>
                </a:extLst>
              </a:tr>
              <a:tr h="523163">
                <a:tc>
                  <a:txBody>
                    <a:bodyPr/>
                    <a:lstStyle/>
                    <a:p>
                      <a:pPr>
                        <a:lnSpc>
                          <a:spcPct val="115000"/>
                        </a:lnSpc>
                        <a:spcAft>
                          <a:spcPts val="1000"/>
                        </a:spcAft>
                      </a:pPr>
                      <a:r>
                        <a:rPr lang="en-US" sz="1200">
                          <a:effectLst/>
                        </a:rPr>
                        <a:t>Nieto and Romer / Exogenous Shadow Rate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-15.2%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-72.5%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192922922"/>
                  </a:ext>
                </a:extLst>
              </a:tr>
              <a:tr h="523163">
                <a:tc>
                  <a:txBody>
                    <a:bodyPr/>
                    <a:lstStyle/>
                    <a:p>
                      <a:pPr>
                        <a:lnSpc>
                          <a:spcPct val="115000"/>
                        </a:lnSpc>
                        <a:spcAft>
                          <a:spcPts val="1000"/>
                        </a:spcAft>
                      </a:pPr>
                      <a:r>
                        <a:rPr lang="en-US" sz="1200">
                          <a:effectLst/>
                        </a:rPr>
                        <a:t>Nieto and Romer / Exogenous LSAP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232.2%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289.1%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142550206"/>
                  </a:ext>
                </a:extLst>
              </a:tr>
              <a:tr h="523163">
                <a:tc>
                  <a:txBody>
                    <a:bodyPr/>
                    <a:lstStyle/>
                    <a:p>
                      <a:pPr>
                        <a:lnSpc>
                          <a:spcPct val="115000"/>
                        </a:lnSpc>
                        <a:spcAft>
                          <a:spcPts val="1000"/>
                        </a:spcAft>
                      </a:pPr>
                      <a:r>
                        <a:rPr lang="en-US" sz="1200" dirty="0">
                          <a:effectLst/>
                        </a:rPr>
                        <a:t>Nieto and Romer / Exogenous Forward Guidance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37.8%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36.7%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1328818880"/>
                  </a:ext>
                </a:extLst>
              </a:tr>
            </a:tbl>
          </a:graphicData>
        </a:graphic>
      </p:graphicFrame>
      <p:graphicFrame>
        <p:nvGraphicFramePr>
          <p:cNvPr id="31" name="Content Placeholder 7">
            <a:extLst>
              <a:ext uri="{FF2B5EF4-FFF2-40B4-BE49-F238E27FC236}">
                <a16:creationId xmlns:a16="http://schemas.microsoft.com/office/drawing/2014/main" id="{CF2D6AD0-B3CF-1D46-9577-ED70B1B93745}"/>
              </a:ext>
            </a:extLst>
          </p:cNvPr>
          <p:cNvGraphicFramePr>
            <a:graphicFrameLocks/>
          </p:cNvGraphicFramePr>
          <p:nvPr>
            <p:extLst>
              <p:ext uri="{D42A27DB-BD31-4B8C-83A1-F6EECF244321}">
                <p14:modId xmlns:p14="http://schemas.microsoft.com/office/powerpoint/2010/main" val="3754842054"/>
              </p:ext>
            </p:extLst>
          </p:nvPr>
        </p:nvGraphicFramePr>
        <p:xfrm>
          <a:off x="7322821" y="3696789"/>
          <a:ext cx="4665978" cy="2930148"/>
        </p:xfrm>
        <a:graphic>
          <a:graphicData uri="http://schemas.openxmlformats.org/drawingml/2006/table">
            <a:tbl>
              <a:tblPr firstRow="1" bandRow="1">
                <a:tableStyleId>{5C22544A-7EE6-4342-B048-85BDC9FD1C3A}</a:tableStyleId>
              </a:tblPr>
              <a:tblGrid>
                <a:gridCol w="2217419">
                  <a:extLst>
                    <a:ext uri="{9D8B030D-6E8A-4147-A177-3AD203B41FA5}">
                      <a16:colId xmlns:a16="http://schemas.microsoft.com/office/drawing/2014/main" val="2077136885"/>
                    </a:ext>
                  </a:extLst>
                </a:gridCol>
                <a:gridCol w="1280160">
                  <a:extLst>
                    <a:ext uri="{9D8B030D-6E8A-4147-A177-3AD203B41FA5}">
                      <a16:colId xmlns:a16="http://schemas.microsoft.com/office/drawing/2014/main" val="4110201391"/>
                    </a:ext>
                  </a:extLst>
                </a:gridCol>
                <a:gridCol w="1168399">
                  <a:extLst>
                    <a:ext uri="{9D8B030D-6E8A-4147-A177-3AD203B41FA5}">
                      <a16:colId xmlns:a16="http://schemas.microsoft.com/office/drawing/2014/main" val="3926092650"/>
                    </a:ext>
                  </a:extLst>
                </a:gridCol>
              </a:tblGrid>
              <a:tr h="241165">
                <a:tc>
                  <a:txBody>
                    <a:bodyPr/>
                    <a:lstStyle/>
                    <a:p>
                      <a:pPr>
                        <a:lnSpc>
                          <a:spcPct val="115000"/>
                        </a:lnSpc>
                        <a:spcAft>
                          <a:spcPts val="1000"/>
                        </a:spcAft>
                      </a:pPr>
                      <a:r>
                        <a:rPr lang="en-US" sz="1200" dirty="0">
                          <a:effectLst/>
                        </a:rPr>
                        <a:t>Method /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200">
                          <a:effectLst/>
                        </a:rPr>
                        <a:t>Revenue (β)</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200" dirty="0">
                          <a:effectLst/>
                        </a:rPr>
                        <a:t>Price (β)</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5970597"/>
                  </a:ext>
                </a:extLst>
              </a:tr>
              <a:tr h="373831">
                <a:tc>
                  <a:txBody>
                    <a:bodyPr/>
                    <a:lstStyle/>
                    <a:p>
                      <a:pPr>
                        <a:lnSpc>
                          <a:spcPct val="115000"/>
                        </a:lnSpc>
                        <a:spcAft>
                          <a:spcPts val="1000"/>
                        </a:spcAft>
                      </a:pPr>
                      <a:r>
                        <a:rPr lang="en-US" sz="1200" dirty="0" err="1">
                          <a:effectLst/>
                        </a:rPr>
                        <a:t>Dedola</a:t>
                      </a:r>
                      <a:r>
                        <a:rPr lang="en-US" sz="1200" dirty="0">
                          <a:effectLst/>
                        </a:rPr>
                        <a:t> and Lippi / EFFR</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-7.92% (1)</a:t>
                      </a: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-12.2% (1)</a:t>
                      </a:r>
                    </a:p>
                  </a:txBody>
                  <a:tcPr/>
                </a:tc>
                <a:extLst>
                  <a:ext uri="{0D108BD9-81ED-4DB2-BD59-A6C34878D82A}">
                    <a16:rowId xmlns:a16="http://schemas.microsoft.com/office/drawing/2014/main" val="3438581199"/>
                  </a:ext>
                </a:extLst>
              </a:tr>
              <a:tr h="373831">
                <a:tc>
                  <a:txBody>
                    <a:bodyPr/>
                    <a:lstStyle/>
                    <a:p>
                      <a:pPr>
                        <a:lnSpc>
                          <a:spcPct val="115000"/>
                        </a:lnSpc>
                        <a:spcAft>
                          <a:spcPts val="1000"/>
                        </a:spcAft>
                      </a:pPr>
                      <a:r>
                        <a:rPr lang="en-US" sz="1200" dirty="0">
                          <a:effectLst/>
                        </a:rPr>
                        <a:t>Nieto and Romer / Exogenous EFFR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-20.3% (1)</a:t>
                      </a: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-25.2% (1)</a:t>
                      </a:r>
                    </a:p>
                  </a:txBody>
                  <a:tcPr/>
                </a:tc>
                <a:extLst>
                  <a:ext uri="{0D108BD9-81ED-4DB2-BD59-A6C34878D82A}">
                    <a16:rowId xmlns:a16="http://schemas.microsoft.com/office/drawing/2014/main" val="2861493790"/>
                  </a:ext>
                </a:extLst>
              </a:tr>
              <a:tr h="528604">
                <a:tc>
                  <a:txBody>
                    <a:bodyPr/>
                    <a:lstStyle/>
                    <a:p>
                      <a:pPr>
                        <a:lnSpc>
                          <a:spcPct val="115000"/>
                        </a:lnSpc>
                        <a:spcAft>
                          <a:spcPts val="1000"/>
                        </a:spcAft>
                      </a:pPr>
                      <a:r>
                        <a:rPr lang="en-US" sz="1200" dirty="0">
                          <a:effectLst/>
                        </a:rPr>
                        <a:t>Nieto and Romer / Exogenous Shadow Rate Shock</a:t>
                      </a: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-10.9% (1)</a:t>
                      </a: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-3.7% (1)</a:t>
                      </a:r>
                    </a:p>
                  </a:txBody>
                  <a:tcPr/>
                </a:tc>
                <a:extLst>
                  <a:ext uri="{0D108BD9-81ED-4DB2-BD59-A6C34878D82A}">
                    <a16:rowId xmlns:a16="http://schemas.microsoft.com/office/drawing/2014/main" val="3192922922"/>
                  </a:ext>
                </a:extLst>
              </a:tr>
              <a:tr h="528604">
                <a:tc>
                  <a:txBody>
                    <a:bodyPr/>
                    <a:lstStyle/>
                    <a:p>
                      <a:pPr>
                        <a:lnSpc>
                          <a:spcPct val="115000"/>
                        </a:lnSpc>
                        <a:spcAft>
                          <a:spcPts val="1000"/>
                        </a:spcAft>
                      </a:pPr>
                      <a:r>
                        <a:rPr lang="en-US" sz="1200" dirty="0">
                          <a:effectLst/>
                        </a:rPr>
                        <a:t>Nieto and Romer / Exogenous LSAP Shock (Expansionary)</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114.5% (1)</a:t>
                      </a: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93% (1)</a:t>
                      </a:r>
                    </a:p>
                  </a:txBody>
                  <a:tcPr/>
                </a:tc>
                <a:extLst>
                  <a:ext uri="{0D108BD9-81ED-4DB2-BD59-A6C34878D82A}">
                    <a16:rowId xmlns:a16="http://schemas.microsoft.com/office/drawing/2014/main" val="3142550206"/>
                  </a:ext>
                </a:extLst>
              </a:tr>
              <a:tr h="683377">
                <a:tc>
                  <a:txBody>
                    <a:bodyPr/>
                    <a:lstStyle/>
                    <a:p>
                      <a:pPr>
                        <a:lnSpc>
                          <a:spcPct val="115000"/>
                        </a:lnSpc>
                        <a:spcAft>
                          <a:spcPts val="1000"/>
                        </a:spcAft>
                      </a:pPr>
                      <a:r>
                        <a:rPr lang="en-US" sz="1200" dirty="0">
                          <a:effectLst/>
                        </a:rPr>
                        <a:t>Nieto and Romer / Exogenous Forward Guidance Shock (Expansionary)</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8.4% (1)</a:t>
                      </a:r>
                    </a:p>
                  </a:txBody>
                  <a:tcPr/>
                </a:tc>
                <a:tc>
                  <a:txBody>
                    <a:bodyPr/>
                    <a:lstStyle/>
                    <a:p>
                      <a:pPr>
                        <a:lnSpc>
                          <a:spcPct val="115000"/>
                        </a:lnSpc>
                        <a:spcAft>
                          <a:spcPts val="1000"/>
                        </a:spcAft>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9.2% (1)</a:t>
                      </a:r>
                    </a:p>
                  </a:txBody>
                  <a:tcPr/>
                </a:tc>
                <a:extLst>
                  <a:ext uri="{0D108BD9-81ED-4DB2-BD59-A6C34878D82A}">
                    <a16:rowId xmlns:a16="http://schemas.microsoft.com/office/drawing/2014/main" val="1328818880"/>
                  </a:ext>
                </a:extLst>
              </a:tr>
            </a:tbl>
          </a:graphicData>
        </a:graphic>
      </p:graphicFrame>
    </p:spTree>
    <p:extLst>
      <p:ext uri="{BB962C8B-B14F-4D97-AF65-F5344CB8AC3E}">
        <p14:creationId xmlns:p14="http://schemas.microsoft.com/office/powerpoint/2010/main" val="33806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A5FA4E-FEA0-3747-8429-545E4BF4D11D}"/>
              </a:ext>
            </a:extLst>
          </p:cNvPr>
          <p:cNvSpPr>
            <a:spLocks noGrp="1"/>
          </p:cNvSpPr>
          <p:nvPr>
            <p:ph type="title"/>
          </p:nvPr>
        </p:nvSpPr>
        <p:spPr>
          <a:xfrm>
            <a:off x="484188" y="347472"/>
            <a:ext cx="6675120" cy="1353312"/>
          </a:xfrm>
        </p:spPr>
        <p:txBody>
          <a:bodyPr anchor="b">
            <a:normAutofit/>
          </a:bodyPr>
          <a:lstStyle/>
          <a:p>
            <a:r>
              <a:rPr lang="en-US" sz="4000" dirty="0"/>
              <a:t>Results: Real Estate</a:t>
            </a:r>
          </a:p>
        </p:txBody>
      </p:sp>
      <p:sp>
        <p:nvSpPr>
          <p:cNvPr id="3" name="Content Placeholder 2">
            <a:extLst>
              <a:ext uri="{FF2B5EF4-FFF2-40B4-BE49-F238E27FC236}">
                <a16:creationId xmlns:a16="http://schemas.microsoft.com/office/drawing/2014/main" id="{C3AA3D2C-3123-5C4F-8ECA-483CEEA3653B}"/>
              </a:ext>
            </a:extLst>
          </p:cNvPr>
          <p:cNvSpPr>
            <a:spLocks noGrp="1"/>
          </p:cNvSpPr>
          <p:nvPr>
            <p:ph idx="1"/>
          </p:nvPr>
        </p:nvSpPr>
        <p:spPr>
          <a:xfrm>
            <a:off x="548642" y="2073387"/>
            <a:ext cx="6675120" cy="3895344"/>
          </a:xfrm>
        </p:spPr>
        <p:txBody>
          <a:bodyPr numCol="1" anchor="ctr">
            <a:noAutofit/>
          </a:bodyPr>
          <a:lstStyle/>
          <a:p>
            <a:r>
              <a:rPr lang="en-US" sz="1400" dirty="0"/>
              <a:t>Typically thought of as very sensitive to monetary shocks.</a:t>
            </a:r>
          </a:p>
          <a:p>
            <a:r>
              <a:rPr lang="en-US" sz="1400" dirty="0"/>
              <a:t>Unconventional monetary policy has often targeted the real estate sector  directly through the purchase of mortgage-backed securities (MBS).</a:t>
            </a:r>
          </a:p>
          <a:p>
            <a:r>
              <a:rPr lang="en-US" sz="1400" dirty="0"/>
              <a:t>Despite this we have seen that real estate appears to be more sensitive to traditional channels of monetary transmission than QE or forward guidance.</a:t>
            </a:r>
          </a:p>
          <a:p>
            <a:r>
              <a:rPr lang="en-US" sz="1400" dirty="0"/>
              <a:t>This may be a result of our QE measure failing to capture the purchase of MBS. </a:t>
            </a:r>
          </a:p>
          <a:p>
            <a:r>
              <a:rPr lang="en-US" sz="1400" dirty="0"/>
              <a:t>The real estate underperformed the S&amp;P in its response to the shadow rate, QE, and forward guidance.</a:t>
            </a:r>
          </a:p>
          <a:p>
            <a:r>
              <a:rPr lang="en-US" sz="1400" dirty="0"/>
              <a:t>This may be indicative of a more direct influence of interest rates on the demand for real estate due to the importance of traditional interest rates on mortgage payments.</a:t>
            </a:r>
          </a:p>
          <a:p>
            <a:r>
              <a:rPr lang="en-US" sz="1400" dirty="0"/>
              <a:t>β = 0.9</a:t>
            </a:r>
          </a:p>
        </p:txBody>
      </p:sp>
      <p:graphicFrame>
        <p:nvGraphicFramePr>
          <p:cNvPr id="59" name="Content Placeholder 7">
            <a:extLst>
              <a:ext uri="{FF2B5EF4-FFF2-40B4-BE49-F238E27FC236}">
                <a16:creationId xmlns:a16="http://schemas.microsoft.com/office/drawing/2014/main" id="{2D394102-9B76-824F-ACED-290542ABD7FF}"/>
              </a:ext>
            </a:extLst>
          </p:cNvPr>
          <p:cNvGraphicFramePr>
            <a:graphicFrameLocks/>
          </p:cNvGraphicFramePr>
          <p:nvPr/>
        </p:nvGraphicFramePr>
        <p:xfrm>
          <a:off x="7359714" y="3687875"/>
          <a:ext cx="4585016" cy="2811258"/>
        </p:xfrm>
        <a:graphic>
          <a:graphicData uri="http://schemas.openxmlformats.org/drawingml/2006/table">
            <a:tbl>
              <a:tblPr firstRow="1" bandRow="1">
                <a:tableStyleId>{5C22544A-7EE6-4342-B048-85BDC9FD1C3A}</a:tableStyleId>
              </a:tblPr>
              <a:tblGrid>
                <a:gridCol w="2307648">
                  <a:extLst>
                    <a:ext uri="{9D8B030D-6E8A-4147-A177-3AD203B41FA5}">
                      <a16:colId xmlns:a16="http://schemas.microsoft.com/office/drawing/2014/main" val="2077136885"/>
                    </a:ext>
                  </a:extLst>
                </a:gridCol>
                <a:gridCol w="1266515">
                  <a:extLst>
                    <a:ext uri="{9D8B030D-6E8A-4147-A177-3AD203B41FA5}">
                      <a16:colId xmlns:a16="http://schemas.microsoft.com/office/drawing/2014/main" val="4110201391"/>
                    </a:ext>
                  </a:extLst>
                </a:gridCol>
                <a:gridCol w="1010853">
                  <a:extLst>
                    <a:ext uri="{9D8B030D-6E8A-4147-A177-3AD203B41FA5}">
                      <a16:colId xmlns:a16="http://schemas.microsoft.com/office/drawing/2014/main" val="3926092650"/>
                    </a:ext>
                  </a:extLst>
                </a:gridCol>
              </a:tblGrid>
              <a:tr h="367040">
                <a:tc>
                  <a:txBody>
                    <a:bodyPr/>
                    <a:lstStyle/>
                    <a:p>
                      <a:pPr>
                        <a:lnSpc>
                          <a:spcPct val="115000"/>
                        </a:lnSpc>
                        <a:spcAft>
                          <a:spcPts val="1000"/>
                        </a:spcAft>
                      </a:pPr>
                      <a:r>
                        <a:rPr lang="en-US" sz="1200" dirty="0">
                          <a:effectLst/>
                        </a:rPr>
                        <a:t>Method /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Revenue (β)</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Price (β)</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1635970597"/>
                  </a:ext>
                </a:extLst>
              </a:tr>
              <a:tr h="324098">
                <a:tc>
                  <a:txBody>
                    <a:bodyPr/>
                    <a:lstStyle/>
                    <a:p>
                      <a:pPr>
                        <a:lnSpc>
                          <a:spcPct val="115000"/>
                        </a:lnSpc>
                        <a:spcAft>
                          <a:spcPts val="1000"/>
                        </a:spcAft>
                      </a:pPr>
                      <a:r>
                        <a:rPr lang="en-US" sz="1200" dirty="0" err="1">
                          <a:effectLst/>
                        </a:rPr>
                        <a:t>Dedola</a:t>
                      </a:r>
                      <a:r>
                        <a:rPr lang="en-US" sz="1200" dirty="0">
                          <a:effectLst/>
                        </a:rPr>
                        <a:t> and Lippi / EFFR</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-21.0%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-45.5%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438581199"/>
                  </a:ext>
                </a:extLst>
              </a:tr>
              <a:tr h="523163">
                <a:tc>
                  <a:txBody>
                    <a:bodyPr/>
                    <a:lstStyle/>
                    <a:p>
                      <a:pPr>
                        <a:lnSpc>
                          <a:spcPct val="115000"/>
                        </a:lnSpc>
                        <a:spcAft>
                          <a:spcPts val="1000"/>
                        </a:spcAft>
                      </a:pPr>
                      <a:r>
                        <a:rPr lang="en-US" sz="1200">
                          <a:effectLst/>
                        </a:rPr>
                        <a:t>Nieto and Romer / Exogenous EFFR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10.3% (0)</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-75.1%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2861493790"/>
                  </a:ext>
                </a:extLst>
              </a:tr>
              <a:tr h="523163">
                <a:tc>
                  <a:txBody>
                    <a:bodyPr/>
                    <a:lstStyle/>
                    <a:p>
                      <a:pPr>
                        <a:lnSpc>
                          <a:spcPct val="115000"/>
                        </a:lnSpc>
                        <a:spcAft>
                          <a:spcPts val="1000"/>
                        </a:spcAft>
                      </a:pPr>
                      <a:r>
                        <a:rPr lang="en-US" sz="1200">
                          <a:effectLst/>
                        </a:rPr>
                        <a:t>Nieto and Romer / Exogenous Shadow Rate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-15.2%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-72.5%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192922922"/>
                  </a:ext>
                </a:extLst>
              </a:tr>
              <a:tr h="523163">
                <a:tc>
                  <a:txBody>
                    <a:bodyPr/>
                    <a:lstStyle/>
                    <a:p>
                      <a:pPr>
                        <a:lnSpc>
                          <a:spcPct val="115000"/>
                        </a:lnSpc>
                        <a:spcAft>
                          <a:spcPts val="1000"/>
                        </a:spcAft>
                      </a:pPr>
                      <a:r>
                        <a:rPr lang="en-US" sz="1200">
                          <a:effectLst/>
                        </a:rPr>
                        <a:t>Nieto and Romer / Exogenous LSAP Shock</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232.2%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a:effectLst/>
                        </a:rPr>
                        <a:t>289.1% (1)</a:t>
                      </a:r>
                      <a:endParaRPr lang="en-CA"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3142550206"/>
                  </a:ext>
                </a:extLst>
              </a:tr>
              <a:tr h="523163">
                <a:tc>
                  <a:txBody>
                    <a:bodyPr/>
                    <a:lstStyle/>
                    <a:p>
                      <a:pPr>
                        <a:lnSpc>
                          <a:spcPct val="115000"/>
                        </a:lnSpc>
                        <a:spcAft>
                          <a:spcPts val="1000"/>
                        </a:spcAft>
                      </a:pPr>
                      <a:r>
                        <a:rPr lang="en-US" sz="1200" dirty="0">
                          <a:effectLst/>
                        </a:rPr>
                        <a:t>Nieto and Romer / Exogenous Forward Guidance Shock</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37.8%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tc>
                  <a:txBody>
                    <a:bodyPr/>
                    <a:lstStyle/>
                    <a:p>
                      <a:pPr>
                        <a:lnSpc>
                          <a:spcPct val="115000"/>
                        </a:lnSpc>
                        <a:spcAft>
                          <a:spcPts val="1000"/>
                        </a:spcAft>
                      </a:pPr>
                      <a:r>
                        <a:rPr lang="en-US" sz="1200" dirty="0">
                          <a:effectLst/>
                        </a:rPr>
                        <a:t>36.7% (1)</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788" marR="121788" marT="60894" marB="60894"/>
                </a:tc>
                <a:extLst>
                  <a:ext uri="{0D108BD9-81ED-4DB2-BD59-A6C34878D82A}">
                    <a16:rowId xmlns:a16="http://schemas.microsoft.com/office/drawing/2014/main" val="1328818880"/>
                  </a:ext>
                </a:extLst>
              </a:tr>
            </a:tbl>
          </a:graphicData>
        </a:graphic>
      </p:graphicFrame>
      <p:graphicFrame>
        <p:nvGraphicFramePr>
          <p:cNvPr id="31" name="Content Placeholder 7">
            <a:extLst>
              <a:ext uri="{FF2B5EF4-FFF2-40B4-BE49-F238E27FC236}">
                <a16:creationId xmlns:a16="http://schemas.microsoft.com/office/drawing/2014/main" id="{A7AB2EA0-CD22-CE44-9D93-25B2228F56DA}"/>
              </a:ext>
            </a:extLst>
          </p:cNvPr>
          <p:cNvGraphicFramePr>
            <a:graphicFrameLocks/>
          </p:cNvGraphicFramePr>
          <p:nvPr>
            <p:extLst>
              <p:ext uri="{D42A27DB-BD31-4B8C-83A1-F6EECF244321}">
                <p14:modId xmlns:p14="http://schemas.microsoft.com/office/powerpoint/2010/main" val="938319371"/>
              </p:ext>
            </p:extLst>
          </p:nvPr>
        </p:nvGraphicFramePr>
        <p:xfrm>
          <a:off x="7353299" y="3429000"/>
          <a:ext cx="4564381" cy="3133766"/>
        </p:xfrm>
        <a:graphic>
          <a:graphicData uri="http://schemas.openxmlformats.org/drawingml/2006/table">
            <a:tbl>
              <a:tblPr firstRow="1" bandRow="1">
                <a:tableStyleId>{5C22544A-7EE6-4342-B048-85BDC9FD1C3A}</a:tableStyleId>
              </a:tblPr>
              <a:tblGrid>
                <a:gridCol w="2271721">
                  <a:extLst>
                    <a:ext uri="{9D8B030D-6E8A-4147-A177-3AD203B41FA5}">
                      <a16:colId xmlns:a16="http://schemas.microsoft.com/office/drawing/2014/main" val="2077136885"/>
                    </a:ext>
                  </a:extLst>
                </a:gridCol>
                <a:gridCol w="1112375">
                  <a:extLst>
                    <a:ext uri="{9D8B030D-6E8A-4147-A177-3AD203B41FA5}">
                      <a16:colId xmlns:a16="http://schemas.microsoft.com/office/drawing/2014/main" val="4110201391"/>
                    </a:ext>
                  </a:extLst>
                </a:gridCol>
                <a:gridCol w="1180285">
                  <a:extLst>
                    <a:ext uri="{9D8B030D-6E8A-4147-A177-3AD203B41FA5}">
                      <a16:colId xmlns:a16="http://schemas.microsoft.com/office/drawing/2014/main" val="3926092650"/>
                    </a:ext>
                  </a:extLst>
                </a:gridCol>
              </a:tblGrid>
              <a:tr h="378348">
                <a:tc>
                  <a:txBody>
                    <a:bodyPr/>
                    <a:lstStyle/>
                    <a:p>
                      <a:pPr>
                        <a:lnSpc>
                          <a:spcPct val="115000"/>
                        </a:lnSpc>
                        <a:spcAft>
                          <a:spcPts val="1000"/>
                        </a:spcAft>
                      </a:pPr>
                      <a:r>
                        <a:rPr lang="en-US" sz="1100" dirty="0">
                          <a:effectLst/>
                        </a:rPr>
                        <a:t>Method / Shock</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100" dirty="0">
                          <a:effectLst/>
                        </a:rPr>
                        <a:t>Revenue (β)</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100">
                          <a:effectLst/>
                        </a:rPr>
                        <a:t>Price (β)</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5970597"/>
                  </a:ext>
                </a:extLst>
              </a:tr>
              <a:tr h="475074">
                <a:tc>
                  <a:txBody>
                    <a:bodyPr/>
                    <a:lstStyle/>
                    <a:p>
                      <a:pPr>
                        <a:lnSpc>
                          <a:spcPct val="115000"/>
                        </a:lnSpc>
                        <a:spcAft>
                          <a:spcPts val="1000"/>
                        </a:spcAft>
                      </a:pPr>
                      <a:r>
                        <a:rPr lang="en-US" sz="1100">
                          <a:effectLst/>
                        </a:rPr>
                        <a:t>Dedola and Lippi / EFFR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-10.5% (1)</a:t>
                      </a: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-19.6% (1)</a:t>
                      </a:r>
                    </a:p>
                  </a:txBody>
                  <a:tcPr/>
                </a:tc>
                <a:extLst>
                  <a:ext uri="{0D108BD9-81ED-4DB2-BD59-A6C34878D82A}">
                    <a16:rowId xmlns:a16="http://schemas.microsoft.com/office/drawing/2014/main" val="3438581199"/>
                  </a:ext>
                </a:extLst>
              </a:tr>
              <a:tr h="475074">
                <a:tc>
                  <a:txBody>
                    <a:bodyPr/>
                    <a:lstStyle/>
                    <a:p>
                      <a:pPr>
                        <a:lnSpc>
                          <a:spcPct val="115000"/>
                        </a:lnSpc>
                        <a:spcAft>
                          <a:spcPts val="1000"/>
                        </a:spcAft>
                      </a:pPr>
                      <a:r>
                        <a:rPr lang="en-US" sz="1100">
                          <a:effectLst/>
                        </a:rPr>
                        <a:t>Nieto and Romer / Exogenous EFFR Shock</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-11.9% (1)</a:t>
                      </a: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-23.1% (1)</a:t>
                      </a:r>
                    </a:p>
                  </a:txBody>
                  <a:tcPr/>
                </a:tc>
                <a:extLst>
                  <a:ext uri="{0D108BD9-81ED-4DB2-BD59-A6C34878D82A}">
                    <a16:rowId xmlns:a16="http://schemas.microsoft.com/office/drawing/2014/main" val="2861493790"/>
                  </a:ext>
                </a:extLst>
              </a:tr>
              <a:tr h="671764">
                <a:tc>
                  <a:txBody>
                    <a:bodyPr/>
                    <a:lstStyle/>
                    <a:p>
                      <a:pPr>
                        <a:lnSpc>
                          <a:spcPct val="115000"/>
                        </a:lnSpc>
                        <a:spcAft>
                          <a:spcPts val="1000"/>
                        </a:spcAft>
                      </a:pPr>
                      <a:r>
                        <a:rPr lang="en-US" sz="1100" dirty="0">
                          <a:effectLst/>
                        </a:rPr>
                        <a:t>Nieto and Romer / Exogenous Shadow Rate Shock</a:t>
                      </a: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-1.8% (1)</a:t>
                      </a: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-17.3% (1)</a:t>
                      </a:r>
                    </a:p>
                  </a:txBody>
                  <a:tcPr/>
                </a:tc>
                <a:extLst>
                  <a:ext uri="{0D108BD9-81ED-4DB2-BD59-A6C34878D82A}">
                    <a16:rowId xmlns:a16="http://schemas.microsoft.com/office/drawing/2014/main" val="3192922922"/>
                  </a:ext>
                </a:extLst>
              </a:tr>
              <a:tr h="475074">
                <a:tc>
                  <a:txBody>
                    <a:bodyPr/>
                    <a:lstStyle/>
                    <a:p>
                      <a:pPr>
                        <a:lnSpc>
                          <a:spcPct val="115000"/>
                        </a:lnSpc>
                        <a:spcAft>
                          <a:spcPts val="1000"/>
                        </a:spcAft>
                      </a:pPr>
                      <a:r>
                        <a:rPr lang="en-US" sz="1100" dirty="0">
                          <a:effectLst/>
                        </a:rPr>
                        <a:t>Nieto and Romer / Exogenous LSAP Shock (Expansionary)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65.8% (1)</a:t>
                      </a: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56.9% (1)</a:t>
                      </a:r>
                    </a:p>
                  </a:txBody>
                  <a:tcPr/>
                </a:tc>
                <a:extLst>
                  <a:ext uri="{0D108BD9-81ED-4DB2-BD59-A6C34878D82A}">
                    <a16:rowId xmlns:a16="http://schemas.microsoft.com/office/drawing/2014/main" val="3142550206"/>
                  </a:ext>
                </a:extLst>
              </a:tr>
              <a:tr h="588541">
                <a:tc>
                  <a:txBody>
                    <a:bodyPr/>
                    <a:lstStyle/>
                    <a:p>
                      <a:pPr>
                        <a:lnSpc>
                          <a:spcPct val="115000"/>
                        </a:lnSpc>
                        <a:spcAft>
                          <a:spcPts val="1000"/>
                        </a:spcAft>
                      </a:pPr>
                      <a:r>
                        <a:rPr lang="en-US" sz="1100" dirty="0">
                          <a:effectLst/>
                        </a:rPr>
                        <a:t>Nieto and Romer / Exogenous Forward Guidance Shock (Expansionary)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4% (1)</a:t>
                      </a: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-2.5% (0)</a:t>
                      </a:r>
                    </a:p>
                  </a:txBody>
                  <a:tcPr/>
                </a:tc>
                <a:extLst>
                  <a:ext uri="{0D108BD9-81ED-4DB2-BD59-A6C34878D82A}">
                    <a16:rowId xmlns:a16="http://schemas.microsoft.com/office/drawing/2014/main" val="1328818880"/>
                  </a:ext>
                </a:extLst>
              </a:tr>
            </a:tbl>
          </a:graphicData>
        </a:graphic>
      </p:graphicFrame>
      <p:pic>
        <p:nvPicPr>
          <p:cNvPr id="32" name="Picture 31">
            <a:extLst>
              <a:ext uri="{FF2B5EF4-FFF2-40B4-BE49-F238E27FC236}">
                <a16:creationId xmlns:a16="http://schemas.microsoft.com/office/drawing/2014/main" id="{3693EA90-E390-AA45-AFAF-AEE2D09F2F70}"/>
              </a:ext>
            </a:extLst>
          </p:cNvPr>
          <p:cNvPicPr>
            <a:picLocks noChangeAspect="1"/>
          </p:cNvPicPr>
          <p:nvPr/>
        </p:nvPicPr>
        <p:blipFill>
          <a:blip r:embed="rId2"/>
          <a:stretch>
            <a:fillRect/>
          </a:stretch>
        </p:blipFill>
        <p:spPr>
          <a:xfrm>
            <a:off x="7353299" y="358007"/>
            <a:ext cx="4564381" cy="3007360"/>
          </a:xfrm>
          <a:prstGeom prst="rect">
            <a:avLst/>
          </a:prstGeom>
        </p:spPr>
      </p:pic>
    </p:spTree>
    <p:extLst>
      <p:ext uri="{BB962C8B-B14F-4D97-AF65-F5344CB8AC3E}">
        <p14:creationId xmlns:p14="http://schemas.microsoft.com/office/powerpoint/2010/main" val="171191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A5FA4E-FEA0-3747-8429-545E4BF4D11D}"/>
              </a:ext>
            </a:extLst>
          </p:cNvPr>
          <p:cNvSpPr>
            <a:spLocks noGrp="1"/>
          </p:cNvSpPr>
          <p:nvPr>
            <p:ph type="title"/>
          </p:nvPr>
        </p:nvSpPr>
        <p:spPr>
          <a:xfrm>
            <a:off x="484188" y="347472"/>
            <a:ext cx="6675120" cy="1353312"/>
          </a:xfrm>
        </p:spPr>
        <p:txBody>
          <a:bodyPr anchor="b">
            <a:normAutofit/>
          </a:bodyPr>
          <a:lstStyle/>
          <a:p>
            <a:r>
              <a:rPr lang="en-US" sz="4000" dirty="0"/>
              <a:t>Results: Financials</a:t>
            </a:r>
          </a:p>
        </p:txBody>
      </p:sp>
      <p:sp>
        <p:nvSpPr>
          <p:cNvPr id="3" name="Content Placeholder 2">
            <a:extLst>
              <a:ext uri="{FF2B5EF4-FFF2-40B4-BE49-F238E27FC236}">
                <a16:creationId xmlns:a16="http://schemas.microsoft.com/office/drawing/2014/main" id="{C3AA3D2C-3123-5C4F-8ECA-483CEEA3653B}"/>
              </a:ext>
            </a:extLst>
          </p:cNvPr>
          <p:cNvSpPr>
            <a:spLocks noGrp="1"/>
          </p:cNvSpPr>
          <p:nvPr>
            <p:ph idx="1"/>
          </p:nvPr>
        </p:nvSpPr>
        <p:spPr>
          <a:xfrm>
            <a:off x="598488" y="2168906"/>
            <a:ext cx="6675120" cy="3895344"/>
          </a:xfrm>
        </p:spPr>
        <p:txBody>
          <a:bodyPr numCol="1" anchor="ctr">
            <a:noAutofit/>
          </a:bodyPr>
          <a:lstStyle/>
          <a:p>
            <a:r>
              <a:rPr lang="en-US" sz="1400" dirty="0"/>
              <a:t>Financials are expected to perform well to contractionary monetary policy, at least in terms of revenue.</a:t>
            </a:r>
          </a:p>
          <a:p>
            <a:r>
              <a:rPr lang="en-US" sz="1400" dirty="0"/>
              <a:t>This is due to the increased spread between the rate of which they borrow from the central bank and the rate they charge their customers. If the latter stays constant, their revenue is expected to increase.</a:t>
            </a:r>
          </a:p>
          <a:p>
            <a:r>
              <a:rPr lang="en-US" sz="1400" dirty="0"/>
              <a:t>In our analysis, we found that financial revenue, moved as expected in only 3 out of 5 measures.</a:t>
            </a:r>
          </a:p>
          <a:p>
            <a:r>
              <a:rPr lang="en-US" sz="1400" dirty="0"/>
              <a:t>Equity prices and revenue moved in opposite directions in 4 out of 5 measures.</a:t>
            </a:r>
          </a:p>
          <a:p>
            <a:r>
              <a:rPr lang="en-US" sz="1400" dirty="0"/>
              <a:t>In the traditional EFFR shocks we observed an in initial significant increase in revenue, followed by a slow decline to near zero after 3 quarters.</a:t>
            </a:r>
          </a:p>
          <a:p>
            <a:r>
              <a:rPr lang="en-US" sz="1400" dirty="0"/>
              <a:t>The shadow rate had a more significant effect on revenue as can be seen above.</a:t>
            </a:r>
          </a:p>
          <a:p>
            <a:endParaRPr lang="en-US" sz="1400" dirty="0"/>
          </a:p>
        </p:txBody>
      </p:sp>
      <p:pic>
        <p:nvPicPr>
          <p:cNvPr id="32" name="Picture 31">
            <a:extLst>
              <a:ext uri="{FF2B5EF4-FFF2-40B4-BE49-F238E27FC236}">
                <a16:creationId xmlns:a16="http://schemas.microsoft.com/office/drawing/2014/main" id="{3693EA90-E390-AA45-AFAF-AEE2D09F2F70}"/>
              </a:ext>
            </a:extLst>
          </p:cNvPr>
          <p:cNvPicPr>
            <a:picLocks noChangeAspect="1"/>
          </p:cNvPicPr>
          <p:nvPr/>
        </p:nvPicPr>
        <p:blipFill>
          <a:blip r:embed="rId2"/>
          <a:srcRect/>
          <a:stretch/>
        </p:blipFill>
        <p:spPr>
          <a:xfrm>
            <a:off x="7404578" y="199833"/>
            <a:ext cx="4396421" cy="3197397"/>
          </a:xfrm>
          <a:prstGeom prst="rect">
            <a:avLst/>
          </a:prstGeom>
        </p:spPr>
      </p:pic>
      <p:graphicFrame>
        <p:nvGraphicFramePr>
          <p:cNvPr id="30" name="Content Placeholder 7">
            <a:extLst>
              <a:ext uri="{FF2B5EF4-FFF2-40B4-BE49-F238E27FC236}">
                <a16:creationId xmlns:a16="http://schemas.microsoft.com/office/drawing/2014/main" id="{AF3C05C6-A288-FC4B-99BE-E6902BCB032F}"/>
              </a:ext>
            </a:extLst>
          </p:cNvPr>
          <p:cNvGraphicFramePr>
            <a:graphicFrameLocks/>
          </p:cNvGraphicFramePr>
          <p:nvPr>
            <p:extLst>
              <p:ext uri="{D42A27DB-BD31-4B8C-83A1-F6EECF244321}">
                <p14:modId xmlns:p14="http://schemas.microsoft.com/office/powerpoint/2010/main" val="1840236015"/>
              </p:ext>
            </p:extLst>
          </p:nvPr>
        </p:nvGraphicFramePr>
        <p:xfrm>
          <a:off x="7404578" y="3530555"/>
          <a:ext cx="4396421" cy="3077383"/>
        </p:xfrm>
        <a:graphic>
          <a:graphicData uri="http://schemas.openxmlformats.org/drawingml/2006/table">
            <a:tbl>
              <a:tblPr firstRow="1" bandRow="1">
                <a:tableStyleId>{5C22544A-7EE6-4342-B048-85BDC9FD1C3A}</a:tableStyleId>
              </a:tblPr>
              <a:tblGrid>
                <a:gridCol w="2188126">
                  <a:extLst>
                    <a:ext uri="{9D8B030D-6E8A-4147-A177-3AD203B41FA5}">
                      <a16:colId xmlns:a16="http://schemas.microsoft.com/office/drawing/2014/main" val="2077136885"/>
                    </a:ext>
                  </a:extLst>
                </a:gridCol>
                <a:gridCol w="1071442">
                  <a:extLst>
                    <a:ext uri="{9D8B030D-6E8A-4147-A177-3AD203B41FA5}">
                      <a16:colId xmlns:a16="http://schemas.microsoft.com/office/drawing/2014/main" val="4110201391"/>
                    </a:ext>
                  </a:extLst>
                </a:gridCol>
                <a:gridCol w="1136853">
                  <a:extLst>
                    <a:ext uri="{9D8B030D-6E8A-4147-A177-3AD203B41FA5}">
                      <a16:colId xmlns:a16="http://schemas.microsoft.com/office/drawing/2014/main" val="3926092650"/>
                    </a:ext>
                  </a:extLst>
                </a:gridCol>
              </a:tblGrid>
              <a:tr h="369039">
                <a:tc>
                  <a:txBody>
                    <a:bodyPr/>
                    <a:lstStyle/>
                    <a:p>
                      <a:pPr>
                        <a:lnSpc>
                          <a:spcPct val="115000"/>
                        </a:lnSpc>
                        <a:spcAft>
                          <a:spcPts val="1000"/>
                        </a:spcAft>
                      </a:pPr>
                      <a:r>
                        <a:rPr lang="en-US" sz="1100" dirty="0">
                          <a:effectLst/>
                        </a:rPr>
                        <a:t>Method / Shock</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100" dirty="0">
                          <a:effectLst/>
                        </a:rPr>
                        <a:t>Revenue (β)</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100">
                          <a:effectLst/>
                        </a:rPr>
                        <a:t>Price (β)</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5970597"/>
                  </a:ext>
                </a:extLst>
              </a:tr>
              <a:tr h="463385">
                <a:tc>
                  <a:txBody>
                    <a:bodyPr/>
                    <a:lstStyle/>
                    <a:p>
                      <a:pPr>
                        <a:lnSpc>
                          <a:spcPct val="115000"/>
                        </a:lnSpc>
                        <a:spcAft>
                          <a:spcPts val="1000"/>
                        </a:spcAft>
                      </a:pPr>
                      <a:r>
                        <a:rPr lang="en-US" sz="1100" dirty="0" err="1">
                          <a:effectLst/>
                        </a:rPr>
                        <a:t>Dedola</a:t>
                      </a:r>
                      <a:r>
                        <a:rPr lang="en-US" sz="1100" dirty="0">
                          <a:effectLst/>
                        </a:rPr>
                        <a:t> and Lippi / EFFR</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-2.2% (0)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5.9% (1)</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8581199"/>
                  </a:ext>
                </a:extLst>
              </a:tr>
              <a:tr h="463385">
                <a:tc>
                  <a:txBody>
                    <a:bodyPr/>
                    <a:lstStyle/>
                    <a:p>
                      <a:pPr>
                        <a:lnSpc>
                          <a:spcPct val="115000"/>
                        </a:lnSpc>
                        <a:spcAft>
                          <a:spcPts val="1000"/>
                        </a:spcAft>
                      </a:pPr>
                      <a:r>
                        <a:rPr lang="en-US" sz="1100">
                          <a:effectLst/>
                        </a:rPr>
                        <a:t>Nieto and Romer / Exogenous EFFR Shock</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5.2% (1)</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-7.3% (0)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1493790"/>
                  </a:ext>
                </a:extLst>
              </a:tr>
              <a:tr h="655235">
                <a:tc>
                  <a:txBody>
                    <a:bodyPr/>
                    <a:lstStyle/>
                    <a:p>
                      <a:pPr>
                        <a:lnSpc>
                          <a:spcPct val="115000"/>
                        </a:lnSpc>
                        <a:spcAft>
                          <a:spcPts val="1000"/>
                        </a:spcAft>
                      </a:pPr>
                      <a:r>
                        <a:rPr lang="en-US" sz="1100">
                          <a:effectLst/>
                        </a:rPr>
                        <a:t>Nieto and Romer / Exogenous Shadow Rate Shock</a:t>
                      </a:r>
                      <a:endParaRPr lang="en-US" sz="1100" dirty="0">
                        <a:effectLst/>
                      </a:endParaRP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9% (1)</a:t>
                      </a: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-6.1% (0)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22922"/>
                  </a:ext>
                </a:extLst>
              </a:tr>
              <a:tr h="463385">
                <a:tc>
                  <a:txBody>
                    <a:bodyPr/>
                    <a:lstStyle/>
                    <a:p>
                      <a:pPr>
                        <a:lnSpc>
                          <a:spcPct val="115000"/>
                        </a:lnSpc>
                        <a:spcAft>
                          <a:spcPts val="1000"/>
                        </a:spcAft>
                      </a:pPr>
                      <a:r>
                        <a:rPr lang="en-US" sz="1100">
                          <a:effectLst/>
                        </a:rPr>
                        <a:t>Nieto and Romer / Exogenous LSAP Shock (Expansionary)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-12.4%  (1)</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125.1% (0)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2550206"/>
                  </a:ext>
                </a:extLst>
              </a:tr>
              <a:tr h="642231">
                <a:tc>
                  <a:txBody>
                    <a:bodyPr/>
                    <a:lstStyle/>
                    <a:p>
                      <a:pPr>
                        <a:lnSpc>
                          <a:spcPct val="115000"/>
                        </a:lnSpc>
                        <a:spcAft>
                          <a:spcPts val="1000"/>
                        </a:spcAft>
                      </a:pPr>
                      <a:r>
                        <a:rPr lang="en-US" sz="1100">
                          <a:effectLst/>
                        </a:rPr>
                        <a:t>Nieto and Romer / Exogenous Forward Guidance Shock (Expansionary)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a:effectLst/>
                          <a:latin typeface="Calibri" panose="020F0502020204030204" pitchFamily="34" charset="0"/>
                          <a:ea typeface="Times New Roman" panose="02020603050405020304" pitchFamily="18" charset="0"/>
                          <a:cs typeface="Times New Roman" panose="02020603050405020304" pitchFamily="18" charset="0"/>
                        </a:rPr>
                        <a:t>8.6% (0)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CA" sz="1100" dirty="0">
                          <a:effectLst/>
                          <a:latin typeface="Calibri" panose="020F0502020204030204" pitchFamily="34" charset="0"/>
                          <a:ea typeface="Times New Roman" panose="02020603050405020304" pitchFamily="18" charset="0"/>
                          <a:cs typeface="Times New Roman" panose="02020603050405020304" pitchFamily="18" charset="0"/>
                        </a:rPr>
                        <a:t>2.1% (0)</a:t>
                      </a:r>
                    </a:p>
                  </a:txBody>
                  <a:tcPr/>
                </a:tc>
                <a:extLst>
                  <a:ext uri="{0D108BD9-81ED-4DB2-BD59-A6C34878D82A}">
                    <a16:rowId xmlns:a16="http://schemas.microsoft.com/office/drawing/2014/main" val="1328818880"/>
                  </a:ext>
                </a:extLst>
              </a:tr>
            </a:tbl>
          </a:graphicData>
        </a:graphic>
      </p:graphicFrame>
    </p:spTree>
    <p:extLst>
      <p:ext uri="{BB962C8B-B14F-4D97-AF65-F5344CB8AC3E}">
        <p14:creationId xmlns:p14="http://schemas.microsoft.com/office/powerpoint/2010/main" val="253697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40">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42">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5"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3" name="Rectangle 65">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3E931-B744-3A49-93D2-49042D348CF9}"/>
              </a:ext>
            </a:extLst>
          </p:cNvPr>
          <p:cNvSpPr>
            <a:spLocks noGrp="1"/>
          </p:cNvSpPr>
          <p:nvPr>
            <p:ph type="title"/>
          </p:nvPr>
        </p:nvSpPr>
        <p:spPr>
          <a:xfrm>
            <a:off x="649224" y="960120"/>
            <a:ext cx="3867912" cy="4169664"/>
          </a:xfrm>
        </p:spPr>
        <p:txBody>
          <a:bodyPr>
            <a:normAutofit/>
          </a:bodyPr>
          <a:lstStyle/>
          <a:p>
            <a:pPr algn="r"/>
            <a:r>
              <a:rPr lang="en-US"/>
              <a:t>Conclusion: Accuracy of Measures</a:t>
            </a:r>
          </a:p>
        </p:txBody>
      </p:sp>
      <p:cxnSp>
        <p:nvCxnSpPr>
          <p:cNvPr id="68" name="Straight Connector 67">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95D015-86FB-0746-B9DA-2AE5BB23D6FA}"/>
                  </a:ext>
                </a:extLst>
              </p:cNvPr>
              <p:cNvSpPr>
                <a:spLocks noGrp="1"/>
              </p:cNvSpPr>
              <p:nvPr>
                <p:ph idx="1"/>
              </p:nvPr>
            </p:nvSpPr>
            <p:spPr>
              <a:xfrm>
                <a:off x="4983480" y="960120"/>
                <a:ext cx="5513832" cy="4169664"/>
              </a:xfrm>
            </p:spPr>
            <p:txBody>
              <a:bodyPr anchor="ctr">
                <a:normAutofit/>
              </a:bodyPr>
              <a:lstStyle/>
              <a:p>
                <a:r>
                  <a:rPr lang="en-US" sz="1700"/>
                  <a:t>On average, the measures of unconventional monetary policy predicted responses concurrent with the transmission of monetary policy better than the methods by Dedola and Lippi and Romer and Romer.</a:t>
                </a:r>
              </a:p>
              <a:p>
                <a:r>
                  <a:rPr lang="en-US" sz="1700"/>
                  <a:t>Wu-Xia Shadow Rate</a:t>
                </a:r>
              </a:p>
              <a:p>
                <a:pPr lvl="1"/>
                <a:r>
                  <a:rPr lang="en-US" sz="1700"/>
                  <a:t>9% more accurate than Dedola and Lippi: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CA" sz="1700" b="0" i="1">
                            <a:latin typeface="Cambria Math" panose="02040503050406030204" pitchFamily="18" charset="0"/>
                            <a:ea typeface="Cambria Math" panose="02040503050406030204" pitchFamily="18" charset="0"/>
                          </a:rPr>
                          <m:t>𝑆h𝑎𝑑𝑜𝑤</m:t>
                        </m:r>
                      </m:sub>
                    </m:sSub>
                    <m:r>
                      <a:rPr lang="en-CA" sz="1700" b="0" i="1">
                        <a:latin typeface="Cambria Math" panose="02040503050406030204" pitchFamily="18" charset="0"/>
                        <a:ea typeface="Cambria Math" panose="02040503050406030204" pitchFamily="18" charset="0"/>
                      </a:rPr>
                      <m:t>=0.92&gt;0.83= </m:t>
                    </m:r>
                    <m:sSub>
                      <m:sSubPr>
                        <m:ctrlPr>
                          <a:rPr lang="en-CA" sz="1700" b="0" i="1">
                            <a:latin typeface="Cambria Math" panose="02040503050406030204" pitchFamily="18" charset="0"/>
                            <a:ea typeface="Cambria Math" panose="02040503050406030204" pitchFamily="18" charset="0"/>
                          </a:rPr>
                        </m:ctrlPr>
                      </m:sSubPr>
                      <m:e>
                        <m:r>
                          <a:rPr lang="en-CA" sz="1700" b="0" i="1">
                            <a:latin typeface="Cambria Math" panose="02040503050406030204" pitchFamily="18" charset="0"/>
                            <a:ea typeface="Cambria Math" panose="02040503050406030204" pitchFamily="18" charset="0"/>
                          </a:rPr>
                          <m:t>𝛽</m:t>
                        </m:r>
                      </m:e>
                      <m:sub>
                        <m:r>
                          <a:rPr lang="en-CA" sz="1700" b="0" i="1">
                            <a:latin typeface="Cambria Math" panose="02040503050406030204" pitchFamily="18" charset="0"/>
                            <a:ea typeface="Cambria Math" panose="02040503050406030204" pitchFamily="18" charset="0"/>
                          </a:rPr>
                          <m:t>𝑅𝑜𝑚𝑒𝑟</m:t>
                        </m:r>
                      </m:sub>
                    </m:sSub>
                  </m:oMath>
                </a14:m>
                <a:endParaRPr lang="en-US" sz="1700"/>
              </a:p>
              <a:p>
                <a:pPr lvl="1"/>
                <a:r>
                  <a:rPr lang="en-US" sz="1700"/>
                  <a:t>25% more accurate than Romer and Romer: </a:t>
                </a:r>
                <a14:m>
                  <m:oMath xmlns:m="http://schemas.openxmlformats.org/officeDocument/2006/math">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CA" sz="1700" i="1">
                            <a:latin typeface="Cambria Math" panose="02040503050406030204" pitchFamily="18" charset="0"/>
                            <a:ea typeface="Cambria Math" panose="02040503050406030204" pitchFamily="18" charset="0"/>
                          </a:rPr>
                          <m:t>𝑆h𝑎𝑑𝑜𝑤</m:t>
                        </m:r>
                      </m:sub>
                    </m:sSub>
                    <m:r>
                      <a:rPr lang="en-CA" sz="1700" i="1">
                        <a:latin typeface="Cambria Math" panose="02040503050406030204" pitchFamily="18" charset="0"/>
                        <a:ea typeface="Cambria Math" panose="02040503050406030204" pitchFamily="18" charset="0"/>
                      </a:rPr>
                      <m:t>=0.92&gt;0.</m:t>
                    </m:r>
                    <m:r>
                      <a:rPr lang="en-CA" sz="1700" b="0" i="1">
                        <a:latin typeface="Cambria Math" panose="02040503050406030204" pitchFamily="18" charset="0"/>
                        <a:ea typeface="Cambria Math" panose="02040503050406030204" pitchFamily="18" charset="0"/>
                      </a:rPr>
                      <m:t>67= </m:t>
                    </m:r>
                    <m:sSub>
                      <m:sSubPr>
                        <m:ctrlPr>
                          <a:rPr lang="en-CA" sz="1700" i="1">
                            <a:latin typeface="Cambria Math" panose="02040503050406030204" pitchFamily="18" charset="0"/>
                            <a:ea typeface="Cambria Math" panose="02040503050406030204" pitchFamily="18" charset="0"/>
                          </a:rPr>
                        </m:ctrlPr>
                      </m:sSubPr>
                      <m:e>
                        <m:r>
                          <a:rPr lang="en-CA" sz="1700" i="1">
                            <a:latin typeface="Cambria Math" panose="02040503050406030204" pitchFamily="18" charset="0"/>
                            <a:ea typeface="Cambria Math" panose="02040503050406030204" pitchFamily="18" charset="0"/>
                          </a:rPr>
                          <m:t>𝛽</m:t>
                        </m:r>
                      </m:e>
                      <m:sub>
                        <m:r>
                          <a:rPr lang="en-CA" sz="1700" b="0" i="1">
                            <a:latin typeface="Cambria Math" panose="02040503050406030204" pitchFamily="18" charset="0"/>
                            <a:ea typeface="Cambria Math" panose="02040503050406030204" pitchFamily="18" charset="0"/>
                          </a:rPr>
                          <m:t>𝐷𝑒𝑑𝑜𝑙𝑎</m:t>
                        </m:r>
                      </m:sub>
                    </m:sSub>
                  </m:oMath>
                </a14:m>
                <a:endParaRPr lang="en-US" sz="1700"/>
              </a:p>
              <a:p>
                <a:r>
                  <a:rPr lang="en-US" sz="1700"/>
                  <a:t>Our measure of quantitative easing predicted movements aligning with our intuition in every IRF: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CA" sz="1700" b="0" i="1">
                            <a:latin typeface="Cambria Math" panose="02040503050406030204" pitchFamily="18" charset="0"/>
                          </a:rPr>
                          <m:t>𝑄𝐸</m:t>
                        </m:r>
                      </m:sub>
                    </m:sSub>
                    <m:r>
                      <a:rPr lang="en-CA" sz="1700" b="0" i="1">
                        <a:latin typeface="Cambria Math" panose="02040503050406030204" pitchFamily="18" charset="0"/>
                      </a:rPr>
                      <m:t>=1.</m:t>
                    </m:r>
                  </m:oMath>
                </a14:m>
                <a:endParaRPr lang="en-CA" sz="1700" b="0"/>
              </a:p>
              <a:p>
                <a:r>
                  <a:rPr lang="en-US" sz="1700"/>
                  <a:t>Our measure of forward guidance predicted movements aligning with our intuition in 9 out 12 IRFs: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CA" sz="1700" b="0" i="1">
                            <a:latin typeface="Cambria Math" panose="02040503050406030204" pitchFamily="18" charset="0"/>
                          </a:rPr>
                          <m:t>𝐹𝐺</m:t>
                        </m:r>
                      </m:sub>
                    </m:sSub>
                    <m:r>
                      <a:rPr lang="en-CA" sz="1700" b="0" i="1">
                        <a:latin typeface="Cambria Math" panose="02040503050406030204" pitchFamily="18" charset="0"/>
                      </a:rPr>
                      <m:t>=0.75</m:t>
                    </m:r>
                  </m:oMath>
                </a14:m>
                <a:r>
                  <a:rPr lang="en-CA" sz="1700" b="0"/>
                  <a:t>.</a:t>
                </a:r>
              </a:p>
            </p:txBody>
          </p:sp>
        </mc:Choice>
        <mc:Fallback>
          <p:sp>
            <p:nvSpPr>
              <p:cNvPr id="3" name="Content Placeholder 2">
                <a:extLst>
                  <a:ext uri="{FF2B5EF4-FFF2-40B4-BE49-F238E27FC236}">
                    <a16:creationId xmlns:a16="http://schemas.microsoft.com/office/drawing/2014/main" id="{C495D015-86FB-0746-B9DA-2AE5BB23D6FA}"/>
                  </a:ext>
                </a:extLst>
              </p:cNvPr>
              <p:cNvSpPr>
                <a:spLocks noGrp="1" noRot="1" noChangeAspect="1" noMove="1" noResize="1" noEditPoints="1" noAdjustHandles="1" noChangeArrowheads="1" noChangeShapeType="1" noTextEdit="1"/>
              </p:cNvSpPr>
              <p:nvPr>
                <p:ph idx="1"/>
              </p:nvPr>
            </p:nvSpPr>
            <p:spPr>
              <a:xfrm>
                <a:off x="4983480" y="960120"/>
                <a:ext cx="5513832" cy="4169664"/>
              </a:xfrm>
              <a:blipFill>
                <a:blip r:embed="rId2"/>
                <a:stretch>
                  <a:fillRect l="-690" r="-690"/>
                </a:stretch>
              </a:blipFill>
            </p:spPr>
            <p:txBody>
              <a:bodyPr/>
              <a:lstStyle/>
              <a:p>
                <a:r>
                  <a:rPr lang="en-US">
                    <a:noFill/>
                  </a:rPr>
                  <a:t> </a:t>
                </a:r>
              </a:p>
            </p:txBody>
          </p:sp>
        </mc:Fallback>
      </mc:AlternateContent>
    </p:spTree>
    <p:extLst>
      <p:ext uri="{BB962C8B-B14F-4D97-AF65-F5344CB8AC3E}">
        <p14:creationId xmlns:p14="http://schemas.microsoft.com/office/powerpoint/2010/main" val="101933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8"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9"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4"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5"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0" name="Rectangle 69">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3DDF0-75AB-D940-B662-16B81AD784FC}"/>
              </a:ext>
            </a:extLst>
          </p:cNvPr>
          <p:cNvSpPr>
            <a:spLocks noGrp="1"/>
          </p:cNvSpPr>
          <p:nvPr>
            <p:ph type="title"/>
          </p:nvPr>
        </p:nvSpPr>
        <p:spPr>
          <a:xfrm>
            <a:off x="649224" y="960120"/>
            <a:ext cx="3867912" cy="4169664"/>
          </a:xfrm>
        </p:spPr>
        <p:txBody>
          <a:bodyPr>
            <a:normAutofit/>
          </a:bodyPr>
          <a:lstStyle/>
          <a:p>
            <a:pPr algn="r"/>
            <a:r>
              <a:rPr lang="en-US"/>
              <a:t>Conclusion: Issues</a:t>
            </a:r>
          </a:p>
        </p:txBody>
      </p:sp>
      <p:cxnSp>
        <p:nvCxnSpPr>
          <p:cNvPr id="72" name="Straight Connector 71">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57E200A-CAEE-0449-BF14-C3171B3C40C2}"/>
              </a:ext>
            </a:extLst>
          </p:cNvPr>
          <p:cNvSpPr>
            <a:spLocks noGrp="1"/>
          </p:cNvSpPr>
          <p:nvPr>
            <p:ph idx="1"/>
          </p:nvPr>
        </p:nvSpPr>
        <p:spPr>
          <a:xfrm>
            <a:off x="4983480" y="960120"/>
            <a:ext cx="5513832" cy="4169664"/>
          </a:xfrm>
        </p:spPr>
        <p:txBody>
          <a:bodyPr anchor="ctr">
            <a:normAutofit/>
          </a:bodyPr>
          <a:lstStyle/>
          <a:p>
            <a:r>
              <a:rPr lang="en-US" sz="1500"/>
              <a:t>It must be noted that the measure I employed of Dedola and Lippi’s method is only a rough approximation as it does not allow for all of the theoretical interactions between explanatory variables that were specified in the original paper.</a:t>
            </a:r>
          </a:p>
          <a:p>
            <a:r>
              <a:rPr lang="en-US" sz="1500"/>
              <a:t>Another issue is in the construction of our measures of QE and forward guidance, we did not control for the effective exchange rate.</a:t>
            </a:r>
          </a:p>
          <a:p>
            <a:r>
              <a:rPr lang="en-US" sz="1500"/>
              <a:t>Since these decisions are often made simultaneously, we have not controlled for the effects of hidden policy variables.</a:t>
            </a:r>
          </a:p>
          <a:p>
            <a:r>
              <a:rPr lang="en-US" sz="1500"/>
              <a:t>Therefore, when we look at the effects of QE and forward guidance, we will only consider whether the direction of change aligns with our intuition (β). </a:t>
            </a:r>
          </a:p>
          <a:p>
            <a:r>
              <a:rPr lang="en-CA" sz="1500"/>
              <a:t>All measures met stationarity conditions but some failed stability conditions, indicating the possibility of divergence.</a:t>
            </a:r>
            <a:endParaRPr lang="en-US" sz="1500"/>
          </a:p>
          <a:p>
            <a:endParaRPr lang="en-US" sz="1500"/>
          </a:p>
        </p:txBody>
      </p:sp>
    </p:spTree>
    <p:extLst>
      <p:ext uri="{BB962C8B-B14F-4D97-AF65-F5344CB8AC3E}">
        <p14:creationId xmlns:p14="http://schemas.microsoft.com/office/powerpoint/2010/main" val="32194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9">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2">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A8CA6-6F18-E445-9B47-E8684753826C}"/>
              </a:ext>
            </a:extLst>
          </p:cNvPr>
          <p:cNvSpPr>
            <a:spLocks noGrp="1"/>
          </p:cNvSpPr>
          <p:nvPr>
            <p:ph type="title"/>
          </p:nvPr>
        </p:nvSpPr>
        <p:spPr>
          <a:xfrm>
            <a:off x="649224" y="960120"/>
            <a:ext cx="3867912" cy="4169664"/>
          </a:xfrm>
        </p:spPr>
        <p:txBody>
          <a:bodyPr>
            <a:normAutofit/>
          </a:bodyPr>
          <a:lstStyle/>
          <a:p>
            <a:pPr algn="r"/>
            <a:r>
              <a:rPr lang="en-US"/>
              <a:t>Conclusion</a:t>
            </a:r>
          </a:p>
        </p:txBody>
      </p:sp>
      <p:cxnSp>
        <p:nvCxnSpPr>
          <p:cNvPr id="35" name="Straight Connector 34">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3AC330-1A5E-F347-B043-715D2D9FAA85}"/>
              </a:ext>
            </a:extLst>
          </p:cNvPr>
          <p:cNvSpPr>
            <a:spLocks noGrp="1"/>
          </p:cNvSpPr>
          <p:nvPr>
            <p:ph idx="1"/>
          </p:nvPr>
        </p:nvSpPr>
        <p:spPr>
          <a:xfrm>
            <a:off x="4983480" y="960120"/>
            <a:ext cx="5513832" cy="4169664"/>
          </a:xfrm>
        </p:spPr>
        <p:txBody>
          <a:bodyPr anchor="ctr">
            <a:normAutofit/>
          </a:bodyPr>
          <a:lstStyle/>
          <a:p>
            <a:r>
              <a:rPr lang="en-US" sz="1900" dirty="0"/>
              <a:t>Unconventional methods have similar directional effects on industry fundamentals as more traditional models.</a:t>
            </a:r>
          </a:p>
          <a:p>
            <a:r>
              <a:rPr lang="en-US" sz="1900" dirty="0"/>
              <a:t>Unconventional measures are more accurate at predicting these responses. This has been proven on a macroeconomic scale in previous studies, but this extends it to a per-industry basis.</a:t>
            </a:r>
          </a:p>
          <a:p>
            <a:r>
              <a:rPr lang="en-US" sz="1900" dirty="0"/>
              <a:t>Our results are very comparable to the previous studies we mentioned.</a:t>
            </a:r>
          </a:p>
          <a:p>
            <a:r>
              <a:rPr lang="en-US" sz="1900" dirty="0"/>
              <a:t>Our results provide support for the traditional channels of transmission of interest rates, yet we cannot determine the relative strength of capital-intensity, durability of goods, exchange rate sensitivity in the final results.</a:t>
            </a:r>
          </a:p>
          <a:p>
            <a:endParaRPr lang="en-US" sz="1900" dirty="0"/>
          </a:p>
        </p:txBody>
      </p:sp>
    </p:spTree>
    <p:extLst>
      <p:ext uri="{BB962C8B-B14F-4D97-AF65-F5344CB8AC3E}">
        <p14:creationId xmlns:p14="http://schemas.microsoft.com/office/powerpoint/2010/main" val="79688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A5FA4E-FEA0-3747-8429-545E4BF4D11D}"/>
              </a:ext>
            </a:extLst>
          </p:cNvPr>
          <p:cNvSpPr>
            <a:spLocks noGrp="1"/>
          </p:cNvSpPr>
          <p:nvPr>
            <p:ph type="title"/>
          </p:nvPr>
        </p:nvSpPr>
        <p:spPr>
          <a:xfrm>
            <a:off x="4069080" y="630936"/>
            <a:ext cx="6675120" cy="1353312"/>
          </a:xfrm>
        </p:spPr>
        <p:txBody>
          <a:bodyPr anchor="b">
            <a:normAutofit/>
          </a:bodyPr>
          <a:lstStyle/>
          <a:p>
            <a:r>
              <a:rPr lang="en-US" sz="4000" dirty="0"/>
              <a:t>Table of Contents</a:t>
            </a:r>
          </a:p>
        </p:txBody>
      </p:sp>
      <p:sp>
        <p:nvSpPr>
          <p:cNvPr id="3" name="Content Placeholder 2">
            <a:extLst>
              <a:ext uri="{FF2B5EF4-FFF2-40B4-BE49-F238E27FC236}">
                <a16:creationId xmlns:a16="http://schemas.microsoft.com/office/drawing/2014/main" id="{C3AA3D2C-3123-5C4F-8ECA-483CEEA3653B}"/>
              </a:ext>
            </a:extLst>
          </p:cNvPr>
          <p:cNvSpPr>
            <a:spLocks noGrp="1"/>
          </p:cNvSpPr>
          <p:nvPr>
            <p:ph idx="1"/>
          </p:nvPr>
        </p:nvSpPr>
        <p:spPr>
          <a:xfrm>
            <a:off x="4069080" y="2615184"/>
            <a:ext cx="6675120" cy="3895344"/>
          </a:xfrm>
        </p:spPr>
        <p:txBody>
          <a:bodyPr numCol="2" anchor="ctr">
            <a:noAutofit/>
          </a:bodyPr>
          <a:lstStyle/>
          <a:p>
            <a:pPr marL="514350" indent="-514350">
              <a:buFont typeface="+mj-lt"/>
              <a:buAutoNum type="arabicPeriod"/>
            </a:pPr>
            <a:r>
              <a:rPr lang="en-US" sz="1300" dirty="0"/>
              <a:t>Title</a:t>
            </a:r>
          </a:p>
          <a:p>
            <a:pPr marL="514350" indent="-514350">
              <a:buFont typeface="+mj-lt"/>
              <a:buAutoNum type="arabicPeriod"/>
            </a:pPr>
            <a:r>
              <a:rPr lang="en-US" sz="1300" dirty="0"/>
              <a:t>Table of Contents</a:t>
            </a:r>
          </a:p>
          <a:p>
            <a:pPr marL="514350" indent="-514350">
              <a:buFont typeface="+mj-lt"/>
              <a:buAutoNum type="arabicPeriod"/>
            </a:pPr>
            <a:r>
              <a:rPr lang="en-US" sz="1300" dirty="0"/>
              <a:t>Introduction</a:t>
            </a:r>
          </a:p>
          <a:p>
            <a:pPr marL="514350" indent="-514350">
              <a:buFont typeface="+mj-lt"/>
              <a:buAutoNum type="arabicPeriod"/>
            </a:pPr>
            <a:r>
              <a:rPr lang="en-US" sz="1300" dirty="0"/>
              <a:t>Purpose</a:t>
            </a:r>
          </a:p>
          <a:p>
            <a:pPr marL="514350" indent="-514350">
              <a:buFont typeface="+mj-lt"/>
              <a:buAutoNum type="arabicPeriod"/>
            </a:pPr>
            <a:r>
              <a:rPr lang="en-US" sz="1300" dirty="0"/>
              <a:t>Concept Review</a:t>
            </a:r>
          </a:p>
          <a:p>
            <a:pPr marL="0" indent="0">
              <a:buNone/>
            </a:pPr>
            <a:r>
              <a:rPr lang="en-US" sz="1300" dirty="0"/>
              <a:t>6-8. Literature Review</a:t>
            </a:r>
          </a:p>
          <a:p>
            <a:pPr marL="971550" lvl="1" indent="-514350">
              <a:buFont typeface="+mj-lt"/>
              <a:buAutoNum type="arabicPeriod"/>
            </a:pPr>
            <a:r>
              <a:rPr lang="en-US" sz="1300" dirty="0"/>
              <a:t>“Differences in Industry Responses to Monetary Policy Shocks” (Javier Nieto, 2016)</a:t>
            </a:r>
          </a:p>
          <a:p>
            <a:pPr marL="971550" lvl="1" indent="-514350">
              <a:buFont typeface="+mj-lt"/>
              <a:buAutoNum type="arabicPeriod"/>
            </a:pPr>
            <a:r>
              <a:rPr lang="en-US" sz="1300" dirty="0"/>
              <a:t>“The Monetary Transmission Mechanism; Evidence from five OECD Countries” (</a:t>
            </a:r>
            <a:r>
              <a:rPr lang="en-US" sz="1300" dirty="0" err="1"/>
              <a:t>Dedola</a:t>
            </a:r>
            <a:r>
              <a:rPr lang="en-US" sz="1300" dirty="0"/>
              <a:t> and Lippi, 2000)</a:t>
            </a:r>
          </a:p>
          <a:p>
            <a:pPr marL="971550" lvl="1" indent="-514350">
              <a:buFont typeface="+mj-lt"/>
              <a:buAutoNum type="arabicPeriod"/>
            </a:pPr>
            <a:r>
              <a:rPr lang="en-US" sz="1300" dirty="0"/>
              <a:t>Shadow Rate and Shadow Policy Rate (Wu-Xia, 2016), (Lombardi and Zhu, 2014)</a:t>
            </a:r>
          </a:p>
          <a:p>
            <a:pPr marL="0" indent="0">
              <a:buNone/>
            </a:pPr>
            <a:endParaRPr lang="en-US" sz="1300" dirty="0"/>
          </a:p>
          <a:p>
            <a:pPr marL="0" indent="0">
              <a:buNone/>
            </a:pPr>
            <a:endParaRPr lang="en-US" sz="1300" dirty="0"/>
          </a:p>
          <a:p>
            <a:pPr marL="0" indent="0">
              <a:buNone/>
            </a:pPr>
            <a:endParaRPr lang="en-US" sz="1300" dirty="0"/>
          </a:p>
          <a:p>
            <a:pPr marL="0" indent="0">
              <a:buNone/>
            </a:pPr>
            <a:r>
              <a:rPr lang="en-US" sz="1300" dirty="0"/>
              <a:t>9-11. Methods</a:t>
            </a:r>
          </a:p>
          <a:p>
            <a:pPr marL="971550" lvl="1" indent="-514350">
              <a:buFont typeface="+mj-lt"/>
              <a:buAutoNum type="arabicPeriod"/>
            </a:pPr>
            <a:r>
              <a:rPr lang="en-US" sz="1300" dirty="0"/>
              <a:t>Data and Limitations</a:t>
            </a:r>
          </a:p>
          <a:p>
            <a:pPr marL="971550" lvl="1" indent="-514350">
              <a:buFont typeface="+mj-lt"/>
              <a:buAutoNum type="arabicPeriod"/>
            </a:pPr>
            <a:r>
              <a:rPr lang="en-US" sz="1300" dirty="0"/>
              <a:t>Development of Measures</a:t>
            </a:r>
          </a:p>
          <a:p>
            <a:pPr marL="971550" lvl="1" indent="-514350">
              <a:buFont typeface="+mj-lt"/>
              <a:buAutoNum type="arabicPeriod"/>
            </a:pPr>
            <a:r>
              <a:rPr lang="en-US" sz="1300" dirty="0"/>
              <a:t>Regressions</a:t>
            </a:r>
          </a:p>
          <a:p>
            <a:pPr marL="0" indent="0">
              <a:buNone/>
            </a:pPr>
            <a:r>
              <a:rPr lang="en-US" sz="1300" dirty="0"/>
              <a:t>12-16. Results</a:t>
            </a:r>
          </a:p>
          <a:p>
            <a:pPr marL="971550" lvl="1" indent="-514350">
              <a:buFont typeface="+mj-lt"/>
              <a:buAutoNum type="arabicPeriod"/>
            </a:pPr>
            <a:r>
              <a:rPr lang="en-US" sz="1300" dirty="0"/>
              <a:t>Aggregate Effects</a:t>
            </a:r>
          </a:p>
          <a:p>
            <a:pPr marL="971550" lvl="1" indent="-514350">
              <a:buFont typeface="+mj-lt"/>
              <a:buAutoNum type="arabicPeriod"/>
            </a:pPr>
            <a:r>
              <a:rPr lang="en-US" sz="1300" dirty="0"/>
              <a:t>Energy</a:t>
            </a:r>
          </a:p>
          <a:p>
            <a:pPr marL="971550" lvl="1" indent="-514350">
              <a:buFont typeface="+mj-lt"/>
              <a:buAutoNum type="arabicPeriod"/>
            </a:pPr>
            <a:r>
              <a:rPr lang="en-US" sz="1300" dirty="0"/>
              <a:t>Industrials</a:t>
            </a:r>
          </a:p>
          <a:p>
            <a:pPr marL="971550" lvl="1" indent="-514350">
              <a:buFont typeface="+mj-lt"/>
              <a:buAutoNum type="arabicPeriod"/>
            </a:pPr>
            <a:r>
              <a:rPr lang="en-US" sz="1300" dirty="0"/>
              <a:t>Real Estate</a:t>
            </a:r>
          </a:p>
          <a:p>
            <a:pPr marL="971550" lvl="1" indent="-514350">
              <a:buFont typeface="+mj-lt"/>
              <a:buAutoNum type="arabicPeriod"/>
            </a:pPr>
            <a:r>
              <a:rPr lang="en-US" sz="1300" dirty="0"/>
              <a:t>Financials</a:t>
            </a:r>
          </a:p>
          <a:p>
            <a:pPr marL="0" indent="0">
              <a:buNone/>
            </a:pPr>
            <a:r>
              <a:rPr lang="en-US" sz="1300" dirty="0"/>
              <a:t>17-20. Conclusions</a:t>
            </a:r>
          </a:p>
          <a:p>
            <a:pPr marL="971550" lvl="1" indent="-514350">
              <a:buFont typeface="+mj-lt"/>
              <a:buAutoNum type="arabicPeriod"/>
            </a:pPr>
            <a:r>
              <a:rPr lang="en-US" sz="1300" dirty="0"/>
              <a:t>Accuracy of Measures</a:t>
            </a:r>
          </a:p>
          <a:p>
            <a:pPr marL="971550" lvl="1" indent="-514350">
              <a:buFont typeface="+mj-lt"/>
              <a:buAutoNum type="arabicPeriod"/>
            </a:pPr>
            <a:r>
              <a:rPr lang="en-US" sz="1300" dirty="0"/>
              <a:t>Issues</a:t>
            </a:r>
          </a:p>
          <a:p>
            <a:pPr marL="971550" lvl="1" indent="-514350">
              <a:buFont typeface="+mj-lt"/>
              <a:buAutoNum type="arabicPeriod"/>
            </a:pPr>
            <a:r>
              <a:rPr lang="en-US" sz="1300" dirty="0"/>
              <a:t>Final Remarks</a:t>
            </a:r>
          </a:p>
          <a:p>
            <a:pPr marL="0" indent="0">
              <a:buNone/>
            </a:pPr>
            <a:endParaRPr lang="en-US" sz="1300" dirty="0"/>
          </a:p>
          <a:p>
            <a:pPr marL="0" indent="0">
              <a:buNone/>
            </a:pPr>
            <a:endParaRPr lang="en-US" sz="1300" dirty="0"/>
          </a:p>
          <a:p>
            <a:pPr marL="0" indent="0">
              <a:buNone/>
            </a:pPr>
            <a:endParaRPr lang="en-US" sz="1300" dirty="0"/>
          </a:p>
          <a:p>
            <a:pPr marL="514350" indent="-514350">
              <a:buFont typeface="+mj-lt"/>
              <a:buAutoNum type="arabicPeriod"/>
            </a:pPr>
            <a:endParaRPr lang="en-US" sz="1300" dirty="0"/>
          </a:p>
        </p:txBody>
      </p:sp>
    </p:spTree>
    <p:extLst>
      <p:ext uri="{BB962C8B-B14F-4D97-AF65-F5344CB8AC3E}">
        <p14:creationId xmlns:p14="http://schemas.microsoft.com/office/powerpoint/2010/main" val="3957235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FFC3E-3BE4-D244-B9F6-37BA543C04DB}"/>
              </a:ext>
            </a:extLst>
          </p:cNvPr>
          <p:cNvSpPr>
            <a:spLocks noGrp="1"/>
          </p:cNvSpPr>
          <p:nvPr>
            <p:ph type="title"/>
          </p:nvPr>
        </p:nvSpPr>
        <p:spPr>
          <a:xfrm>
            <a:off x="649224" y="960120"/>
            <a:ext cx="3867912" cy="4169664"/>
          </a:xfrm>
        </p:spPr>
        <p:txBody>
          <a:bodyPr>
            <a:normAutofit/>
          </a:bodyPr>
          <a:lstStyle/>
          <a:p>
            <a:pPr algn="r"/>
            <a:r>
              <a:rPr lang="en-US"/>
              <a:t>References</a:t>
            </a:r>
          </a:p>
        </p:txBody>
      </p:sp>
      <p:cxnSp>
        <p:nvCxnSpPr>
          <p:cNvPr id="35" name="Straight Connector 34">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1D695D-BEBD-D542-BAA3-B1225143EDEC}"/>
              </a:ext>
            </a:extLst>
          </p:cNvPr>
          <p:cNvSpPr>
            <a:spLocks noGrp="1"/>
          </p:cNvSpPr>
          <p:nvPr>
            <p:ph idx="1"/>
          </p:nvPr>
        </p:nvSpPr>
        <p:spPr>
          <a:xfrm>
            <a:off x="4983480" y="960120"/>
            <a:ext cx="5513832" cy="4169664"/>
          </a:xfrm>
        </p:spPr>
        <p:txBody>
          <a:bodyPr anchor="ctr">
            <a:normAutofit/>
          </a:bodyPr>
          <a:lstStyle/>
          <a:p>
            <a:r>
              <a:rPr lang="en-US" sz="2400"/>
              <a:t>Bernanke, B. S. (2020). </a:t>
            </a:r>
            <a:r>
              <a:rPr lang="en-US" sz="2400" i="1"/>
              <a:t>The New Tools of Monetary Policy: American Economics Association</a:t>
            </a:r>
            <a:r>
              <a:rPr lang="en-US" sz="2400"/>
              <a:t>. </a:t>
            </a:r>
            <a:r>
              <a:rPr lang="en-US" sz="2400" i="1"/>
              <a:t>Presidential Address. 57.</a:t>
            </a:r>
          </a:p>
          <a:p>
            <a:r>
              <a:rPr lang="en-US" sz="2400"/>
              <a:t>Vissing-Jorgensen, A., &amp; Krishnamurthy, A. (2011). The Effects of Quantitative Easing on Interest Rates. </a:t>
            </a:r>
            <a:r>
              <a:rPr lang="en-US" sz="2400" i="1"/>
              <a:t>Brookings Papers on Economic Activity</a:t>
            </a:r>
            <a:r>
              <a:rPr lang="en-US" sz="2400"/>
              <a:t>, </a:t>
            </a:r>
            <a:r>
              <a:rPr lang="en-US" sz="2400" i="1"/>
              <a:t>2</a:t>
            </a:r>
            <a:r>
              <a:rPr lang="en-US" sz="2400"/>
              <a:t>. https://doi.org/10.2139/ssrn.1784270</a:t>
            </a:r>
            <a:endParaRPr lang="en-CA" sz="2400"/>
          </a:p>
        </p:txBody>
      </p:sp>
    </p:spTree>
    <p:extLst>
      <p:ext uri="{BB962C8B-B14F-4D97-AF65-F5344CB8AC3E}">
        <p14:creationId xmlns:p14="http://schemas.microsoft.com/office/powerpoint/2010/main" val="112283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EBFA1EA-C331-6B4E-9093-C3D2CDF74034}"/>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Introduction</a:t>
            </a:r>
          </a:p>
        </p:txBody>
      </p:sp>
      <p:sp>
        <p:nvSpPr>
          <p:cNvPr id="3" name="Content Placeholder 2">
            <a:extLst>
              <a:ext uri="{FF2B5EF4-FFF2-40B4-BE49-F238E27FC236}">
                <a16:creationId xmlns:a16="http://schemas.microsoft.com/office/drawing/2014/main" id="{9F8A4D4E-BBC4-1B40-93D9-FA0AB0F95D8A}"/>
              </a:ext>
            </a:extLst>
          </p:cNvPr>
          <p:cNvSpPr>
            <a:spLocks noGrp="1"/>
          </p:cNvSpPr>
          <p:nvPr>
            <p:ph idx="1"/>
          </p:nvPr>
        </p:nvSpPr>
        <p:spPr>
          <a:xfrm>
            <a:off x="5120640" y="804672"/>
            <a:ext cx="6281928" cy="5248656"/>
          </a:xfrm>
        </p:spPr>
        <p:txBody>
          <a:bodyPr anchor="ctr">
            <a:normAutofit/>
          </a:bodyPr>
          <a:lstStyle/>
          <a:p>
            <a:pPr>
              <a:lnSpc>
                <a:spcPct val="150000"/>
              </a:lnSpc>
            </a:pPr>
            <a:r>
              <a:rPr lang="en-US" sz="1600" dirty="0"/>
              <a:t>The effect of monetary policy is one of the most commonly research topics in economics and has become increasingly relevant since the financial crisis of 2008.</a:t>
            </a:r>
          </a:p>
          <a:p>
            <a:pPr>
              <a:lnSpc>
                <a:spcPct val="150000"/>
              </a:lnSpc>
            </a:pPr>
            <a:r>
              <a:rPr lang="en-US" sz="1600" dirty="0"/>
              <a:t>The low-inflation, low-interest rate environment that has prevailed since the early 1980s has resulted in limitations on traditional expansionary monetary policy due to the presence of the Zero-Lower Bound.</a:t>
            </a:r>
          </a:p>
          <a:p>
            <a:pPr>
              <a:lnSpc>
                <a:spcPct val="150000"/>
              </a:lnSpc>
            </a:pPr>
            <a:r>
              <a:rPr lang="en-US" sz="1600" dirty="0"/>
              <a:t>This led to the adoption of unconventional methods of monetary policy, most prominently quantitative easing (QE) and forward guidance (FG).</a:t>
            </a:r>
          </a:p>
          <a:p>
            <a:pPr>
              <a:lnSpc>
                <a:spcPct val="150000"/>
              </a:lnSpc>
            </a:pPr>
            <a:r>
              <a:rPr lang="en-US" sz="1600" dirty="0"/>
              <a:t>I will analyze the effect of these methods as well as more traditional tools on a per-industry basis since 2008.</a:t>
            </a:r>
          </a:p>
        </p:txBody>
      </p:sp>
    </p:spTree>
    <p:extLst>
      <p:ext uri="{BB962C8B-B14F-4D97-AF65-F5344CB8AC3E}">
        <p14:creationId xmlns:p14="http://schemas.microsoft.com/office/powerpoint/2010/main" val="86437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5" name="Group 6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6" name="Rectangle 6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D8C3B6A-517D-734E-9EAE-5E7843374DBE}"/>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Purpose</a:t>
            </a:r>
          </a:p>
        </p:txBody>
      </p:sp>
      <p:sp>
        <p:nvSpPr>
          <p:cNvPr id="3" name="Content Placeholder 2">
            <a:extLst>
              <a:ext uri="{FF2B5EF4-FFF2-40B4-BE49-F238E27FC236}">
                <a16:creationId xmlns:a16="http://schemas.microsoft.com/office/drawing/2014/main" id="{759F71EA-2CFC-D449-A825-445EB1D6AD42}"/>
              </a:ext>
            </a:extLst>
          </p:cNvPr>
          <p:cNvSpPr>
            <a:spLocks noGrp="1"/>
          </p:cNvSpPr>
          <p:nvPr>
            <p:ph idx="1"/>
          </p:nvPr>
        </p:nvSpPr>
        <p:spPr>
          <a:xfrm>
            <a:off x="5120640" y="804672"/>
            <a:ext cx="6281928" cy="5248656"/>
          </a:xfrm>
        </p:spPr>
        <p:txBody>
          <a:bodyPr anchor="ctr">
            <a:normAutofit/>
          </a:bodyPr>
          <a:lstStyle/>
          <a:p>
            <a:pPr>
              <a:lnSpc>
                <a:spcPct val="150000"/>
              </a:lnSpc>
            </a:pPr>
            <a:r>
              <a:rPr lang="en-US" sz="1600" dirty="0"/>
              <a:t>In my analysis, I will attempt to answer a few key questions about monetary policy in the post-2008 era.</a:t>
            </a:r>
          </a:p>
          <a:p>
            <a:pPr marL="914400" lvl="1" indent="-457200">
              <a:lnSpc>
                <a:spcPct val="150000"/>
              </a:lnSpc>
              <a:buFont typeface="+mj-lt"/>
              <a:buAutoNum type="arabicPeriod"/>
            </a:pPr>
            <a:r>
              <a:rPr lang="en-US" sz="1600" dirty="0"/>
              <a:t>What effect have these new tools had on industry fundamentals compared to more traditional tools?</a:t>
            </a:r>
          </a:p>
          <a:p>
            <a:pPr marL="914400" lvl="1" indent="-457200">
              <a:lnSpc>
                <a:spcPct val="150000"/>
              </a:lnSpc>
              <a:buFont typeface="+mj-lt"/>
              <a:buAutoNum type="arabicPeriod"/>
            </a:pPr>
            <a:r>
              <a:rPr lang="en-US" sz="1600" dirty="0"/>
              <a:t>Are these results consistent with our intuition of the channels of monetary transmission as defined by previous studies?</a:t>
            </a:r>
          </a:p>
          <a:p>
            <a:pPr marL="914400" lvl="1" indent="-457200">
              <a:lnSpc>
                <a:spcPct val="150000"/>
              </a:lnSpc>
              <a:buFont typeface="+mj-lt"/>
              <a:buAutoNum type="arabicPeriod"/>
            </a:pPr>
            <a:r>
              <a:rPr lang="en-US" sz="1600" dirty="0"/>
              <a:t>What further conclusions can be drawn from these results?</a:t>
            </a:r>
          </a:p>
          <a:p>
            <a:pPr>
              <a:lnSpc>
                <a:spcPct val="150000"/>
              </a:lnSpc>
            </a:pPr>
            <a:r>
              <a:rPr lang="en-US" sz="1600" dirty="0"/>
              <a:t>The basis for answering these questions will be the response of aggregate industry revenue and equity prices to various measures of monetary shocks.</a:t>
            </a:r>
          </a:p>
        </p:txBody>
      </p:sp>
    </p:spTree>
    <p:extLst>
      <p:ext uri="{BB962C8B-B14F-4D97-AF65-F5344CB8AC3E}">
        <p14:creationId xmlns:p14="http://schemas.microsoft.com/office/powerpoint/2010/main" val="198754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85EB24DC-35DF-3D4E-BB03-2F55932DC5A0}"/>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Concept Review</a:t>
            </a:r>
          </a:p>
        </p:txBody>
      </p:sp>
      <p:sp>
        <p:nvSpPr>
          <p:cNvPr id="3" name="Content Placeholder 2">
            <a:extLst>
              <a:ext uri="{FF2B5EF4-FFF2-40B4-BE49-F238E27FC236}">
                <a16:creationId xmlns:a16="http://schemas.microsoft.com/office/drawing/2014/main" id="{E02B45E1-EC5B-B94C-9529-BDD830F7EED0}"/>
              </a:ext>
            </a:extLst>
          </p:cNvPr>
          <p:cNvSpPr>
            <a:spLocks noGrp="1"/>
          </p:cNvSpPr>
          <p:nvPr>
            <p:ph idx="1"/>
          </p:nvPr>
        </p:nvSpPr>
        <p:spPr>
          <a:xfrm>
            <a:off x="5120640" y="804672"/>
            <a:ext cx="6281928" cy="5248656"/>
          </a:xfrm>
        </p:spPr>
        <p:txBody>
          <a:bodyPr anchor="ctr">
            <a:normAutofit lnSpcReduction="10000"/>
          </a:bodyPr>
          <a:lstStyle/>
          <a:p>
            <a:r>
              <a:rPr lang="en-US" sz="1400" dirty="0"/>
              <a:t>Federal Funds Rate </a:t>
            </a:r>
          </a:p>
          <a:p>
            <a:pPr lvl="1"/>
            <a:r>
              <a:rPr lang="en-US" sz="1400" dirty="0"/>
              <a:t>Intended Federal Funds Rate – Fed’s target rate at which depository institutions can borrow or lend excess reserves.  </a:t>
            </a:r>
          </a:p>
          <a:p>
            <a:pPr lvl="1"/>
            <a:r>
              <a:rPr lang="en-US" sz="1400" dirty="0"/>
              <a:t>Effective Federal Funds Rate – The prevailing average rate at which depository institutions actual carry out these transactions.</a:t>
            </a:r>
          </a:p>
          <a:p>
            <a:pPr lvl="1"/>
            <a:r>
              <a:rPr lang="en-US" sz="1400" dirty="0"/>
              <a:t>Traditional tool of monetary policy.</a:t>
            </a:r>
          </a:p>
          <a:p>
            <a:r>
              <a:rPr lang="en-US" sz="1400" dirty="0"/>
              <a:t>Quantitative Easing</a:t>
            </a:r>
          </a:p>
          <a:p>
            <a:pPr lvl="1"/>
            <a:r>
              <a:rPr lang="en-US" sz="1400" dirty="0"/>
              <a:t>Has many definitions depending on the country in which it was employed.</a:t>
            </a:r>
          </a:p>
          <a:p>
            <a:pPr lvl="1"/>
            <a:r>
              <a:rPr lang="en-US" sz="1400" dirty="0"/>
              <a:t>Federal Reserve Chairman Ben Bernanke (2006-2014) – “</a:t>
            </a:r>
            <a:r>
              <a:rPr lang="en-CA" sz="1400" dirty="0"/>
              <a:t>the large-scale purchase of longer-term financial assets by central banks</a:t>
            </a:r>
            <a:r>
              <a:rPr lang="en-CA" sz="1400" dirty="0">
                <a:effectLst/>
              </a:rPr>
              <a:t> “ (Bernanke, 2020).</a:t>
            </a:r>
            <a:endParaRPr lang="en-US" sz="1400" dirty="0"/>
          </a:p>
          <a:p>
            <a:pPr lvl="1"/>
            <a:r>
              <a:rPr lang="en-US" sz="1400" dirty="0"/>
              <a:t>Large-Scale Asset Purchases – Purchase of treasury securities, mortgage-backed securities, and corporate bonds in order to influence the term-structure of interest rates across a variety of asset classes.</a:t>
            </a:r>
          </a:p>
          <a:p>
            <a:pPr lvl="1"/>
            <a:r>
              <a:rPr lang="en-US" sz="1400" dirty="0"/>
              <a:t>Influence of Excess Reserves – Another goal of QE is the direct influence of the level of excess reserves with idea that these excess reserve will naturally spill out into the rest of the economy through sheer size alone </a:t>
            </a:r>
            <a:r>
              <a:rPr lang="en-CA" sz="1400" dirty="0"/>
              <a:t>(</a:t>
            </a:r>
            <a:r>
              <a:rPr lang="en-CA" sz="1400" dirty="0" err="1"/>
              <a:t>Vissing</a:t>
            </a:r>
            <a:r>
              <a:rPr lang="en-CA" sz="1400" dirty="0"/>
              <a:t>-Jorgensen &amp; Krishnamurthy, 2011).</a:t>
            </a:r>
            <a:endParaRPr lang="en-US" sz="1400" dirty="0"/>
          </a:p>
          <a:p>
            <a:r>
              <a:rPr lang="en-US" sz="1400" dirty="0"/>
              <a:t>Forward Guidance</a:t>
            </a:r>
          </a:p>
          <a:p>
            <a:pPr lvl="1"/>
            <a:r>
              <a:rPr lang="en-US" sz="1400" dirty="0"/>
              <a:t>Based on rational-expectations theory (Bernanke, 2020).</a:t>
            </a:r>
          </a:p>
          <a:p>
            <a:pPr lvl="1"/>
            <a:r>
              <a:rPr lang="en-US" sz="1400" dirty="0"/>
              <a:t>Federal Reserve’s traces path of future short-term interest rates.</a:t>
            </a:r>
          </a:p>
          <a:p>
            <a:pPr lvl="1"/>
            <a:r>
              <a:rPr lang="en-US" sz="1400" dirty="0"/>
              <a:t>During the financial crisis, the Fed announce the intention to keep interest rates low for an extended period, pushing long-term rates down.</a:t>
            </a:r>
          </a:p>
          <a:p>
            <a:pPr lvl="1"/>
            <a:endParaRPr lang="en-US" sz="1400" dirty="0"/>
          </a:p>
        </p:txBody>
      </p:sp>
    </p:spTree>
    <p:extLst>
      <p:ext uri="{BB962C8B-B14F-4D97-AF65-F5344CB8AC3E}">
        <p14:creationId xmlns:p14="http://schemas.microsoft.com/office/powerpoint/2010/main" val="325335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FA56F-96A7-154B-9DFC-D563423306B3}"/>
              </a:ext>
            </a:extLst>
          </p:cNvPr>
          <p:cNvSpPr>
            <a:spLocks noGrp="1"/>
          </p:cNvSpPr>
          <p:nvPr>
            <p:ph type="title"/>
          </p:nvPr>
        </p:nvSpPr>
        <p:spPr>
          <a:xfrm>
            <a:off x="686834" y="591344"/>
            <a:ext cx="3200400" cy="5585619"/>
          </a:xfrm>
        </p:spPr>
        <p:txBody>
          <a:bodyPr>
            <a:normAutofit/>
          </a:bodyPr>
          <a:lstStyle/>
          <a:p>
            <a:r>
              <a:rPr lang="en-US" sz="2400" dirty="0">
                <a:solidFill>
                  <a:srgbClr val="FFFFFF"/>
                </a:solidFill>
              </a:rPr>
              <a:t>“Differences in Industry Responses to Monetary Policy Shocks” (Javier Nieto, 2016)</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9F8908-B772-BE46-8224-6B88B01A1FAC}"/>
              </a:ext>
            </a:extLst>
          </p:cNvPr>
          <p:cNvSpPr>
            <a:spLocks noGrp="1"/>
          </p:cNvSpPr>
          <p:nvPr>
            <p:ph idx="1"/>
          </p:nvPr>
        </p:nvSpPr>
        <p:spPr>
          <a:xfrm>
            <a:off x="4447308" y="591344"/>
            <a:ext cx="6906491" cy="5585619"/>
          </a:xfrm>
        </p:spPr>
        <p:txBody>
          <a:bodyPr anchor="ctr">
            <a:normAutofit lnSpcReduction="10000"/>
          </a:bodyPr>
          <a:lstStyle/>
          <a:p>
            <a:pPr>
              <a:lnSpc>
                <a:spcPct val="150000"/>
              </a:lnSpc>
            </a:pPr>
            <a:r>
              <a:rPr lang="en-US" sz="1300" dirty="0"/>
              <a:t>Purpose</a:t>
            </a:r>
          </a:p>
          <a:p>
            <a:pPr lvl="1">
              <a:lnSpc>
                <a:spcPct val="150000"/>
              </a:lnSpc>
            </a:pPr>
            <a:r>
              <a:rPr lang="en-US" sz="1300" dirty="0"/>
              <a:t>Examine the different responses of various industries in terms of revenue, profit, equity prices, and intrinsic valuation to monetary shocks.</a:t>
            </a:r>
          </a:p>
          <a:p>
            <a:pPr>
              <a:lnSpc>
                <a:spcPct val="150000"/>
              </a:lnSpc>
            </a:pPr>
            <a:r>
              <a:rPr lang="en-US" sz="1300" dirty="0"/>
              <a:t>Methods</a:t>
            </a:r>
          </a:p>
          <a:p>
            <a:pPr lvl="1">
              <a:lnSpc>
                <a:spcPct val="150000"/>
              </a:lnSpc>
            </a:pPr>
            <a:r>
              <a:rPr lang="en-US" sz="1300" dirty="0"/>
              <a:t>Employed a measure of monetary shocks developed by Romer and Romer (2004).</a:t>
            </a:r>
          </a:p>
          <a:p>
            <a:pPr>
              <a:lnSpc>
                <a:spcPct val="150000"/>
              </a:lnSpc>
            </a:pPr>
            <a:r>
              <a:rPr lang="en-US" sz="1300" dirty="0"/>
              <a:t>Conclusions</a:t>
            </a:r>
          </a:p>
          <a:p>
            <a:pPr lvl="1">
              <a:lnSpc>
                <a:spcPct val="150000"/>
              </a:lnSpc>
            </a:pPr>
            <a:r>
              <a:rPr lang="en-US" sz="1300" dirty="0"/>
              <a:t>Found a “large, persistent, and statistically significant (negative) effect on total output and profits”</a:t>
            </a:r>
          </a:p>
          <a:p>
            <a:pPr lvl="1">
              <a:lnSpc>
                <a:spcPct val="150000"/>
              </a:lnSpc>
            </a:pPr>
            <a:r>
              <a:rPr lang="en-US" sz="1300" dirty="0"/>
              <a:t>”Clear sectoral differences in the way monetary policy effects the different industries that make up the U.S. economy.</a:t>
            </a:r>
          </a:p>
          <a:p>
            <a:pPr lvl="1">
              <a:lnSpc>
                <a:spcPct val="150000"/>
              </a:lnSpc>
            </a:pPr>
            <a:r>
              <a:rPr lang="en-US" sz="1300" dirty="0"/>
              <a:t>Energy, industrials, semiconductors, and real estate are among the most sensitive to contractionary monetary policy.</a:t>
            </a:r>
          </a:p>
          <a:p>
            <a:pPr lvl="1">
              <a:lnSpc>
                <a:spcPct val="150000"/>
              </a:lnSpc>
            </a:pPr>
            <a:r>
              <a:rPr lang="en-US" sz="1300" dirty="0"/>
              <a:t>13 out 26 industries showed statistically significant negative stock returns on the day of the FOMC announce of contractionary monetary policy.</a:t>
            </a:r>
          </a:p>
          <a:p>
            <a:pPr lvl="1">
              <a:lnSpc>
                <a:spcPct val="150000"/>
              </a:lnSpc>
            </a:pPr>
            <a:r>
              <a:rPr lang="en-US" sz="1300" dirty="0"/>
              <a:t>Several factors influence the sensitivity of industries to contractionary monetary shocks including capital intensity, degree of openness, relative risk of default, and primary method of financing.</a:t>
            </a:r>
          </a:p>
        </p:txBody>
      </p:sp>
    </p:spTree>
    <p:extLst>
      <p:ext uri="{BB962C8B-B14F-4D97-AF65-F5344CB8AC3E}">
        <p14:creationId xmlns:p14="http://schemas.microsoft.com/office/powerpoint/2010/main" val="909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8EAAE-23D0-EA47-BB2A-2172B13CD53A}"/>
              </a:ext>
            </a:extLst>
          </p:cNvPr>
          <p:cNvSpPr>
            <a:spLocks noGrp="1"/>
          </p:cNvSpPr>
          <p:nvPr>
            <p:ph type="title"/>
          </p:nvPr>
        </p:nvSpPr>
        <p:spPr>
          <a:xfrm>
            <a:off x="686834" y="591344"/>
            <a:ext cx="3200400" cy="5585619"/>
          </a:xfrm>
        </p:spPr>
        <p:txBody>
          <a:bodyPr>
            <a:normAutofit/>
          </a:bodyPr>
          <a:lstStyle/>
          <a:p>
            <a:r>
              <a:rPr lang="en-US" sz="2400" dirty="0">
                <a:solidFill>
                  <a:srgbClr val="FFFFFF"/>
                </a:solidFill>
              </a:rPr>
              <a:t>“The Monetary Transmission Mechanism; Evidence from five OECD Countries” (</a:t>
            </a:r>
            <a:r>
              <a:rPr lang="en-US" sz="2400" dirty="0" err="1">
                <a:solidFill>
                  <a:srgbClr val="FFFFFF"/>
                </a:solidFill>
              </a:rPr>
              <a:t>Dedola</a:t>
            </a:r>
            <a:r>
              <a:rPr lang="en-US" sz="2400" dirty="0">
                <a:solidFill>
                  <a:srgbClr val="FFFFFF"/>
                </a:solidFill>
              </a:rPr>
              <a:t> and Lippi, 2000)</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D3D6CE-B446-2448-BF15-2AB04B0B1067}"/>
              </a:ext>
            </a:extLst>
          </p:cNvPr>
          <p:cNvSpPr>
            <a:spLocks noGrp="1"/>
          </p:cNvSpPr>
          <p:nvPr>
            <p:ph idx="1"/>
          </p:nvPr>
        </p:nvSpPr>
        <p:spPr>
          <a:xfrm>
            <a:off x="4447308" y="591344"/>
            <a:ext cx="6906491" cy="5585619"/>
          </a:xfrm>
        </p:spPr>
        <p:txBody>
          <a:bodyPr anchor="ctr">
            <a:normAutofit/>
          </a:bodyPr>
          <a:lstStyle/>
          <a:p>
            <a:pPr>
              <a:lnSpc>
                <a:spcPct val="150000"/>
              </a:lnSpc>
            </a:pPr>
            <a:r>
              <a:rPr lang="en-US" sz="1500" dirty="0"/>
              <a:t>Purpose</a:t>
            </a:r>
          </a:p>
          <a:p>
            <a:pPr lvl="1">
              <a:lnSpc>
                <a:spcPct val="150000"/>
              </a:lnSpc>
            </a:pPr>
            <a:r>
              <a:rPr lang="en-US" sz="1500" dirty="0"/>
              <a:t>Examined the cross-industry effects of monetary policy.</a:t>
            </a:r>
          </a:p>
          <a:p>
            <a:pPr lvl="1">
              <a:lnSpc>
                <a:spcPct val="150000"/>
              </a:lnSpc>
            </a:pPr>
            <a:r>
              <a:rPr lang="en-US" sz="1500" dirty="0"/>
              <a:t>Explore the mechanism of transmission through which monetary policy effects industry output.</a:t>
            </a:r>
          </a:p>
          <a:p>
            <a:pPr>
              <a:lnSpc>
                <a:spcPct val="150000"/>
              </a:lnSpc>
            </a:pPr>
            <a:r>
              <a:rPr lang="en-US" sz="1500" dirty="0"/>
              <a:t>Methods</a:t>
            </a:r>
          </a:p>
          <a:p>
            <a:pPr lvl="1">
              <a:lnSpc>
                <a:spcPct val="150000"/>
              </a:lnSpc>
            </a:pPr>
            <a:r>
              <a:rPr lang="en-US" sz="1500" dirty="0"/>
              <a:t>Used firm-level and a SVAR(5) controlling for key macroeconomic variables and imposing an order of transmission. </a:t>
            </a:r>
          </a:p>
          <a:p>
            <a:pPr lvl="1">
              <a:lnSpc>
                <a:spcPct val="150000"/>
              </a:lnSpc>
            </a:pPr>
            <a:r>
              <a:rPr lang="en-US" sz="1500" dirty="0"/>
              <a:t>Used results to develop impulse response functions for industry output using the effective exchange rate as the impulse.</a:t>
            </a:r>
          </a:p>
          <a:p>
            <a:pPr>
              <a:lnSpc>
                <a:spcPct val="150000"/>
              </a:lnSpc>
            </a:pPr>
            <a:r>
              <a:rPr lang="en-US" sz="1500" dirty="0"/>
              <a:t>Conclusions</a:t>
            </a:r>
          </a:p>
          <a:p>
            <a:pPr lvl="1">
              <a:lnSpc>
                <a:spcPct val="150000"/>
              </a:lnSpc>
            </a:pPr>
            <a:r>
              <a:rPr lang="en-US" sz="1500" dirty="0"/>
              <a:t>Found “significant heterogeneity of policy effects”.</a:t>
            </a:r>
          </a:p>
          <a:p>
            <a:pPr lvl="1">
              <a:lnSpc>
                <a:spcPct val="150000"/>
              </a:lnSpc>
            </a:pPr>
            <a:r>
              <a:rPr lang="en-US" sz="1500" dirty="0"/>
              <a:t>Strong correlation between industry response and measures such as durability of goods produced, investment intensity, borrowing capacity, and interest payment burden.</a:t>
            </a:r>
          </a:p>
          <a:p>
            <a:pPr>
              <a:lnSpc>
                <a:spcPct val="150000"/>
              </a:lnSpc>
            </a:pPr>
            <a:endParaRPr lang="en-US" sz="1500" dirty="0"/>
          </a:p>
        </p:txBody>
      </p:sp>
    </p:spTree>
    <p:extLst>
      <p:ext uri="{BB962C8B-B14F-4D97-AF65-F5344CB8AC3E}">
        <p14:creationId xmlns:p14="http://schemas.microsoft.com/office/powerpoint/2010/main" val="116494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8EAAE-23D0-EA47-BB2A-2172B13CD53A}"/>
              </a:ext>
            </a:extLst>
          </p:cNvPr>
          <p:cNvSpPr>
            <a:spLocks noGrp="1"/>
          </p:cNvSpPr>
          <p:nvPr>
            <p:ph type="title"/>
          </p:nvPr>
        </p:nvSpPr>
        <p:spPr>
          <a:xfrm>
            <a:off x="686834" y="591344"/>
            <a:ext cx="3200400" cy="5585619"/>
          </a:xfrm>
        </p:spPr>
        <p:txBody>
          <a:bodyPr>
            <a:normAutofit/>
          </a:bodyPr>
          <a:lstStyle/>
          <a:p>
            <a:r>
              <a:rPr lang="en-US" sz="2400" dirty="0">
                <a:solidFill>
                  <a:schemeClr val="bg1"/>
                </a:solidFill>
              </a:rPr>
              <a:t>“A New Measure of Monetary Shocks: Derivation and Implications” Romer and Romer (2004)</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D3D6CE-B446-2448-BF15-2AB04B0B1067}"/>
                  </a:ext>
                </a:extLst>
              </p:cNvPr>
              <p:cNvSpPr>
                <a:spLocks noGrp="1"/>
              </p:cNvSpPr>
              <p:nvPr>
                <p:ph idx="1"/>
              </p:nvPr>
            </p:nvSpPr>
            <p:spPr>
              <a:xfrm>
                <a:off x="4447308" y="953293"/>
                <a:ext cx="6906491" cy="5585619"/>
              </a:xfrm>
            </p:spPr>
            <p:txBody>
              <a:bodyPr anchor="ctr">
                <a:normAutofit fontScale="77500" lnSpcReduction="20000"/>
              </a:bodyPr>
              <a:lstStyle/>
              <a:p>
                <a:pPr>
                  <a:lnSpc>
                    <a:spcPct val="150000"/>
                  </a:lnSpc>
                </a:pPr>
                <a:r>
                  <a:rPr lang="en-US" sz="1600" dirty="0"/>
                  <a:t>Purpose</a:t>
                </a:r>
              </a:p>
              <a:p>
                <a:pPr lvl="1">
                  <a:lnSpc>
                    <a:spcPct val="150000"/>
                  </a:lnSpc>
                </a:pPr>
                <a:r>
                  <a:rPr lang="en-US" sz="1600" dirty="0"/>
                  <a:t>To develop a measure of monetary shocks that is exogenous from “systematic responses to information about future developments”.  </a:t>
                </a:r>
              </a:p>
              <a:p>
                <a:pPr>
                  <a:lnSpc>
                    <a:spcPct val="150000"/>
                  </a:lnSpc>
                </a:pPr>
                <a:r>
                  <a:rPr lang="en-US" sz="1600" dirty="0"/>
                  <a:t>Methods</a:t>
                </a:r>
              </a:p>
              <a:p>
                <a:pPr lvl="1">
                  <a:lnSpc>
                    <a:spcPct val="150000"/>
                  </a:lnSpc>
                </a:pPr>
                <a:r>
                  <a:rPr lang="en-US" sz="1600" dirty="0"/>
                  <a:t>Used FOMC meeting records to separate the intended and unexpected effects of rate-setting decisions.</a:t>
                </a:r>
              </a:p>
              <a:p>
                <a:pPr lvl="1">
                  <a:lnSpc>
                    <a:spcPct val="150000"/>
                  </a:lnSpc>
                </a:pPr>
                <a:r>
                  <a:rPr lang="en-US" sz="1600" dirty="0"/>
                  <a:t>The measure of monetary shock is defined as the error term of the following regression.</a:t>
                </a:r>
              </a:p>
              <a:p>
                <a:pPr lvl="2">
                  <a:lnSpc>
                    <a:spcPct val="150000"/>
                  </a:lnSpc>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Δ</m:t>
                    </m:r>
                    <m:r>
                      <a:rPr lang="en-CA" sz="1200" i="1">
                        <a:latin typeface="Cambria Math" panose="02040503050406030204" pitchFamily="18" charset="0"/>
                        <a:ea typeface="Cambria Math" panose="02040503050406030204" pitchFamily="18" charset="0"/>
                      </a:rPr>
                      <m:t>𝑖𝑛𝑡𝑓𝑓</m:t>
                    </m:r>
                    <m:r>
                      <a:rPr lang="en-CA" sz="1200" i="1">
                        <a:latin typeface="Cambria Math" panose="02040503050406030204" pitchFamily="18" charset="0"/>
                        <a:ea typeface="Cambria Math" panose="02040503050406030204" pitchFamily="18" charset="0"/>
                      </a:rPr>
                      <m:t>=</m:t>
                    </m:r>
                    <m:r>
                      <a:rPr lang="en-CA" sz="1200" i="1">
                        <a:latin typeface="Cambria Math" panose="02040503050406030204" pitchFamily="18" charset="0"/>
                        <a:ea typeface="Cambria Math" panose="02040503050406030204" pitchFamily="18" charset="0"/>
                      </a:rPr>
                      <m:t>𝛼</m:t>
                    </m:r>
                    <m:r>
                      <a:rPr lang="en-CA" sz="1200" i="1">
                        <a:latin typeface="Cambria Math" panose="02040503050406030204" pitchFamily="18" charset="0"/>
                        <a:ea typeface="Cambria Math" panose="02040503050406030204" pitchFamily="18" charset="0"/>
                      </a:rPr>
                      <m:t>+</m:t>
                    </m:r>
                    <m:r>
                      <a:rPr lang="en-CA" sz="1200" i="1">
                        <a:latin typeface="Cambria Math" panose="02040503050406030204" pitchFamily="18" charset="0"/>
                        <a:ea typeface="Cambria Math" panose="02040503050406030204" pitchFamily="18" charset="0"/>
                      </a:rPr>
                      <m:t>𝛽</m:t>
                    </m:r>
                    <m:r>
                      <a:rPr lang="en-CA" sz="1200" i="1">
                        <a:latin typeface="Cambria Math" panose="02040503050406030204" pitchFamily="18" charset="0"/>
                        <a:ea typeface="Cambria Math" panose="02040503050406030204" pitchFamily="18" charset="0"/>
                      </a:rPr>
                      <m:t>𝑖𝑛𝑡𝑓𝑓</m:t>
                    </m:r>
                    <m:r>
                      <a:rPr lang="en-CA" sz="1200" i="1">
                        <a:latin typeface="Cambria Math" panose="02040503050406030204" pitchFamily="18" charset="0"/>
                        <a:ea typeface="Cambria Math" panose="02040503050406030204" pitchFamily="18" charset="0"/>
                      </a:rPr>
                      <m:t>+</m:t>
                    </m:r>
                    <m:nary>
                      <m:naryPr>
                        <m:chr m:val="∑"/>
                        <m:ctrlPr>
                          <a:rPr lang="en-CA" sz="1200" i="1">
                            <a:latin typeface="Cambria Math" panose="02040503050406030204" pitchFamily="18" charset="0"/>
                            <a:ea typeface="Cambria Math" panose="02040503050406030204" pitchFamily="18" charset="0"/>
                          </a:rPr>
                        </m:ctrlPr>
                      </m:naryPr>
                      <m:sub>
                        <m:r>
                          <m:rPr>
                            <m:brk m:alnAt="23"/>
                          </m:rPr>
                          <a:rPr lang="en-CA" sz="1200" i="1">
                            <a:latin typeface="Cambria Math" panose="02040503050406030204" pitchFamily="18" charset="0"/>
                            <a:ea typeface="Cambria Math" panose="02040503050406030204" pitchFamily="18" charset="0"/>
                          </a:rPr>
                          <m:t>𝑖</m:t>
                        </m:r>
                        <m:r>
                          <a:rPr lang="en-CA" sz="1200" i="1">
                            <a:latin typeface="Cambria Math" panose="02040503050406030204" pitchFamily="18" charset="0"/>
                            <a:ea typeface="Cambria Math" panose="02040503050406030204" pitchFamily="18" charset="0"/>
                          </a:rPr>
                          <m:t>=−1</m:t>
                        </m:r>
                      </m:sub>
                      <m:sup>
                        <m:r>
                          <a:rPr lang="en-CA" sz="1200" i="1">
                            <a:latin typeface="Cambria Math" panose="02040503050406030204" pitchFamily="18" charset="0"/>
                            <a:ea typeface="Cambria Math" panose="02040503050406030204" pitchFamily="18" charset="0"/>
                          </a:rPr>
                          <m:t>2</m:t>
                        </m:r>
                      </m:sup>
                      <m:e>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𝑖</m:t>
                            </m:r>
                          </m:sub>
                        </m:sSub>
                        <m:acc>
                          <m:accPr>
                            <m:chr m:val="̃"/>
                            <m:ctrlPr>
                              <a:rPr lang="en-CA"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𝑚𝑖</m:t>
                                </m:r>
                              </m:sub>
                            </m:sSub>
                          </m:e>
                        </m:acc>
                        <m:r>
                          <a:rPr lang="en-CA" sz="1200" i="1">
                            <a:latin typeface="Cambria Math" panose="02040503050406030204" pitchFamily="18" charset="0"/>
                            <a:ea typeface="Cambria Math" panose="02040503050406030204" pitchFamily="18" charset="0"/>
                          </a:rPr>
                          <m:t>+</m:t>
                        </m:r>
                        <m:nary>
                          <m:naryPr>
                            <m:chr m:val="∑"/>
                            <m:ctrlPr>
                              <a:rPr lang="el-GR" sz="1200" i="1">
                                <a:latin typeface="Cambria Math" panose="02040503050406030204" pitchFamily="18" charset="0"/>
                                <a:ea typeface="Cambria Math" panose="02040503050406030204" pitchFamily="18" charset="0"/>
                              </a:rPr>
                            </m:ctrlPr>
                          </m:naryPr>
                          <m:sub>
                            <m:r>
                              <m:rPr>
                                <m:brk m:alnAt="23"/>
                              </m:rPr>
                              <a:rPr lang="en-CA" sz="1200" i="1">
                                <a:latin typeface="Cambria Math" panose="02040503050406030204" pitchFamily="18" charset="0"/>
                                <a:ea typeface="Cambria Math" panose="02040503050406030204" pitchFamily="18" charset="0"/>
                              </a:rPr>
                              <m:t>𝑖</m:t>
                            </m:r>
                            <m:r>
                              <a:rPr lang="en-CA" sz="1200" i="1">
                                <a:latin typeface="Cambria Math" panose="02040503050406030204" pitchFamily="18" charset="0"/>
                                <a:ea typeface="Cambria Math" panose="02040503050406030204" pitchFamily="18" charset="0"/>
                              </a:rPr>
                              <m:t>=1</m:t>
                            </m:r>
                          </m:sub>
                          <m:sup>
                            <m:r>
                              <a:rPr lang="en-CA" sz="1200" i="1">
                                <a:latin typeface="Cambria Math" panose="02040503050406030204" pitchFamily="18" charset="0"/>
                                <a:ea typeface="Cambria Math" panose="02040503050406030204" pitchFamily="18" charset="0"/>
                              </a:rPr>
                              <m:t>2</m:t>
                            </m:r>
                          </m:sup>
                          <m:e>
                            <m:sSub>
                              <m:sSubPr>
                                <m:ctrlPr>
                                  <a:rPr lang="el-GR" sz="1200" i="1">
                                    <a:latin typeface="Cambria Math" panose="02040503050406030204" pitchFamily="18" charset="0"/>
                                    <a:ea typeface="Cambria Math" panose="02040503050406030204" pitchFamily="18" charset="0"/>
                                  </a:rPr>
                                </m:ctrlPr>
                              </m:sSubPr>
                              <m:e>
                                <m:r>
                                  <a:rPr lang="el-GR" sz="1200" i="1">
                                    <a:latin typeface="Cambria Math" panose="02040503050406030204" pitchFamily="18" charset="0"/>
                                    <a:ea typeface="Cambria Math" panose="02040503050406030204" pitchFamily="18" charset="0"/>
                                  </a:rPr>
                                  <m:t>𝜆</m:t>
                                </m:r>
                              </m:e>
                              <m:sub>
                                <m:r>
                                  <a:rPr lang="en-CA" sz="1200" i="1">
                                    <a:latin typeface="Cambria Math" panose="02040503050406030204" pitchFamily="18" charset="0"/>
                                    <a:ea typeface="Cambria Math" panose="02040503050406030204" pitchFamily="18" charset="0"/>
                                  </a:rPr>
                                  <m:t>𝑖</m:t>
                                </m:r>
                              </m:sub>
                            </m:sSub>
                            <m:r>
                              <a:rPr lang="en-CA" sz="1200" i="1">
                                <a:latin typeface="Cambria Math" panose="02040503050406030204" pitchFamily="18" charset="0"/>
                                <a:ea typeface="Cambria Math" panose="02040503050406030204" pitchFamily="18" charset="0"/>
                              </a:rPr>
                              <m:t>(</m:t>
                            </m:r>
                          </m:e>
                        </m:nary>
                      </m:e>
                    </m:nary>
                    <m:acc>
                      <m:accPr>
                        <m:chr m:val="̃"/>
                        <m:ctrlPr>
                          <a:rPr lang="en-CA"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𝑚𝑖</m:t>
                            </m:r>
                          </m:sub>
                        </m:sSub>
                        <m:r>
                          <a:rPr lang="en-CA" sz="1200" i="1">
                            <a:latin typeface="Cambria Math" panose="02040503050406030204" pitchFamily="18" charset="0"/>
                            <a:ea typeface="Cambria Math" panose="02040503050406030204" pitchFamily="18" charset="0"/>
                          </a:rPr>
                          <m:t>−</m:t>
                        </m:r>
                      </m:e>
                    </m:acc>
                    <m:acc>
                      <m:accPr>
                        <m:chr m:val="̃"/>
                        <m:ctrlPr>
                          <a:rPr lang="el-GR"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𝑚</m:t>
                            </m:r>
                            <m:r>
                              <a:rPr lang="en-CA" sz="1200" i="1">
                                <a:latin typeface="Cambria Math" panose="02040503050406030204" pitchFamily="18" charset="0"/>
                                <a:ea typeface="Cambria Math" panose="02040503050406030204" pitchFamily="18" charset="0"/>
                              </a:rPr>
                              <m:t>−1,</m:t>
                            </m:r>
                            <m:r>
                              <a:rPr lang="en-CA" sz="1200" i="1">
                                <a:latin typeface="Cambria Math" panose="02040503050406030204" pitchFamily="18" charset="0"/>
                                <a:ea typeface="Cambria Math" panose="02040503050406030204" pitchFamily="18" charset="0"/>
                              </a:rPr>
                              <m:t>𝑖</m:t>
                            </m:r>
                          </m:sub>
                        </m:sSub>
                      </m:e>
                    </m:acc>
                    <m:r>
                      <a:rPr lang="en-CA" sz="1200" i="1">
                        <a:latin typeface="Cambria Math" panose="02040503050406030204" pitchFamily="18" charset="0"/>
                        <a:ea typeface="Cambria Math" panose="02040503050406030204" pitchFamily="18" charset="0"/>
                      </a:rPr>
                      <m:t>)+</m:t>
                    </m:r>
                    <m:nary>
                      <m:naryPr>
                        <m:chr m:val="∑"/>
                        <m:ctrlPr>
                          <a:rPr lang="el-GR" sz="1200" i="1">
                            <a:latin typeface="Cambria Math" panose="02040503050406030204" pitchFamily="18" charset="0"/>
                            <a:ea typeface="Cambria Math" panose="02040503050406030204" pitchFamily="18" charset="0"/>
                          </a:rPr>
                        </m:ctrlPr>
                      </m:naryPr>
                      <m:sub>
                        <m:r>
                          <m:rPr>
                            <m:brk m:alnAt="23"/>
                          </m:rPr>
                          <a:rPr lang="en-CA" sz="1200" i="1">
                            <a:latin typeface="Cambria Math" panose="02040503050406030204" pitchFamily="18" charset="0"/>
                            <a:ea typeface="Cambria Math" panose="02040503050406030204" pitchFamily="18" charset="0"/>
                          </a:rPr>
                          <m:t>𝑖</m:t>
                        </m:r>
                        <m:r>
                          <a:rPr lang="en-CA" sz="1200" i="1">
                            <a:latin typeface="Cambria Math" panose="02040503050406030204" pitchFamily="18" charset="0"/>
                            <a:ea typeface="Cambria Math" panose="02040503050406030204" pitchFamily="18" charset="0"/>
                          </a:rPr>
                          <m:t>=1</m:t>
                        </m:r>
                      </m:sub>
                      <m:sup>
                        <m:r>
                          <a:rPr lang="en-CA" sz="1200" i="1">
                            <a:latin typeface="Cambria Math" panose="02040503050406030204" pitchFamily="18" charset="0"/>
                            <a:ea typeface="Cambria Math" panose="02040503050406030204" pitchFamily="18" charset="0"/>
                          </a:rPr>
                          <m:t>2</m:t>
                        </m:r>
                      </m:sup>
                      <m:e>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𝜑</m:t>
                            </m:r>
                          </m:e>
                          <m:sub>
                            <m:r>
                              <a:rPr lang="en-CA" sz="1200" i="1">
                                <a:latin typeface="Cambria Math" panose="02040503050406030204" pitchFamily="18" charset="0"/>
                                <a:ea typeface="Cambria Math" panose="02040503050406030204" pitchFamily="18" charset="0"/>
                              </a:rPr>
                              <m:t>𝑖</m:t>
                            </m:r>
                          </m:sub>
                        </m:sSub>
                      </m:e>
                    </m:nary>
                    <m:acc>
                      <m:accPr>
                        <m:chr m:val="̃"/>
                        <m:ctrlPr>
                          <a:rPr lang="en-CA"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𝜋</m:t>
                            </m:r>
                          </m:e>
                          <m:sub>
                            <m:r>
                              <a:rPr lang="en-CA" sz="1200" i="1">
                                <a:latin typeface="Cambria Math" panose="02040503050406030204" pitchFamily="18" charset="0"/>
                                <a:ea typeface="Cambria Math" panose="02040503050406030204" pitchFamily="18" charset="0"/>
                              </a:rPr>
                              <m:t>𝑚𝑖</m:t>
                            </m:r>
                          </m:sub>
                        </m:sSub>
                      </m:e>
                    </m:acc>
                    <m:r>
                      <a:rPr lang="en-CA" sz="1200" i="1">
                        <a:latin typeface="Cambria Math" panose="02040503050406030204" pitchFamily="18" charset="0"/>
                        <a:ea typeface="Cambria Math" panose="02040503050406030204" pitchFamily="18" charset="0"/>
                      </a:rPr>
                      <m:t>+</m:t>
                    </m:r>
                    <m:nary>
                      <m:naryPr>
                        <m:chr m:val="∑"/>
                        <m:ctrlPr>
                          <a:rPr lang="el-GR" sz="1200" i="1">
                            <a:latin typeface="Cambria Math" panose="02040503050406030204" pitchFamily="18" charset="0"/>
                            <a:ea typeface="Cambria Math" panose="02040503050406030204" pitchFamily="18" charset="0"/>
                          </a:rPr>
                        </m:ctrlPr>
                      </m:naryPr>
                      <m:sub>
                        <m:r>
                          <m:rPr>
                            <m:brk m:alnAt="23"/>
                          </m:rPr>
                          <a:rPr lang="en-CA" sz="1200" i="1">
                            <a:latin typeface="Cambria Math" panose="02040503050406030204" pitchFamily="18" charset="0"/>
                            <a:ea typeface="Cambria Math" panose="02040503050406030204" pitchFamily="18" charset="0"/>
                          </a:rPr>
                          <m:t>𝑖</m:t>
                        </m:r>
                        <m:r>
                          <a:rPr lang="en-CA" sz="1200" i="1">
                            <a:latin typeface="Cambria Math" panose="02040503050406030204" pitchFamily="18" charset="0"/>
                            <a:ea typeface="Cambria Math" panose="02040503050406030204" pitchFamily="18" charset="0"/>
                          </a:rPr>
                          <m:t>=1</m:t>
                        </m:r>
                      </m:sub>
                      <m:sup>
                        <m:r>
                          <a:rPr lang="en-CA" sz="1200" i="1">
                            <a:latin typeface="Cambria Math" panose="02040503050406030204" pitchFamily="18" charset="0"/>
                            <a:ea typeface="Cambria Math" panose="02040503050406030204" pitchFamily="18" charset="0"/>
                          </a:rPr>
                          <m:t>2</m:t>
                        </m:r>
                      </m:sup>
                      <m:e>
                        <m:sSub>
                          <m:sSubPr>
                            <m:ctrlPr>
                              <a:rPr lang="el-GR" sz="1200" i="1">
                                <a:latin typeface="Cambria Math" panose="02040503050406030204" pitchFamily="18" charset="0"/>
                                <a:ea typeface="Cambria Math" panose="02040503050406030204" pitchFamily="18" charset="0"/>
                              </a:rPr>
                            </m:ctrlPr>
                          </m:sSubPr>
                          <m:e>
                            <m:r>
                              <a:rPr lang="el-GR" sz="1200" i="1">
                                <a:latin typeface="Cambria Math" panose="02040503050406030204" pitchFamily="18" charset="0"/>
                                <a:ea typeface="Cambria Math" panose="02040503050406030204" pitchFamily="18" charset="0"/>
                              </a:rPr>
                              <m:t>𝜃</m:t>
                            </m:r>
                          </m:e>
                          <m:sub>
                            <m:r>
                              <a:rPr lang="en-CA" sz="1200" i="1">
                                <a:latin typeface="Cambria Math" panose="02040503050406030204" pitchFamily="18" charset="0"/>
                                <a:ea typeface="Cambria Math" panose="02040503050406030204" pitchFamily="18" charset="0"/>
                              </a:rPr>
                              <m:t>𝑖</m:t>
                            </m:r>
                          </m:sub>
                        </m:sSub>
                        <m:r>
                          <a:rPr lang="en-CA" sz="1200" i="1">
                            <a:latin typeface="Cambria Math" panose="02040503050406030204" pitchFamily="18" charset="0"/>
                            <a:ea typeface="Cambria Math" panose="02040503050406030204" pitchFamily="18" charset="0"/>
                          </a:rPr>
                          <m:t>(</m:t>
                        </m:r>
                      </m:e>
                    </m:nary>
                    <m:acc>
                      <m:accPr>
                        <m:chr m:val="̃"/>
                        <m:ctrlPr>
                          <a:rPr lang="en-CA"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𝜋</m:t>
                            </m:r>
                          </m:e>
                          <m:sub>
                            <m:r>
                              <a:rPr lang="en-CA" sz="1200" i="1">
                                <a:latin typeface="Cambria Math" panose="02040503050406030204" pitchFamily="18" charset="0"/>
                                <a:ea typeface="Cambria Math" panose="02040503050406030204" pitchFamily="18" charset="0"/>
                              </a:rPr>
                              <m:t>𝑚𝑖</m:t>
                            </m:r>
                          </m:sub>
                        </m:sSub>
                        <m:r>
                          <a:rPr lang="en-CA" sz="1200" i="1">
                            <a:latin typeface="Cambria Math" panose="02040503050406030204" pitchFamily="18" charset="0"/>
                            <a:ea typeface="Cambria Math" panose="02040503050406030204" pitchFamily="18" charset="0"/>
                          </a:rPr>
                          <m:t>−</m:t>
                        </m:r>
                      </m:e>
                    </m:acc>
                    <m:acc>
                      <m:accPr>
                        <m:chr m:val="̃"/>
                        <m:ctrlPr>
                          <a:rPr lang="el-GR"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𝜋</m:t>
                            </m:r>
                          </m:e>
                          <m:sub>
                            <m:r>
                              <a:rPr lang="en-CA" sz="1200" i="1">
                                <a:latin typeface="Cambria Math" panose="02040503050406030204" pitchFamily="18" charset="0"/>
                                <a:ea typeface="Cambria Math" panose="02040503050406030204" pitchFamily="18" charset="0"/>
                              </a:rPr>
                              <m:t>𝑚</m:t>
                            </m:r>
                            <m:r>
                              <a:rPr lang="en-CA" sz="1200" i="1">
                                <a:latin typeface="Cambria Math" panose="02040503050406030204" pitchFamily="18" charset="0"/>
                                <a:ea typeface="Cambria Math" panose="02040503050406030204" pitchFamily="18" charset="0"/>
                              </a:rPr>
                              <m:t>−1,</m:t>
                            </m:r>
                            <m:r>
                              <a:rPr lang="en-CA" sz="1200" i="1">
                                <a:latin typeface="Cambria Math" panose="02040503050406030204" pitchFamily="18" charset="0"/>
                                <a:ea typeface="Cambria Math" panose="02040503050406030204" pitchFamily="18" charset="0"/>
                              </a:rPr>
                              <m:t>𝑖</m:t>
                            </m:r>
                          </m:sub>
                        </m:sSub>
                      </m:e>
                    </m:acc>
                    <m:r>
                      <a:rPr lang="en-CA" sz="1200" i="1">
                        <a:latin typeface="Cambria Math" panose="02040503050406030204" pitchFamily="18" charset="0"/>
                        <a:ea typeface="Cambria Math" panose="02040503050406030204" pitchFamily="18" charset="0"/>
                      </a:rPr>
                      <m:t>)+</m:t>
                    </m:r>
                    <m:r>
                      <a:rPr lang="en-CA" sz="1200" i="1">
                        <a:latin typeface="Cambria Math" panose="02040503050406030204" pitchFamily="18" charset="0"/>
                        <a:ea typeface="Cambria Math" panose="02040503050406030204" pitchFamily="18" charset="0"/>
                      </a:rPr>
                      <m:t>𝜌</m:t>
                    </m:r>
                    <m:acc>
                      <m:accPr>
                        <m:chr m:val="̃"/>
                        <m:ctrlPr>
                          <a:rPr lang="en-CA" sz="1200" i="1">
                            <a:latin typeface="Cambria Math" panose="02040503050406030204" pitchFamily="18" charset="0"/>
                            <a:ea typeface="Cambria Math" panose="02040503050406030204" pitchFamily="18" charset="0"/>
                          </a:rPr>
                        </m:ctrlPr>
                      </m:accPr>
                      <m:e>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𝑢</m:t>
                            </m:r>
                          </m:e>
                          <m:sub>
                            <m:r>
                              <a:rPr lang="en-CA" sz="1200" i="1">
                                <a:latin typeface="Cambria Math" panose="02040503050406030204" pitchFamily="18" charset="0"/>
                                <a:ea typeface="Cambria Math" panose="02040503050406030204" pitchFamily="18" charset="0"/>
                              </a:rPr>
                              <m:t>𝑚</m:t>
                            </m:r>
                            <m:r>
                              <a:rPr lang="en-CA" sz="1200" i="1">
                                <a:latin typeface="Cambria Math" panose="02040503050406030204" pitchFamily="18" charset="0"/>
                                <a:ea typeface="Cambria Math" panose="02040503050406030204" pitchFamily="18" charset="0"/>
                              </a:rPr>
                              <m:t>0</m:t>
                            </m:r>
                          </m:sub>
                        </m:sSub>
                      </m:e>
                    </m:acc>
                    <m:r>
                      <a:rPr lang="en-CA" sz="1200" i="1">
                        <a:latin typeface="Cambria Math" panose="02040503050406030204" pitchFamily="18" charset="0"/>
                        <a:ea typeface="Cambria Math" panose="02040503050406030204" pitchFamily="18" charset="0"/>
                      </a:rPr>
                      <m:t>+</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𝜀</m:t>
                        </m:r>
                      </m:e>
                      <m:sub>
                        <m:r>
                          <a:rPr lang="en-CA" sz="1200" i="1">
                            <a:latin typeface="Cambria Math" panose="02040503050406030204" pitchFamily="18" charset="0"/>
                            <a:ea typeface="Cambria Math" panose="02040503050406030204" pitchFamily="18" charset="0"/>
                          </a:rPr>
                          <m:t>𝑚</m:t>
                        </m:r>
                      </m:sub>
                    </m:sSub>
                  </m:oMath>
                </a14:m>
                <a:endParaRPr lang="en-US" sz="1200" dirty="0"/>
              </a:p>
              <a:p>
                <a:pPr lvl="1">
                  <a:lnSpc>
                    <a:spcPct val="150000"/>
                  </a:lnSpc>
                </a:pPr>
                <a:r>
                  <a:rPr lang="en-US" sz="1600" dirty="0"/>
                  <a:t>Here we can see the change in the intended federal funds rate regressed onto</a:t>
                </a:r>
              </a:p>
              <a:p>
                <a:pPr lvl="2">
                  <a:lnSpc>
                    <a:spcPct val="150000"/>
                  </a:lnSpc>
                </a:pPr>
                <a:r>
                  <a:rPr lang="en-US" sz="1200" dirty="0"/>
                  <a:t>The previous level of the intended federal funds rate: </a:t>
                </a:r>
                <a14:m>
                  <m:oMath xmlns:m="http://schemas.openxmlformats.org/officeDocument/2006/math">
                    <m:r>
                      <a:rPr lang="en-CA" sz="1200" i="1">
                        <a:latin typeface="Cambria Math" panose="02040503050406030204" pitchFamily="18" charset="0"/>
                        <a:ea typeface="Cambria Math" panose="02040503050406030204" pitchFamily="18" charset="0"/>
                      </a:rPr>
                      <m:t>𝑖𝑛𝑡𝑓𝑓</m:t>
                    </m:r>
                  </m:oMath>
                </a14:m>
                <a:endParaRPr lang="en-US" sz="1200" dirty="0"/>
              </a:p>
              <a:p>
                <a:pPr lvl="2">
                  <a:lnSpc>
                    <a:spcPct val="150000"/>
                  </a:lnSpc>
                </a:pPr>
                <a:r>
                  <a:rPr lang="en-US" sz="1200" dirty="0"/>
                  <a:t>The previous, current, and future projections of GDP growth and inflation: </a:t>
                </a:r>
                <a14:m>
                  <m:oMath xmlns:m="http://schemas.openxmlformats.org/officeDocument/2006/math">
                    <m:acc>
                      <m:accPr>
                        <m:chr m:val="̃"/>
                        <m:ctrlPr>
                          <a:rPr lang="en-CA"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𝑚𝑖</m:t>
                            </m:r>
                          </m:sub>
                        </m:sSub>
                      </m:e>
                    </m:acc>
                    <m:r>
                      <a:rPr lang="en-CA" sz="1200" i="1">
                        <a:latin typeface="Cambria Math" panose="02040503050406030204" pitchFamily="18" charset="0"/>
                        <a:ea typeface="Cambria Math" panose="02040503050406030204" pitchFamily="18" charset="0"/>
                      </a:rPr>
                      <m:t> ,</m:t>
                    </m:r>
                    <m:acc>
                      <m:accPr>
                        <m:chr m:val="̃"/>
                        <m:ctrlPr>
                          <a:rPr lang="en-CA" sz="1200" i="1">
                            <a:latin typeface="Cambria Math" panose="02040503050406030204" pitchFamily="18" charset="0"/>
                            <a:ea typeface="Cambria Math" panose="02040503050406030204" pitchFamily="18" charset="0"/>
                          </a:rPr>
                        </m:ctrlPr>
                      </m:accPr>
                      <m:e>
                        <m:r>
                          <a:rPr lang="en-CA" sz="1200" i="1">
                            <a:latin typeface="Cambria Math" panose="02040503050406030204" pitchFamily="18" charset="0"/>
                            <a:ea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𝜋</m:t>
                            </m:r>
                          </m:e>
                          <m:sub>
                            <m:r>
                              <a:rPr lang="en-CA" sz="1200" i="1">
                                <a:latin typeface="Cambria Math" panose="02040503050406030204" pitchFamily="18" charset="0"/>
                                <a:ea typeface="Cambria Math" panose="02040503050406030204" pitchFamily="18" charset="0"/>
                              </a:rPr>
                              <m:t>𝑚𝑖</m:t>
                            </m:r>
                          </m:sub>
                        </m:sSub>
                      </m:e>
                    </m:acc>
                  </m:oMath>
                </a14:m>
                <a:endParaRPr lang="en-US" sz="1200" dirty="0"/>
              </a:p>
              <a:p>
                <a:pPr lvl="2">
                  <a:lnSpc>
                    <a:spcPct val="150000"/>
                  </a:lnSpc>
                </a:pPr>
                <a:r>
                  <a:rPr lang="en-US" sz="1200" dirty="0"/>
                  <a:t>The change from the previous quarter in the previous, current, and future projections of GDP growth and inflation:</a:t>
                </a:r>
                <a:r>
                  <a:rPr lang="el-GR" sz="1200" dirty="0">
                    <a:ea typeface="Cambria Math" panose="02040503050406030204" pitchFamily="18" charset="0"/>
                  </a:rPr>
                  <a:t> </a:t>
                </a:r>
                <a14:m>
                  <m:oMath xmlns:m="http://schemas.openxmlformats.org/officeDocument/2006/math">
                    <m:d>
                      <m:dPr>
                        <m:ctrlPr>
                          <a:rPr lang="en-CA" sz="1200" i="1">
                            <a:latin typeface="Cambria Math" panose="02040503050406030204" pitchFamily="18" charset="0"/>
                            <a:ea typeface="Cambria Math" panose="02040503050406030204" pitchFamily="18" charset="0"/>
                          </a:rPr>
                        </m:ctrlPr>
                      </m:dPr>
                      <m:e>
                        <m:acc>
                          <m:accPr>
                            <m:chr m:val="̃"/>
                            <m:ctrlPr>
                              <a:rPr lang="en-CA"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𝜋</m:t>
                                </m:r>
                              </m:e>
                              <m:sub>
                                <m:r>
                                  <a:rPr lang="en-CA" sz="1200" i="1">
                                    <a:latin typeface="Cambria Math" panose="02040503050406030204" pitchFamily="18" charset="0"/>
                                    <a:ea typeface="Cambria Math" panose="02040503050406030204" pitchFamily="18" charset="0"/>
                                  </a:rPr>
                                  <m:t>𝑚𝑖</m:t>
                                </m:r>
                              </m:sub>
                            </m:sSub>
                            <m:r>
                              <a:rPr lang="en-CA" sz="1200" i="1">
                                <a:latin typeface="Cambria Math" panose="02040503050406030204" pitchFamily="18" charset="0"/>
                                <a:ea typeface="Cambria Math" panose="02040503050406030204" pitchFamily="18" charset="0"/>
                              </a:rPr>
                              <m:t>−</m:t>
                            </m:r>
                          </m:e>
                        </m:acc>
                        <m:acc>
                          <m:accPr>
                            <m:chr m:val="̃"/>
                            <m:ctrlPr>
                              <a:rPr lang="el-GR"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𝜋</m:t>
                                </m:r>
                              </m:e>
                              <m:sub>
                                <m:r>
                                  <a:rPr lang="en-CA" sz="1200" i="1">
                                    <a:latin typeface="Cambria Math" panose="02040503050406030204" pitchFamily="18" charset="0"/>
                                    <a:ea typeface="Cambria Math" panose="02040503050406030204" pitchFamily="18" charset="0"/>
                                  </a:rPr>
                                  <m:t>𝑚</m:t>
                                </m:r>
                                <m:r>
                                  <a:rPr lang="en-CA" sz="1200" i="1">
                                    <a:latin typeface="Cambria Math" panose="02040503050406030204" pitchFamily="18" charset="0"/>
                                    <a:ea typeface="Cambria Math" panose="02040503050406030204" pitchFamily="18" charset="0"/>
                                  </a:rPr>
                                  <m:t>−1,</m:t>
                                </m:r>
                                <m:r>
                                  <a:rPr lang="en-CA" sz="1200" i="1">
                                    <a:latin typeface="Cambria Math" panose="02040503050406030204" pitchFamily="18" charset="0"/>
                                    <a:ea typeface="Cambria Math" panose="02040503050406030204" pitchFamily="18" charset="0"/>
                                  </a:rPr>
                                  <m:t>𝑖</m:t>
                                </m:r>
                              </m:sub>
                            </m:sSub>
                          </m:e>
                        </m:acc>
                      </m:e>
                    </m:d>
                    <m:r>
                      <a:rPr lang="en-CA" sz="1200" i="1">
                        <a:latin typeface="Cambria Math" panose="02040503050406030204" pitchFamily="18" charset="0"/>
                        <a:ea typeface="Cambria Math" panose="02040503050406030204" pitchFamily="18" charset="0"/>
                      </a:rPr>
                      <m:t> , </m:t>
                    </m:r>
                    <m:acc>
                      <m:accPr>
                        <m:chr m:val="̃"/>
                        <m:ctrlPr>
                          <a:rPr lang="en-CA" sz="1200" i="1">
                            <a:latin typeface="Cambria Math" panose="02040503050406030204" pitchFamily="18" charset="0"/>
                            <a:ea typeface="Cambria Math" panose="02040503050406030204" pitchFamily="18" charset="0"/>
                          </a:rPr>
                        </m:ctrlPr>
                      </m:accPr>
                      <m:e>
                        <m:r>
                          <a:rPr lang="en-CA" sz="1200" i="1">
                            <a:latin typeface="Cambria Math" panose="02040503050406030204" pitchFamily="18" charset="0"/>
                            <a:ea typeface="Cambria Math" panose="02040503050406030204" pitchFamily="18" charset="0"/>
                          </a:rPr>
                          <m:t>(</m:t>
                        </m:r>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𝑚𝑖</m:t>
                            </m:r>
                          </m:sub>
                        </m:sSub>
                        <m:r>
                          <a:rPr lang="en-CA" sz="1200" i="1">
                            <a:latin typeface="Cambria Math" panose="02040503050406030204" pitchFamily="18" charset="0"/>
                            <a:ea typeface="Cambria Math" panose="02040503050406030204" pitchFamily="18" charset="0"/>
                          </a:rPr>
                          <m:t>−</m:t>
                        </m:r>
                      </m:e>
                    </m:acc>
                    <m:acc>
                      <m:accPr>
                        <m:chr m:val="̃"/>
                        <m:ctrlPr>
                          <a:rPr lang="el-GR" sz="1200" i="1">
                            <a:latin typeface="Cambria Math" panose="02040503050406030204" pitchFamily="18" charset="0"/>
                            <a:ea typeface="Cambria Math" panose="02040503050406030204" pitchFamily="18" charset="0"/>
                          </a:rPr>
                        </m:ctrlPr>
                      </m:accPr>
                      <m:e>
                        <m:r>
                          <m:rPr>
                            <m:sty m:val="p"/>
                          </m:rPr>
                          <a:rPr lang="el-GR" sz="1200" i="1">
                            <a:latin typeface="Cambria Math" panose="02040503050406030204" pitchFamily="18" charset="0"/>
                            <a:ea typeface="Cambria Math" panose="02040503050406030204" pitchFamily="18" charset="0"/>
                          </a:rPr>
                          <m:t>Δ</m:t>
                        </m:r>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𝑦</m:t>
                            </m:r>
                          </m:e>
                          <m:sub>
                            <m:r>
                              <a:rPr lang="en-CA" sz="1200" i="1">
                                <a:latin typeface="Cambria Math" panose="02040503050406030204" pitchFamily="18" charset="0"/>
                                <a:ea typeface="Cambria Math" panose="02040503050406030204" pitchFamily="18" charset="0"/>
                              </a:rPr>
                              <m:t>𝑚</m:t>
                            </m:r>
                            <m:r>
                              <a:rPr lang="en-CA" sz="1200" i="1">
                                <a:latin typeface="Cambria Math" panose="02040503050406030204" pitchFamily="18" charset="0"/>
                                <a:ea typeface="Cambria Math" panose="02040503050406030204" pitchFamily="18" charset="0"/>
                              </a:rPr>
                              <m:t>−1,</m:t>
                            </m:r>
                            <m:r>
                              <a:rPr lang="en-CA" sz="1200" i="1">
                                <a:latin typeface="Cambria Math" panose="02040503050406030204" pitchFamily="18" charset="0"/>
                                <a:ea typeface="Cambria Math" panose="02040503050406030204" pitchFamily="18" charset="0"/>
                              </a:rPr>
                              <m:t>𝑖</m:t>
                            </m:r>
                          </m:sub>
                        </m:sSub>
                        <m:r>
                          <a:rPr lang="en-CA" sz="1200" i="1">
                            <a:latin typeface="Cambria Math" panose="02040503050406030204" pitchFamily="18" charset="0"/>
                            <a:ea typeface="Cambria Math" panose="02040503050406030204" pitchFamily="18" charset="0"/>
                          </a:rPr>
                          <m:t>)</m:t>
                        </m:r>
                      </m:e>
                    </m:acc>
                  </m:oMath>
                </a14:m>
                <a:endParaRPr lang="en-US" sz="1200" dirty="0"/>
              </a:p>
              <a:p>
                <a:pPr lvl="2">
                  <a:lnSpc>
                    <a:spcPct val="150000"/>
                  </a:lnSpc>
                </a:pPr>
                <a:r>
                  <a:rPr lang="en-US" sz="1200" dirty="0"/>
                  <a:t>The current unemployment forecast: </a:t>
                </a:r>
                <a14:m>
                  <m:oMath xmlns:m="http://schemas.openxmlformats.org/officeDocument/2006/math">
                    <m:sSub>
                      <m:sSubPr>
                        <m:ctrlPr>
                          <a:rPr lang="en-CA" sz="1200" i="1">
                            <a:latin typeface="Cambria Math" panose="02040503050406030204" pitchFamily="18" charset="0"/>
                            <a:ea typeface="Cambria Math" panose="02040503050406030204" pitchFamily="18" charset="0"/>
                          </a:rPr>
                        </m:ctrlPr>
                      </m:sSubPr>
                      <m:e>
                        <m:r>
                          <a:rPr lang="en-CA" sz="1200" i="1">
                            <a:latin typeface="Cambria Math" panose="02040503050406030204" pitchFamily="18" charset="0"/>
                            <a:ea typeface="Cambria Math" panose="02040503050406030204" pitchFamily="18" charset="0"/>
                          </a:rPr>
                          <m:t>𝑢</m:t>
                        </m:r>
                      </m:e>
                      <m:sub>
                        <m:r>
                          <a:rPr lang="en-CA" sz="1200" i="1">
                            <a:latin typeface="Cambria Math" panose="02040503050406030204" pitchFamily="18" charset="0"/>
                            <a:ea typeface="Cambria Math" panose="02040503050406030204" pitchFamily="18" charset="0"/>
                          </a:rPr>
                          <m:t>𝑚</m:t>
                        </m:r>
                        <m:r>
                          <a:rPr lang="en-CA" sz="1200" i="1">
                            <a:latin typeface="Cambria Math" panose="02040503050406030204" pitchFamily="18" charset="0"/>
                            <a:ea typeface="Cambria Math" panose="02040503050406030204" pitchFamily="18" charset="0"/>
                          </a:rPr>
                          <m:t>0</m:t>
                        </m:r>
                      </m:sub>
                    </m:sSub>
                  </m:oMath>
                </a14:m>
                <a:endParaRPr lang="en-US" sz="1200" dirty="0"/>
              </a:p>
              <a:p>
                <a:pPr>
                  <a:lnSpc>
                    <a:spcPct val="150000"/>
                  </a:lnSpc>
                </a:pPr>
                <a:r>
                  <a:rPr lang="en-US" sz="1600" dirty="0"/>
                  <a:t>Conclusions</a:t>
                </a:r>
              </a:p>
              <a:p>
                <a:pPr lvl="1">
                  <a:lnSpc>
                    <a:spcPct val="150000"/>
                  </a:lnSpc>
                </a:pPr>
                <a:r>
                  <a:rPr lang="en-US" sz="1600" dirty="0"/>
                  <a:t>Found statistically significant effects on key macroeconomic variables, more so than the effect of traditional indicators over the 1969-1996 period.</a:t>
                </a:r>
                <a:endParaRPr lang="en-US" sz="1500" dirty="0"/>
              </a:p>
              <a:p>
                <a:pPr marL="457200" lvl="1" indent="0">
                  <a:buNone/>
                </a:pPr>
                <a:endParaRPr lang="en-US" sz="1500" dirty="0"/>
              </a:p>
              <a:p>
                <a:endParaRPr lang="en-US" sz="1500" dirty="0"/>
              </a:p>
            </p:txBody>
          </p:sp>
        </mc:Choice>
        <mc:Fallback>
          <p:sp>
            <p:nvSpPr>
              <p:cNvPr id="3" name="Content Placeholder 2">
                <a:extLst>
                  <a:ext uri="{FF2B5EF4-FFF2-40B4-BE49-F238E27FC236}">
                    <a16:creationId xmlns:a16="http://schemas.microsoft.com/office/drawing/2014/main" id="{FCD3D6CE-B446-2448-BF15-2AB04B0B1067}"/>
                  </a:ext>
                </a:extLst>
              </p:cNvPr>
              <p:cNvSpPr>
                <a:spLocks noGrp="1" noRot="1" noChangeAspect="1" noMove="1" noResize="1" noEditPoints="1" noAdjustHandles="1" noChangeArrowheads="1" noChangeShapeType="1" noTextEdit="1"/>
              </p:cNvSpPr>
              <p:nvPr>
                <p:ph idx="1"/>
              </p:nvPr>
            </p:nvSpPr>
            <p:spPr>
              <a:xfrm>
                <a:off x="4447308" y="953293"/>
                <a:ext cx="6906491" cy="5585619"/>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310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6C4ABCE-C2D0-924B-A7F4-F6FF1EC6C10B}"/>
              </a:ext>
            </a:extLst>
          </p:cNvPr>
          <p:cNvSpPr>
            <a:spLocks noGrp="1"/>
          </p:cNvSpPr>
          <p:nvPr>
            <p:ph type="title"/>
          </p:nvPr>
        </p:nvSpPr>
        <p:spPr>
          <a:xfrm>
            <a:off x="904877" y="795527"/>
            <a:ext cx="10488547" cy="1190912"/>
          </a:xfrm>
        </p:spPr>
        <p:txBody>
          <a:bodyPr>
            <a:normAutofit/>
          </a:bodyPr>
          <a:lstStyle/>
          <a:p>
            <a:pPr algn="ctr"/>
            <a:r>
              <a:rPr lang="en-US" sz="4000"/>
              <a:t>Methods: Data and Limitations</a:t>
            </a:r>
            <a:endParaRPr lang="en-US" sz="4000" dirty="0"/>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C58212-B610-5F4D-842E-35AAEA52918E}"/>
              </a:ext>
            </a:extLst>
          </p:cNvPr>
          <p:cNvSpPr>
            <a:spLocks noGrp="1"/>
          </p:cNvSpPr>
          <p:nvPr>
            <p:ph idx="1"/>
          </p:nvPr>
        </p:nvSpPr>
        <p:spPr>
          <a:xfrm>
            <a:off x="6380703" y="2228850"/>
            <a:ext cx="5028928" cy="3699669"/>
          </a:xfrm>
        </p:spPr>
        <p:txBody>
          <a:bodyPr anchor="ctr">
            <a:normAutofit/>
          </a:bodyPr>
          <a:lstStyle/>
          <a:p>
            <a:pPr marL="285750" indent="-285750">
              <a:lnSpc>
                <a:spcPct val="150000"/>
              </a:lnSpc>
            </a:pPr>
            <a:r>
              <a:rPr lang="en-US" sz="1500" dirty="0"/>
              <a:t>Collected from WRDS and FRED.</a:t>
            </a:r>
          </a:p>
          <a:p>
            <a:pPr marL="285750" indent="-285750">
              <a:lnSpc>
                <a:spcPct val="150000"/>
              </a:lnSpc>
            </a:pPr>
            <a:r>
              <a:rPr lang="en-US" sz="1500" dirty="0"/>
              <a:t>Revenue and Average Monthly Return for every company in the S&amp;P 500, aggregated by GICS Sector.</a:t>
            </a:r>
          </a:p>
          <a:p>
            <a:pPr marL="285750" indent="-285750">
              <a:lnSpc>
                <a:spcPct val="150000"/>
              </a:lnSpc>
            </a:pPr>
            <a:r>
              <a:rPr lang="en-US" sz="1500" dirty="0"/>
              <a:t>Period: 2005q1 – 2020q4 (included 12 previous observations for lag observations).</a:t>
            </a:r>
          </a:p>
          <a:p>
            <a:pPr marL="285750" indent="-285750">
              <a:lnSpc>
                <a:spcPct val="150000"/>
              </a:lnSpc>
            </a:pPr>
            <a:r>
              <a:rPr lang="en-US" sz="1500" dirty="0"/>
              <a:t>This is not the largest data set that we could have used; 500 companies, ~45 companies per sector, not expecting to find statistically significant results (different from 0).</a:t>
            </a:r>
          </a:p>
        </p:txBody>
      </p:sp>
      <p:pic>
        <p:nvPicPr>
          <p:cNvPr id="33" name="Picture 32" descr="Table&#10;&#10;Description automatically generated">
            <a:extLst>
              <a:ext uri="{FF2B5EF4-FFF2-40B4-BE49-F238E27FC236}">
                <a16:creationId xmlns:a16="http://schemas.microsoft.com/office/drawing/2014/main" id="{6CA233C0-7294-D647-9270-70FA42B23E64}"/>
              </a:ext>
            </a:extLst>
          </p:cNvPr>
          <p:cNvPicPr>
            <a:picLocks noChangeAspect="1"/>
          </p:cNvPicPr>
          <p:nvPr/>
        </p:nvPicPr>
        <p:blipFill>
          <a:blip r:embed="rId2"/>
          <a:stretch>
            <a:fillRect/>
          </a:stretch>
        </p:blipFill>
        <p:spPr>
          <a:xfrm>
            <a:off x="1028593" y="2854933"/>
            <a:ext cx="4765383" cy="2447501"/>
          </a:xfrm>
          <a:prstGeom prst="rect">
            <a:avLst/>
          </a:prstGeom>
        </p:spPr>
      </p:pic>
    </p:spTree>
    <p:extLst>
      <p:ext uri="{BB962C8B-B14F-4D97-AF65-F5344CB8AC3E}">
        <p14:creationId xmlns:p14="http://schemas.microsoft.com/office/powerpoint/2010/main" val="3410595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3061</Words>
  <Application>Microsoft Macintosh PowerPoint</Application>
  <PresentationFormat>Widescreen</PresentationFormat>
  <Paragraphs>291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Differential Industry Responses to Monetary Policy in the Zero Lower Bound Era</vt:lpstr>
      <vt:lpstr>Table of Contents</vt:lpstr>
      <vt:lpstr>Introduction</vt:lpstr>
      <vt:lpstr>Purpose</vt:lpstr>
      <vt:lpstr>Concept Review</vt:lpstr>
      <vt:lpstr>“Differences in Industry Responses to Monetary Policy Shocks” (Javier Nieto, 2016)</vt:lpstr>
      <vt:lpstr>“The Monetary Transmission Mechanism; Evidence from five OECD Countries” (Dedola and Lippi, 2000)</vt:lpstr>
      <vt:lpstr>“A New Measure of Monetary Shocks: Derivation and Implications” Romer and Romer (2004)</vt:lpstr>
      <vt:lpstr>Methods: Data and Limitations</vt:lpstr>
      <vt:lpstr>Methods: Development of Monetary Shocks</vt:lpstr>
      <vt:lpstr>Methods: Regressions</vt:lpstr>
      <vt:lpstr>Results: Total</vt:lpstr>
      <vt:lpstr>Results: Energy</vt:lpstr>
      <vt:lpstr>Results: Industrials</vt:lpstr>
      <vt:lpstr>Results: Real Estate</vt:lpstr>
      <vt:lpstr>Results: Financials</vt:lpstr>
      <vt:lpstr>Conclusion: Accuracy of Measures</vt:lpstr>
      <vt:lpstr>Conclusion: Issues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Industry Responses to Monetary Policy in the Zero Lower Bound Era</dc:title>
  <dc:creator>Brock Kelly</dc:creator>
  <cp:lastModifiedBy>Brock Kelly</cp:lastModifiedBy>
  <cp:revision>2</cp:revision>
  <dcterms:created xsi:type="dcterms:W3CDTF">2020-12-06T03:43:17Z</dcterms:created>
  <dcterms:modified xsi:type="dcterms:W3CDTF">2020-12-06T03:44:32Z</dcterms:modified>
</cp:coreProperties>
</file>