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59" r:id="rId7"/>
    <p:sldId id="263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623"/>
    <a:srgbClr val="70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EF\Desktop\BS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Projected </a:t>
            </a:r>
            <a:r>
              <a:rPr lang="en-US" baseline="0"/>
              <a:t>Revenue</a:t>
            </a:r>
            <a:endParaRPr lang="en-US"/>
          </a:p>
        </c:rich>
      </c:tx>
      <c:layout>
        <c:manualLayout>
          <c:xMode val="edge"/>
          <c:yMode val="edge"/>
          <c:x val="0.48916143032505616"/>
          <c:y val="0.18055555555555555"/>
        </c:manualLayout>
      </c:layout>
      <c:overlay val="0"/>
    </c:title>
    <c:autoTitleDeleted val="0"/>
    <c:view3D>
      <c:rotX val="40"/>
      <c:rotY val="1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823421823052798"/>
          <c:y val="0.11105333187518227"/>
          <c:w val="0.71765781769472026"/>
          <c:h val="0.87737259405074364"/>
        </c:manualLayout>
      </c:layout>
      <c:pie3DChart>
        <c:varyColors val="1"/>
        <c:ser>
          <c:idx val="0"/>
          <c:order val="0"/>
          <c:cat>
            <c:strRef>
              <c:f>Sheet1!$A$2:$A$4</c:f>
              <c:strCache>
                <c:ptCount val="3"/>
                <c:pt idx="0">
                  <c:v>Setup Fees</c:v>
                </c:pt>
                <c:pt idx="1">
                  <c:v>Licensing Fees</c:v>
                </c:pt>
                <c:pt idx="2">
                  <c:v>Customization Contracts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0.125</c:v>
                </c:pt>
                <c:pt idx="1">
                  <c:v>0.67500000000000004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2.5977174725415473E-2"/>
          <c:y val="0.40215405365995915"/>
          <c:w val="0.2220086682768046"/>
          <c:h val="0.2766524496937882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EF\Documents\ackBplan\specialPages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89" y="25400"/>
            <a:ext cx="214206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680630" y="2438400"/>
            <a:ext cx="6373289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latin typeface="Minion Pro" pitchFamily="18" charset="0"/>
              </a:rPr>
              <a:t>Acknowledgements</a:t>
            </a:r>
            <a:endParaRPr lang="en-US" sz="5400" b="1" dirty="0">
              <a:latin typeface="Minion Pro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290230" y="3124200"/>
            <a:ext cx="57636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 secure document tracking platform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64500" cy="888998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Our </a:t>
            </a:r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Team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pic>
        <p:nvPicPr>
          <p:cNvPr id="1026" name="Picture 2" descr="Brock Ko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59" y="2080708"/>
            <a:ext cx="20574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oboticsuturing.ca/images/Karl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98" y="2052133"/>
            <a:ext cx="2057400" cy="3086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7549" y="5269468"/>
            <a:ext cx="23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Karl </a:t>
            </a:r>
            <a:r>
              <a:rPr lang="en-CA" dirty="0" smtClean="0"/>
              <a:t>Price - Co-founder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29200" y="5269468"/>
            <a:ext cx="27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Brock Kopp- Co-founder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3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The Construction Industry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Annual revenue $61 </a:t>
            </a:r>
            <a:r>
              <a:rPr lang="en-US" dirty="0" smtClean="0"/>
              <a:t>Billion   </a:t>
            </a:r>
            <a:r>
              <a:rPr lang="en-US" sz="1400" dirty="0" smtClean="0"/>
              <a:t>- Statistics Canada</a:t>
            </a:r>
            <a:endParaRPr lang="en-US" dirty="0" smtClean="0"/>
          </a:p>
          <a:p>
            <a:r>
              <a:rPr lang="en-US" dirty="0" smtClean="0"/>
              <a:t>Complex approval processes</a:t>
            </a:r>
            <a:endParaRPr lang="en-US" dirty="0" smtClean="0"/>
          </a:p>
          <a:p>
            <a:r>
              <a:rPr lang="en-US" dirty="0" smtClean="0"/>
              <a:t>Extreme safety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concerns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7607"/>
            <a:ext cx="4530640" cy="319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Problem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 smtClean="0"/>
              <a:t>Distributed approval process</a:t>
            </a:r>
          </a:p>
          <a:p>
            <a:r>
              <a:rPr lang="en-US" dirty="0" smtClean="0"/>
              <a:t>Current process mainly paper/e-mail based</a:t>
            </a:r>
          </a:p>
          <a:p>
            <a:r>
              <a:rPr lang="en-US" dirty="0" smtClean="0"/>
              <a:t>Liability/integrity concerns</a:t>
            </a:r>
          </a:p>
          <a:p>
            <a:r>
              <a:rPr lang="en-US" dirty="0" smtClean="0"/>
              <a:t>All communications archived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429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Barriers to Entry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Established workflow</a:t>
            </a:r>
          </a:p>
          <a:p>
            <a:r>
              <a:rPr lang="en-US" dirty="0" smtClean="0"/>
              <a:t>Industry resistance to change</a:t>
            </a:r>
          </a:p>
          <a:p>
            <a:r>
              <a:rPr lang="en-US" dirty="0" smtClean="0"/>
              <a:t>Setup cost, including re-training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Our Solution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915170"/>
          </a:xfrm>
        </p:spPr>
        <p:txBody>
          <a:bodyPr/>
          <a:lstStyle/>
          <a:p>
            <a:r>
              <a:rPr lang="en-CA" dirty="0"/>
              <a:t>One-stop </a:t>
            </a:r>
            <a:r>
              <a:rPr lang="en-CA" dirty="0" smtClean="0"/>
              <a:t>approval / archiving / revision </a:t>
            </a:r>
            <a:r>
              <a:rPr lang="en-CA" dirty="0"/>
              <a:t>tracking</a:t>
            </a:r>
          </a:p>
          <a:p>
            <a:r>
              <a:rPr lang="en-CA" dirty="0" smtClean="0"/>
              <a:t>Web-based application</a:t>
            </a:r>
          </a:p>
          <a:p>
            <a:r>
              <a:rPr lang="en-CA" dirty="0"/>
              <a:t>Mobile application (increased accessibility</a:t>
            </a:r>
            <a:r>
              <a:rPr lang="en-CA" dirty="0" smtClean="0"/>
              <a:t>)</a:t>
            </a:r>
          </a:p>
          <a:p>
            <a:r>
              <a:rPr lang="en-CA" dirty="0" smtClean="0"/>
              <a:t>Clean, simple </a:t>
            </a:r>
            <a:br>
              <a:rPr lang="en-CA" dirty="0" smtClean="0"/>
            </a:br>
            <a:r>
              <a:rPr lang="en-CA" dirty="0" smtClean="0"/>
              <a:t>user interface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71" y="3810000"/>
            <a:ext cx="4588229" cy="2781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Revenue Streams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Fee</a:t>
            </a:r>
          </a:p>
          <a:p>
            <a:r>
              <a:rPr lang="en-US" dirty="0" smtClean="0"/>
              <a:t>Licensing Fee (per project)</a:t>
            </a:r>
          </a:p>
          <a:p>
            <a:r>
              <a:rPr lang="en-US" dirty="0" smtClean="0"/>
              <a:t>Customization Contract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53433"/>
              </p:ext>
            </p:extLst>
          </p:nvPr>
        </p:nvGraphicFramePr>
        <p:xfrm>
          <a:off x="3124200" y="2209800"/>
          <a:ext cx="589390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Current Status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Product development (Completed </a:t>
            </a:r>
            <a:r>
              <a:rPr lang="en-CA" dirty="0" smtClean="0"/>
              <a:t>mid-Aug</a:t>
            </a:r>
            <a:r>
              <a:rPr lang="en-CA" dirty="0" smtClean="0"/>
              <a:t>)</a:t>
            </a:r>
          </a:p>
          <a:p>
            <a:r>
              <a:rPr lang="en-CA" dirty="0" smtClean="0"/>
              <a:t>First client (end of </a:t>
            </a:r>
            <a:r>
              <a:rPr lang="en-CA" dirty="0" smtClean="0"/>
              <a:t>August)</a:t>
            </a:r>
            <a:endParaRPr lang="en-CA" dirty="0" smtClean="0"/>
          </a:p>
          <a:p>
            <a:r>
              <a:rPr lang="en-CA" dirty="0" smtClean="0"/>
              <a:t>$6000 seed money</a:t>
            </a:r>
          </a:p>
          <a:p>
            <a:pPr lvl="1"/>
            <a:r>
              <a:rPr lang="en-CA" dirty="0" smtClean="0"/>
              <a:t>Server space</a:t>
            </a:r>
          </a:p>
          <a:p>
            <a:pPr lvl="1"/>
            <a:r>
              <a:rPr lang="en-CA" dirty="0" smtClean="0"/>
              <a:t>Client meetings</a:t>
            </a:r>
            <a:endParaRPr lang="en-CA" dirty="0"/>
          </a:p>
          <a:p>
            <a:r>
              <a:rPr lang="en-CA" dirty="0" smtClean="0"/>
              <a:t>Future clients</a:t>
            </a:r>
            <a:endParaRPr lang="en-CA" dirty="0"/>
          </a:p>
        </p:txBody>
      </p:sp>
      <p:pic>
        <p:nvPicPr>
          <p:cNvPr id="3074" name="Picture 2" descr="http://positiveperformancecoaching.com/wp-content/uploads/2011/11/mile-marker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267200" cy="3200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WEEF\Documents\ackBplan\specialPages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235700"/>
            <a:ext cx="214206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EF\Documents\ackBplan\specialPages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89" y="25400"/>
            <a:ext cx="214206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80630" y="2438400"/>
            <a:ext cx="6373289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latin typeface="Minion Pro" pitchFamily="18" charset="0"/>
              </a:rPr>
              <a:t>Acknowledgements</a:t>
            </a:r>
            <a:endParaRPr lang="en-US" sz="5400" b="1" dirty="0">
              <a:latin typeface="Minion Pro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90230" y="3124200"/>
            <a:ext cx="57636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 secure document tracking platform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WEEF</dc:creator>
  <cp:lastModifiedBy>Brock Kopp</cp:lastModifiedBy>
  <cp:revision>26</cp:revision>
  <dcterms:created xsi:type="dcterms:W3CDTF">2006-08-16T00:00:00Z</dcterms:created>
  <dcterms:modified xsi:type="dcterms:W3CDTF">2013-04-03T20:03:58Z</dcterms:modified>
</cp:coreProperties>
</file>