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1" r:id="rId7"/>
    <p:sldId id="258" r:id="rId8"/>
    <p:sldId id="263" r:id="rId9"/>
    <p:sldId id="260" r:id="rId10"/>
    <p:sldId id="264" r:id="rId11"/>
    <p:sldId id="265" r:id="rId12"/>
    <p:sldId id="266" r:id="rId13"/>
    <p:sldId id="267" r:id="rId14"/>
    <p:sldId id="259" r:id="rId15"/>
    <p:sldId id="268" r:id="rId16"/>
    <p:sldId id="269" r:id="rId17"/>
    <p:sldId id="270" r:id="rId18"/>
    <p:sldId id="271" r:id="rId19"/>
    <p:sldId id="273" r:id="rId20"/>
    <p:sldId id="272" r:id="rId21"/>
    <p:sldId id="274" r:id="rId22"/>
    <p:sldId id="275" r:id="rId23"/>
    <p:sldId id="276"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D2A49-B950-47DC-ACB5-0E56D7B4E41F}" v="7094" dt="2019-08-01T04:09:52.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GiveMeSomeCred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EE8-516A-4052-97AA-B51161200227}"/>
              </a:ext>
            </a:extLst>
          </p:cNvPr>
          <p:cNvSpPr>
            <a:spLocks noGrp="1"/>
          </p:cNvSpPr>
          <p:nvPr>
            <p:ph type="ctrTitle"/>
          </p:nvPr>
        </p:nvSpPr>
        <p:spPr/>
        <p:txBody>
          <a:bodyPr/>
          <a:lstStyle/>
          <a:p>
            <a:r>
              <a:rPr lang="en-US" dirty="0"/>
              <a:t>Probability of defaulting</a:t>
            </a:r>
          </a:p>
        </p:txBody>
      </p:sp>
      <p:sp>
        <p:nvSpPr>
          <p:cNvPr id="3" name="Subtitle 2">
            <a:extLst>
              <a:ext uri="{FF2B5EF4-FFF2-40B4-BE49-F238E27FC236}">
                <a16:creationId xmlns:a16="http://schemas.microsoft.com/office/drawing/2014/main" id="{AB547610-0B2E-47B6-A923-03C6A3EADA1F}"/>
              </a:ext>
            </a:extLst>
          </p:cNvPr>
          <p:cNvSpPr>
            <a:spLocks noGrp="1"/>
          </p:cNvSpPr>
          <p:nvPr>
            <p:ph type="subTitle" idx="1"/>
          </p:nvPr>
        </p:nvSpPr>
        <p:spPr/>
        <p:txBody>
          <a:bodyPr>
            <a:normAutofit fontScale="92500" lnSpcReduction="20000"/>
          </a:bodyPr>
          <a:lstStyle/>
          <a:p>
            <a:r>
              <a:rPr lang="en-US" dirty="0"/>
              <a:t>Springboard Capstone 1 Final</a:t>
            </a:r>
          </a:p>
          <a:p>
            <a:r>
              <a:rPr lang="en-US" dirty="0"/>
              <a:t>By: brock </a:t>
            </a:r>
            <a:r>
              <a:rPr lang="en-US" dirty="0" err="1"/>
              <a:t>nosbisch</a:t>
            </a:r>
            <a:endParaRPr lang="en-US" dirty="0"/>
          </a:p>
        </p:txBody>
      </p:sp>
    </p:spTree>
    <p:extLst>
      <p:ext uri="{BB962C8B-B14F-4D97-AF65-F5344CB8AC3E}">
        <p14:creationId xmlns:p14="http://schemas.microsoft.com/office/powerpoint/2010/main" val="286780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Machine learning (custom scorer)</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p:txBody>
          <a:bodyPr>
            <a:normAutofit lnSpcReduction="10000"/>
          </a:bodyPr>
          <a:lstStyle/>
          <a:p>
            <a:r>
              <a:rPr lang="en-US" dirty="0"/>
              <a:t>I created a Custom Scorer that calculates the profit / loss and can be reused for each algorithm.</a:t>
            </a:r>
          </a:p>
          <a:p>
            <a:r>
              <a:rPr lang="en-US" dirty="0"/>
              <a:t>Cost Factors:</a:t>
            </a:r>
          </a:p>
          <a:p>
            <a:pPr lvl="1"/>
            <a:r>
              <a:rPr lang="en-US" dirty="0"/>
              <a:t>Average Loan Amount (defaulted to $50,000)</a:t>
            </a:r>
          </a:p>
          <a:p>
            <a:pPr lvl="1"/>
            <a:r>
              <a:rPr lang="en-US" dirty="0"/>
              <a:t>Average Interest Rate (defaulted to 4%)</a:t>
            </a:r>
          </a:p>
          <a:p>
            <a:pPr lvl="1"/>
            <a:r>
              <a:rPr lang="en-US" dirty="0"/>
              <a:t>Average Loan Length (defaulted to 2 years)</a:t>
            </a:r>
          </a:p>
          <a:p>
            <a:r>
              <a:rPr lang="en-US" dirty="0"/>
              <a:t>Calculations:</a:t>
            </a:r>
          </a:p>
          <a:p>
            <a:pPr lvl="1"/>
            <a:r>
              <a:rPr lang="en-US" dirty="0"/>
              <a:t>If the scorer correctly predicts a non-defaulter then the profit is 4,000 (loan amount x rate x length).  </a:t>
            </a:r>
          </a:p>
          <a:p>
            <a:pPr lvl="1"/>
            <a:r>
              <a:rPr lang="en-US" dirty="0"/>
              <a:t>If the scorer incorrectly labels a defaulter as a non-defaulter then the loss is 50,000 (loan amount). </a:t>
            </a:r>
          </a:p>
          <a:p>
            <a:pPr lvl="2"/>
            <a:r>
              <a:rPr lang="en-US" dirty="0"/>
              <a:t>For simplicity, I assume the defaulter has never made a payment.</a:t>
            </a:r>
          </a:p>
          <a:p>
            <a:pPr lvl="1"/>
            <a:r>
              <a:rPr lang="en-US" dirty="0"/>
              <a:t>If the scorer incorrectly labels a non-defaulter as a defaulter then the loss is 4,000 (profit we would have taken in). </a:t>
            </a:r>
          </a:p>
        </p:txBody>
      </p:sp>
    </p:spTree>
    <p:extLst>
      <p:ext uri="{BB962C8B-B14F-4D97-AF65-F5344CB8AC3E}">
        <p14:creationId xmlns:p14="http://schemas.microsoft.com/office/powerpoint/2010/main" val="130617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a:xfrm>
            <a:off x="601255" y="702156"/>
            <a:ext cx="3409783" cy="1013800"/>
          </a:xfrm>
        </p:spPr>
        <p:txBody>
          <a:bodyPr>
            <a:normAutofit/>
          </a:bodyPr>
          <a:lstStyle/>
          <a:p>
            <a:r>
              <a:rPr lang="en-US" sz="2600" dirty="0"/>
              <a:t>Machine learning (summary)</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601255" y="1964168"/>
            <a:ext cx="3409782" cy="4036582"/>
          </a:xfrm>
        </p:spPr>
        <p:txBody>
          <a:bodyPr>
            <a:normAutofit fontScale="92500" lnSpcReduction="10000"/>
          </a:bodyPr>
          <a:lstStyle/>
          <a:p>
            <a:r>
              <a:rPr lang="en-US" dirty="0">
                <a:solidFill>
                  <a:schemeClr val="bg1"/>
                </a:solidFill>
              </a:rPr>
              <a:t>The results show the Profits taken in for each algorithm. The Logistic Regression (3 Monthly Income Buckets with Balanced Weight Class) had the best Profit predicted with over $110 million followed by Logistic Regression (Balanced Class Weight) and Random Forest Resampling (3 Monthly Income Buckets) both having profits of $79+ millions.</a:t>
            </a:r>
          </a:p>
          <a:p>
            <a:r>
              <a:rPr lang="en-US" dirty="0">
                <a:solidFill>
                  <a:schemeClr val="bg1"/>
                </a:solidFill>
              </a:rPr>
              <a:t>All others resulted in $70 million or less. Do note that SVM was run initially but had to be removed due to computational power. </a:t>
            </a:r>
          </a:p>
        </p:txBody>
      </p:sp>
      <p:pic>
        <p:nvPicPr>
          <p:cNvPr id="4" name="Picture 3">
            <a:extLst>
              <a:ext uri="{FF2B5EF4-FFF2-40B4-BE49-F238E27FC236}">
                <a16:creationId xmlns:a16="http://schemas.microsoft.com/office/drawing/2014/main" id="{D7F16B3D-C175-4EBA-B87F-35FDB45B6788}"/>
              </a:ext>
            </a:extLst>
          </p:cNvPr>
          <p:cNvPicPr>
            <a:picLocks noChangeAspect="1"/>
          </p:cNvPicPr>
          <p:nvPr/>
        </p:nvPicPr>
        <p:blipFill>
          <a:blip r:embed="rId2"/>
          <a:stretch>
            <a:fillRect/>
          </a:stretch>
        </p:blipFill>
        <p:spPr>
          <a:xfrm>
            <a:off x="4297609" y="1286359"/>
            <a:ext cx="7510962" cy="4957235"/>
          </a:xfrm>
          <a:prstGeom prst="rect">
            <a:avLst/>
          </a:prstGeom>
        </p:spPr>
      </p:pic>
    </p:spTree>
    <p:extLst>
      <p:ext uri="{BB962C8B-B14F-4D97-AF65-F5344CB8AC3E}">
        <p14:creationId xmlns:p14="http://schemas.microsoft.com/office/powerpoint/2010/main" val="198800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a:xfrm>
            <a:off x="581192" y="702156"/>
            <a:ext cx="11029616" cy="1013800"/>
          </a:xfrm>
        </p:spPr>
        <p:txBody>
          <a:bodyPr/>
          <a:lstStyle/>
          <a:p>
            <a:r>
              <a:rPr lang="en-US" dirty="0"/>
              <a:t>Machine learning (Logistic Regression)</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581194" y="2180497"/>
            <a:ext cx="4543262" cy="3429890"/>
          </a:xfrm>
        </p:spPr>
        <p:txBody>
          <a:bodyPr>
            <a:normAutofit/>
          </a:bodyPr>
          <a:lstStyle/>
          <a:p>
            <a:r>
              <a:rPr lang="en-US" dirty="0"/>
              <a:t>For Logistic Regression, I ran 3 tests.  </a:t>
            </a:r>
          </a:p>
          <a:p>
            <a:pPr lvl="1"/>
            <a:r>
              <a:rPr lang="en-US" dirty="0"/>
              <a:t>Default parameters, CV=10</a:t>
            </a:r>
          </a:p>
          <a:p>
            <a:pPr lvl="1"/>
            <a:r>
              <a:rPr lang="en-US" dirty="0"/>
              <a:t>Default parameters, tuned parameters</a:t>
            </a:r>
          </a:p>
          <a:p>
            <a:pPr lvl="1"/>
            <a:r>
              <a:rPr lang="en-US" dirty="0"/>
              <a:t>Balanced Class Weight, Ridge Regression Penalty (L2), CV=10</a:t>
            </a:r>
          </a:p>
          <a:p>
            <a:pPr marL="324000" lvl="1" indent="0">
              <a:buNone/>
            </a:pPr>
            <a:endParaRPr lang="en-US" dirty="0"/>
          </a:p>
          <a:p>
            <a:pPr marL="324000" lvl="1" indent="0">
              <a:buNone/>
            </a:pPr>
            <a:endParaRPr lang="en-US" dirty="0"/>
          </a:p>
          <a:p>
            <a:pPr marL="324000" lvl="1" indent="0">
              <a:buNone/>
            </a:pPr>
            <a:endParaRPr lang="en-US" dirty="0"/>
          </a:p>
        </p:txBody>
      </p:sp>
      <p:pic>
        <p:nvPicPr>
          <p:cNvPr id="4" name="Picture 3">
            <a:extLst>
              <a:ext uri="{FF2B5EF4-FFF2-40B4-BE49-F238E27FC236}">
                <a16:creationId xmlns:a16="http://schemas.microsoft.com/office/drawing/2014/main" id="{AA9C9355-4E96-45D1-A9DB-D57C9DE1414C}"/>
              </a:ext>
            </a:extLst>
          </p:cNvPr>
          <p:cNvPicPr>
            <a:picLocks noChangeAspect="1"/>
          </p:cNvPicPr>
          <p:nvPr/>
        </p:nvPicPr>
        <p:blipFill>
          <a:blip r:embed="rId2"/>
          <a:stretch>
            <a:fillRect/>
          </a:stretch>
        </p:blipFill>
        <p:spPr>
          <a:xfrm>
            <a:off x="7067546" y="1970412"/>
            <a:ext cx="4287164" cy="2205078"/>
          </a:xfrm>
          <a:prstGeom prst="rect">
            <a:avLst/>
          </a:prstGeom>
          <a:ln>
            <a:solidFill>
              <a:schemeClr val="accent2">
                <a:lumMod val="50000"/>
              </a:schemeClr>
            </a:solidFill>
          </a:ln>
        </p:spPr>
      </p:pic>
      <p:pic>
        <p:nvPicPr>
          <p:cNvPr id="6" name="Picture 5">
            <a:extLst>
              <a:ext uri="{FF2B5EF4-FFF2-40B4-BE49-F238E27FC236}">
                <a16:creationId xmlns:a16="http://schemas.microsoft.com/office/drawing/2014/main" id="{58BC799A-C35D-4DAB-B00D-3F9497906C65}"/>
              </a:ext>
            </a:extLst>
          </p:cNvPr>
          <p:cNvPicPr>
            <a:picLocks noChangeAspect="1"/>
          </p:cNvPicPr>
          <p:nvPr/>
        </p:nvPicPr>
        <p:blipFill>
          <a:blip r:embed="rId3"/>
          <a:stretch>
            <a:fillRect/>
          </a:stretch>
        </p:blipFill>
        <p:spPr>
          <a:xfrm>
            <a:off x="7097956" y="4340566"/>
            <a:ext cx="4287164" cy="2269675"/>
          </a:xfrm>
          <a:prstGeom prst="rect">
            <a:avLst/>
          </a:prstGeom>
          <a:ln>
            <a:solidFill>
              <a:schemeClr val="accent2">
                <a:lumMod val="50000"/>
              </a:schemeClr>
            </a:solidFill>
          </a:ln>
        </p:spPr>
      </p:pic>
      <p:pic>
        <p:nvPicPr>
          <p:cNvPr id="7" name="Picture 6">
            <a:extLst>
              <a:ext uri="{FF2B5EF4-FFF2-40B4-BE49-F238E27FC236}">
                <a16:creationId xmlns:a16="http://schemas.microsoft.com/office/drawing/2014/main" id="{390D73E0-8E5C-4424-A890-9EB54657F87F}"/>
              </a:ext>
            </a:extLst>
          </p:cNvPr>
          <p:cNvPicPr>
            <a:picLocks noChangeAspect="1"/>
          </p:cNvPicPr>
          <p:nvPr/>
        </p:nvPicPr>
        <p:blipFill>
          <a:blip r:embed="rId4"/>
          <a:stretch>
            <a:fillRect/>
          </a:stretch>
        </p:blipFill>
        <p:spPr>
          <a:xfrm>
            <a:off x="1086573" y="4340566"/>
            <a:ext cx="4483538" cy="2269675"/>
          </a:xfrm>
          <a:prstGeom prst="rect">
            <a:avLst/>
          </a:prstGeom>
          <a:ln>
            <a:solidFill>
              <a:schemeClr val="accent2">
                <a:lumMod val="50000"/>
              </a:schemeClr>
            </a:solidFill>
          </a:ln>
        </p:spPr>
      </p:pic>
      <p:sp>
        <p:nvSpPr>
          <p:cNvPr id="8" name="Arrow: Left 7">
            <a:extLst>
              <a:ext uri="{FF2B5EF4-FFF2-40B4-BE49-F238E27FC236}">
                <a16:creationId xmlns:a16="http://schemas.microsoft.com/office/drawing/2014/main" id="{1F6C5E25-F7EC-4455-8656-2ACD79474B26}"/>
              </a:ext>
            </a:extLst>
          </p:cNvPr>
          <p:cNvSpPr/>
          <p:nvPr/>
        </p:nvSpPr>
        <p:spPr>
          <a:xfrm>
            <a:off x="3750590" y="2948894"/>
            <a:ext cx="3115159" cy="2437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6E1EFB6A-CEE6-4BB3-BD92-0924E7F3C8C3}"/>
              </a:ext>
            </a:extLst>
          </p:cNvPr>
          <p:cNvSpPr/>
          <p:nvPr/>
        </p:nvSpPr>
        <p:spPr>
          <a:xfrm rot="2206001">
            <a:off x="4333140" y="4222735"/>
            <a:ext cx="2894322" cy="2467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EDCCF7F6-5944-45C2-B9D4-A78690DA0A8F}"/>
              </a:ext>
            </a:extLst>
          </p:cNvPr>
          <p:cNvSpPr/>
          <p:nvPr/>
        </p:nvSpPr>
        <p:spPr>
          <a:xfrm rot="2489873">
            <a:off x="3029500" y="4001305"/>
            <a:ext cx="446659" cy="2187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56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a:xfrm>
            <a:off x="581192" y="702156"/>
            <a:ext cx="11029616" cy="1013800"/>
          </a:xfrm>
        </p:spPr>
        <p:txBody>
          <a:bodyPr>
            <a:normAutofit/>
          </a:bodyPr>
          <a:lstStyle/>
          <a:p>
            <a:r>
              <a:rPr lang="en-US" dirty="0"/>
              <a:t>Machine learning (Logistic Regression - Balanced)</a:t>
            </a:r>
          </a:p>
        </p:txBody>
      </p:sp>
      <p:sp>
        <p:nvSpPr>
          <p:cNvPr id="10" name="Rectangle 9">
            <a:extLst>
              <a:ext uri="{FF2B5EF4-FFF2-40B4-BE49-F238E27FC236}">
                <a16:creationId xmlns:a16="http://schemas.microsoft.com/office/drawing/2014/main" id="{6F306C00-E0A9-4E79-AF25-3D295CA90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generated with very high confidence">
            <a:extLst>
              <a:ext uri="{FF2B5EF4-FFF2-40B4-BE49-F238E27FC236}">
                <a16:creationId xmlns:a16="http://schemas.microsoft.com/office/drawing/2014/main" id="{A4242C9C-7C9D-4BE4-9387-8B9C18C11D87}"/>
              </a:ext>
            </a:extLst>
          </p:cNvPr>
          <p:cNvPicPr>
            <a:picLocks noChangeAspect="1"/>
          </p:cNvPicPr>
          <p:nvPr/>
        </p:nvPicPr>
        <p:blipFill>
          <a:blip r:embed="rId2"/>
          <a:stretch>
            <a:fillRect/>
          </a:stretch>
        </p:blipFill>
        <p:spPr>
          <a:xfrm>
            <a:off x="883403" y="2297032"/>
            <a:ext cx="4525505" cy="3790110"/>
          </a:xfrm>
          <a:prstGeom prst="rect">
            <a:avLst/>
          </a:prstGeom>
          <a:ln>
            <a:noFill/>
          </a:ln>
        </p:spPr>
      </p:pic>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6335805" y="2180496"/>
            <a:ext cx="5275001" cy="4045683"/>
          </a:xfrm>
        </p:spPr>
        <p:txBody>
          <a:bodyPr>
            <a:normAutofit/>
          </a:bodyPr>
          <a:lstStyle/>
          <a:p>
            <a:pPr lvl="1"/>
            <a:r>
              <a:rPr lang="en-US" sz="2200" dirty="0"/>
              <a:t>As you can see from the previous slide, the best performing model was the Balanced Class Weight, Ridge Regression Penalty (L2), CV=10.  </a:t>
            </a:r>
          </a:p>
          <a:p>
            <a:pPr lvl="1"/>
            <a:r>
              <a:rPr lang="en-US" sz="2200" dirty="0"/>
              <a:t>I consider this model to be the best out of all the models (excluding the 3 monthly income bucket models since they had different datasets than the rest).</a:t>
            </a:r>
          </a:p>
          <a:p>
            <a:pPr lvl="1"/>
            <a:r>
              <a:rPr lang="en-US" sz="2200" dirty="0"/>
              <a:t>Total Profit: $88,898,000</a:t>
            </a:r>
            <a:endParaRPr lang="en-US" dirty="0"/>
          </a:p>
        </p:txBody>
      </p:sp>
    </p:spTree>
    <p:extLst>
      <p:ext uri="{BB962C8B-B14F-4D97-AF65-F5344CB8AC3E}">
        <p14:creationId xmlns:p14="http://schemas.microsoft.com/office/powerpoint/2010/main" val="328965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dirty="0"/>
              <a:t>Machine learning (k-nearest neighbors)</a:t>
            </a:r>
          </a:p>
        </p:txBody>
      </p:sp>
      <p:sp>
        <p:nvSpPr>
          <p:cNvPr id="3" name="Content Placeholder 2">
            <a:extLst>
              <a:ext uri="{FF2B5EF4-FFF2-40B4-BE49-F238E27FC236}">
                <a16:creationId xmlns:a16="http://schemas.microsoft.com/office/drawing/2014/main" id="{0B8E9A62-1F52-4629-BA29-2AB6136B6127}"/>
              </a:ext>
            </a:extLst>
          </p:cNvPr>
          <p:cNvSpPr>
            <a:spLocks noGrp="1"/>
          </p:cNvSpPr>
          <p:nvPr>
            <p:ph idx="1"/>
          </p:nvPr>
        </p:nvSpPr>
        <p:spPr>
          <a:xfrm>
            <a:off x="581193" y="2180496"/>
            <a:ext cx="6310262" cy="3678303"/>
          </a:xfrm>
        </p:spPr>
        <p:txBody>
          <a:bodyPr>
            <a:normAutofit/>
          </a:bodyPr>
          <a:lstStyle/>
          <a:p>
            <a:r>
              <a:rPr lang="en-US" dirty="0"/>
              <a:t>For k-NN, I ran 2 tests.  The results for each were not subpar. </a:t>
            </a:r>
          </a:p>
          <a:p>
            <a:pPr lvl="1"/>
            <a:r>
              <a:rPr lang="en-US" dirty="0"/>
              <a:t>Find the best k-NN parameters using Grid Search and use it.</a:t>
            </a:r>
          </a:p>
          <a:p>
            <a:pPr lvl="1"/>
            <a:r>
              <a:rPr lang="en-US" dirty="0" err="1"/>
              <a:t>Upsample</a:t>
            </a:r>
            <a:r>
              <a:rPr lang="en-US" dirty="0"/>
              <a:t> the data so that out of the training set, 50% have been serious delinquent and 50% have not.</a:t>
            </a:r>
          </a:p>
          <a:p>
            <a:pPr lvl="1"/>
            <a:endParaRPr lang="en-US" dirty="0"/>
          </a:p>
        </p:txBody>
      </p:sp>
      <p:pic>
        <p:nvPicPr>
          <p:cNvPr id="5" name="Picture 4">
            <a:extLst>
              <a:ext uri="{FF2B5EF4-FFF2-40B4-BE49-F238E27FC236}">
                <a16:creationId xmlns:a16="http://schemas.microsoft.com/office/drawing/2014/main" id="{5412A740-3407-4F68-8FF0-B3EB16CA58E7}"/>
              </a:ext>
            </a:extLst>
          </p:cNvPr>
          <p:cNvPicPr>
            <a:picLocks noChangeAspect="1"/>
          </p:cNvPicPr>
          <p:nvPr/>
        </p:nvPicPr>
        <p:blipFill rotWithShape="1">
          <a:blip r:embed="rId2"/>
          <a:srcRect r="13915" b="-1"/>
          <a:stretch/>
        </p:blipFill>
        <p:spPr>
          <a:xfrm>
            <a:off x="7904137" y="1892627"/>
            <a:ext cx="3847598" cy="2290648"/>
          </a:xfrm>
          <a:prstGeom prst="rect">
            <a:avLst/>
          </a:prstGeom>
          <a:ln>
            <a:solidFill>
              <a:schemeClr val="accent2">
                <a:lumMod val="50000"/>
              </a:schemeClr>
            </a:solidFill>
          </a:ln>
        </p:spPr>
      </p:pic>
      <p:pic>
        <p:nvPicPr>
          <p:cNvPr id="4" name="Picture 3">
            <a:extLst>
              <a:ext uri="{FF2B5EF4-FFF2-40B4-BE49-F238E27FC236}">
                <a16:creationId xmlns:a16="http://schemas.microsoft.com/office/drawing/2014/main" id="{F01A80DF-0A25-41B0-BC8B-0BB417136F78}"/>
              </a:ext>
            </a:extLst>
          </p:cNvPr>
          <p:cNvPicPr>
            <a:picLocks noChangeAspect="1"/>
          </p:cNvPicPr>
          <p:nvPr/>
        </p:nvPicPr>
        <p:blipFill rotWithShape="1">
          <a:blip r:embed="rId3"/>
          <a:srcRect r="13496" b="1"/>
          <a:stretch/>
        </p:blipFill>
        <p:spPr>
          <a:xfrm>
            <a:off x="7904137" y="4272036"/>
            <a:ext cx="3847598" cy="2290648"/>
          </a:xfrm>
          <a:prstGeom prst="rect">
            <a:avLst/>
          </a:prstGeom>
          <a:ln>
            <a:solidFill>
              <a:schemeClr val="accent2">
                <a:lumMod val="50000"/>
              </a:schemeClr>
            </a:solidFill>
          </a:ln>
        </p:spPr>
      </p:pic>
      <p:sp>
        <p:nvSpPr>
          <p:cNvPr id="6" name="Arrow: Left 5">
            <a:extLst>
              <a:ext uri="{FF2B5EF4-FFF2-40B4-BE49-F238E27FC236}">
                <a16:creationId xmlns:a16="http://schemas.microsoft.com/office/drawing/2014/main" id="{54B296C9-F84F-4E50-B2D9-D878E12ACA0E}"/>
              </a:ext>
            </a:extLst>
          </p:cNvPr>
          <p:cNvSpPr/>
          <p:nvPr/>
        </p:nvSpPr>
        <p:spPr>
          <a:xfrm rot="20313290">
            <a:off x="6310390" y="3257639"/>
            <a:ext cx="1595036" cy="192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D0CD2887-53AF-470A-8578-53A9BD1B7675}"/>
              </a:ext>
            </a:extLst>
          </p:cNvPr>
          <p:cNvSpPr/>
          <p:nvPr/>
        </p:nvSpPr>
        <p:spPr>
          <a:xfrm rot="1361453">
            <a:off x="5502275" y="4853254"/>
            <a:ext cx="2438339" cy="203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42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dirty="0"/>
              <a:t>Machine learning (k-nearest neighbors – Best params)</a:t>
            </a:r>
          </a:p>
        </p:txBody>
      </p:sp>
      <p:sp>
        <p:nvSpPr>
          <p:cNvPr id="3" name="Content Placeholder 2">
            <a:extLst>
              <a:ext uri="{FF2B5EF4-FFF2-40B4-BE49-F238E27FC236}">
                <a16:creationId xmlns:a16="http://schemas.microsoft.com/office/drawing/2014/main" id="{0B8E9A62-1F52-4629-BA29-2AB6136B6127}"/>
              </a:ext>
            </a:extLst>
          </p:cNvPr>
          <p:cNvSpPr>
            <a:spLocks noGrp="1"/>
          </p:cNvSpPr>
          <p:nvPr>
            <p:ph idx="1"/>
          </p:nvPr>
        </p:nvSpPr>
        <p:spPr>
          <a:xfrm>
            <a:off x="581193" y="2180496"/>
            <a:ext cx="3699936" cy="3678303"/>
          </a:xfrm>
        </p:spPr>
        <p:txBody>
          <a:bodyPr>
            <a:normAutofit/>
          </a:bodyPr>
          <a:lstStyle/>
          <a:p>
            <a:r>
              <a:rPr lang="en-US" dirty="0"/>
              <a:t>For the k-NN (Best Neighbors, Uniform Weight) run, the Precision was 93% and Recall was ~100% but that is because the model only predicted 61 total defaults.  Only 15 of those 61 actually defaulted.  </a:t>
            </a:r>
          </a:p>
          <a:p>
            <a:r>
              <a:rPr lang="en-US" dirty="0"/>
              <a:t>Profit was only ~$26 million because of this.</a:t>
            </a:r>
          </a:p>
          <a:p>
            <a:pPr lvl="1"/>
            <a:endParaRPr lang="en-US" dirty="0"/>
          </a:p>
        </p:txBody>
      </p:sp>
      <p:pic>
        <p:nvPicPr>
          <p:cNvPr id="9" name="Picture 8">
            <a:extLst>
              <a:ext uri="{FF2B5EF4-FFF2-40B4-BE49-F238E27FC236}">
                <a16:creationId xmlns:a16="http://schemas.microsoft.com/office/drawing/2014/main" id="{38678397-8D18-49C6-973B-A55430891929}"/>
              </a:ext>
            </a:extLst>
          </p:cNvPr>
          <p:cNvPicPr>
            <a:picLocks noChangeAspect="1"/>
          </p:cNvPicPr>
          <p:nvPr/>
        </p:nvPicPr>
        <p:blipFill rotWithShape="1">
          <a:blip r:embed="rId2"/>
          <a:srcRect r="7195" b="-1"/>
          <a:stretch/>
        </p:blipFill>
        <p:spPr>
          <a:xfrm>
            <a:off x="4747231" y="4638429"/>
            <a:ext cx="3699935" cy="2202738"/>
          </a:xfrm>
          <a:prstGeom prst="rect">
            <a:avLst/>
          </a:prstGeom>
        </p:spPr>
      </p:pic>
      <p:pic>
        <p:nvPicPr>
          <p:cNvPr id="10" name="Picture 9">
            <a:extLst>
              <a:ext uri="{FF2B5EF4-FFF2-40B4-BE49-F238E27FC236}">
                <a16:creationId xmlns:a16="http://schemas.microsoft.com/office/drawing/2014/main" id="{B84BD10D-10F6-4AC2-BC76-37562C36A971}"/>
              </a:ext>
            </a:extLst>
          </p:cNvPr>
          <p:cNvPicPr>
            <a:picLocks noChangeAspect="1"/>
          </p:cNvPicPr>
          <p:nvPr/>
        </p:nvPicPr>
        <p:blipFill>
          <a:blip r:embed="rId3"/>
          <a:stretch>
            <a:fillRect/>
          </a:stretch>
        </p:blipFill>
        <p:spPr>
          <a:xfrm>
            <a:off x="4747231" y="1933329"/>
            <a:ext cx="6781800" cy="2705100"/>
          </a:xfrm>
          <a:prstGeom prst="rect">
            <a:avLst/>
          </a:prstGeom>
        </p:spPr>
      </p:pic>
    </p:spTree>
    <p:extLst>
      <p:ext uri="{BB962C8B-B14F-4D97-AF65-F5344CB8AC3E}">
        <p14:creationId xmlns:p14="http://schemas.microsoft.com/office/powerpoint/2010/main" val="91960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dirty="0"/>
              <a:t>Machine learning (random forest)</a:t>
            </a:r>
          </a:p>
        </p:txBody>
      </p:sp>
      <p:sp>
        <p:nvSpPr>
          <p:cNvPr id="3" name="Content Placeholder 2">
            <a:extLst>
              <a:ext uri="{FF2B5EF4-FFF2-40B4-BE49-F238E27FC236}">
                <a16:creationId xmlns:a16="http://schemas.microsoft.com/office/drawing/2014/main" id="{0B8E9A62-1F52-4629-BA29-2AB6136B6127}"/>
              </a:ext>
            </a:extLst>
          </p:cNvPr>
          <p:cNvSpPr>
            <a:spLocks noGrp="1"/>
          </p:cNvSpPr>
          <p:nvPr>
            <p:ph idx="1"/>
          </p:nvPr>
        </p:nvSpPr>
        <p:spPr>
          <a:xfrm>
            <a:off x="581193" y="2180497"/>
            <a:ext cx="6310262" cy="2685972"/>
          </a:xfrm>
        </p:spPr>
        <p:txBody>
          <a:bodyPr>
            <a:normAutofit/>
          </a:bodyPr>
          <a:lstStyle/>
          <a:p>
            <a:r>
              <a:rPr lang="en-US" dirty="0"/>
              <a:t>For Random Forest, I ran 3 tests.  The results were pretty decent with profit in the range of 52 – 69 million dollars.</a:t>
            </a:r>
          </a:p>
          <a:p>
            <a:pPr lvl="1"/>
            <a:r>
              <a:rPr lang="en-US" dirty="0"/>
              <a:t>Max Features = 10</a:t>
            </a:r>
          </a:p>
          <a:p>
            <a:pPr lvl="1"/>
            <a:r>
              <a:rPr lang="en-US" dirty="0"/>
              <a:t>Balanced Weight Class</a:t>
            </a:r>
          </a:p>
          <a:p>
            <a:pPr lvl="1"/>
            <a:r>
              <a:rPr lang="en-US" dirty="0" err="1"/>
              <a:t>Upsample</a:t>
            </a:r>
            <a:endParaRPr lang="en-US" dirty="0"/>
          </a:p>
          <a:p>
            <a:pPr lvl="1"/>
            <a:endParaRPr lang="en-US" dirty="0"/>
          </a:p>
          <a:p>
            <a:pPr lvl="1"/>
            <a:endParaRPr lang="en-US" dirty="0"/>
          </a:p>
        </p:txBody>
      </p:sp>
      <p:sp>
        <p:nvSpPr>
          <p:cNvPr id="6" name="Arrow: Left 5">
            <a:extLst>
              <a:ext uri="{FF2B5EF4-FFF2-40B4-BE49-F238E27FC236}">
                <a16:creationId xmlns:a16="http://schemas.microsoft.com/office/drawing/2014/main" id="{54B296C9-F84F-4E50-B2D9-D878E12ACA0E}"/>
              </a:ext>
            </a:extLst>
          </p:cNvPr>
          <p:cNvSpPr/>
          <p:nvPr/>
        </p:nvSpPr>
        <p:spPr>
          <a:xfrm>
            <a:off x="3052004" y="3051710"/>
            <a:ext cx="4125487" cy="1853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D0CD2887-53AF-470A-8578-53A9BD1B7675}"/>
              </a:ext>
            </a:extLst>
          </p:cNvPr>
          <p:cNvSpPr/>
          <p:nvPr/>
        </p:nvSpPr>
        <p:spPr>
          <a:xfrm rot="713084">
            <a:off x="3201360" y="3889329"/>
            <a:ext cx="3928835" cy="1925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D5C61FE-90F1-4D09-BFA1-51E59A1F0EDA}"/>
              </a:ext>
            </a:extLst>
          </p:cNvPr>
          <p:cNvPicPr>
            <a:picLocks noChangeAspect="1"/>
          </p:cNvPicPr>
          <p:nvPr/>
        </p:nvPicPr>
        <p:blipFill>
          <a:blip r:embed="rId2"/>
          <a:stretch>
            <a:fillRect/>
          </a:stretch>
        </p:blipFill>
        <p:spPr>
          <a:xfrm>
            <a:off x="7248337" y="1877043"/>
            <a:ext cx="4451105" cy="2314575"/>
          </a:xfrm>
          <a:prstGeom prst="rect">
            <a:avLst/>
          </a:prstGeom>
          <a:ln>
            <a:solidFill>
              <a:schemeClr val="accent2">
                <a:lumMod val="50000"/>
              </a:schemeClr>
            </a:solidFill>
          </a:ln>
        </p:spPr>
      </p:pic>
      <p:pic>
        <p:nvPicPr>
          <p:cNvPr id="9" name="Picture 8">
            <a:extLst>
              <a:ext uri="{FF2B5EF4-FFF2-40B4-BE49-F238E27FC236}">
                <a16:creationId xmlns:a16="http://schemas.microsoft.com/office/drawing/2014/main" id="{C314DD77-C77E-4C07-A21C-6E4A656393D5}"/>
              </a:ext>
            </a:extLst>
          </p:cNvPr>
          <p:cNvPicPr>
            <a:picLocks noChangeAspect="1"/>
          </p:cNvPicPr>
          <p:nvPr/>
        </p:nvPicPr>
        <p:blipFill>
          <a:blip r:embed="rId3"/>
          <a:stretch>
            <a:fillRect/>
          </a:stretch>
        </p:blipFill>
        <p:spPr>
          <a:xfrm>
            <a:off x="7241742" y="4358574"/>
            <a:ext cx="4457700" cy="2314575"/>
          </a:xfrm>
          <a:prstGeom prst="rect">
            <a:avLst/>
          </a:prstGeom>
          <a:ln>
            <a:solidFill>
              <a:schemeClr val="accent2">
                <a:lumMod val="50000"/>
              </a:schemeClr>
            </a:solidFill>
          </a:ln>
        </p:spPr>
      </p:pic>
      <p:pic>
        <p:nvPicPr>
          <p:cNvPr id="10" name="Picture 9">
            <a:extLst>
              <a:ext uri="{FF2B5EF4-FFF2-40B4-BE49-F238E27FC236}">
                <a16:creationId xmlns:a16="http://schemas.microsoft.com/office/drawing/2014/main" id="{9B304F8B-C62E-4611-82B9-2E5ABE760AF7}"/>
              </a:ext>
            </a:extLst>
          </p:cNvPr>
          <p:cNvPicPr>
            <a:picLocks noChangeAspect="1"/>
          </p:cNvPicPr>
          <p:nvPr/>
        </p:nvPicPr>
        <p:blipFill>
          <a:blip r:embed="rId4"/>
          <a:stretch>
            <a:fillRect/>
          </a:stretch>
        </p:blipFill>
        <p:spPr>
          <a:xfrm>
            <a:off x="742080" y="4358573"/>
            <a:ext cx="4438650" cy="2314575"/>
          </a:xfrm>
          <a:prstGeom prst="rect">
            <a:avLst/>
          </a:prstGeom>
          <a:ln>
            <a:solidFill>
              <a:schemeClr val="accent2">
                <a:lumMod val="50000"/>
              </a:schemeClr>
            </a:solidFill>
          </a:ln>
        </p:spPr>
      </p:pic>
      <p:sp>
        <p:nvSpPr>
          <p:cNvPr id="11" name="Arrow: Left 10">
            <a:extLst>
              <a:ext uri="{FF2B5EF4-FFF2-40B4-BE49-F238E27FC236}">
                <a16:creationId xmlns:a16="http://schemas.microsoft.com/office/drawing/2014/main" id="{10CED776-211A-47C6-BD4A-179D11BB1B10}"/>
              </a:ext>
            </a:extLst>
          </p:cNvPr>
          <p:cNvSpPr/>
          <p:nvPr/>
        </p:nvSpPr>
        <p:spPr>
          <a:xfrm rot="2261985">
            <a:off x="2169757" y="4055117"/>
            <a:ext cx="387491" cy="171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64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601255" y="702156"/>
            <a:ext cx="3409783" cy="1013800"/>
          </a:xfrm>
        </p:spPr>
        <p:txBody>
          <a:bodyPr>
            <a:normAutofit/>
          </a:bodyPr>
          <a:lstStyle/>
          <a:p>
            <a:pPr>
              <a:lnSpc>
                <a:spcPct val="90000"/>
              </a:lnSpc>
            </a:pPr>
            <a:r>
              <a:rPr lang="en-US" sz="2200"/>
              <a:t>Metrics by subgroups (logistic regression – balanced)</a:t>
            </a:r>
          </a:p>
        </p:txBody>
      </p:sp>
      <p:sp>
        <p:nvSpPr>
          <p:cNvPr id="10" name="Content Placeholder 9">
            <a:extLst>
              <a:ext uri="{FF2B5EF4-FFF2-40B4-BE49-F238E27FC236}">
                <a16:creationId xmlns:a16="http://schemas.microsoft.com/office/drawing/2014/main" id="{5886A514-90D3-422B-B03D-0743CF6FFEF7}"/>
              </a:ext>
            </a:extLst>
          </p:cNvPr>
          <p:cNvSpPr>
            <a:spLocks noGrp="1"/>
          </p:cNvSpPr>
          <p:nvPr>
            <p:ph idx="1"/>
          </p:nvPr>
        </p:nvSpPr>
        <p:spPr>
          <a:xfrm>
            <a:off x="601255" y="1964168"/>
            <a:ext cx="3409782" cy="3633744"/>
          </a:xfrm>
        </p:spPr>
        <p:txBody>
          <a:bodyPr>
            <a:normAutofit/>
          </a:bodyPr>
          <a:lstStyle/>
          <a:p>
            <a:r>
              <a:rPr lang="en-US" dirty="0">
                <a:solidFill>
                  <a:schemeClr val="bg1"/>
                </a:solidFill>
              </a:rPr>
              <a:t>For analysis of metrics by subgroups, I am using the Logistic Regression (Balanced Class Weight) model since it is being defined as the best model.</a:t>
            </a:r>
          </a:p>
          <a:p>
            <a:r>
              <a:rPr lang="en-US" dirty="0">
                <a:solidFill>
                  <a:schemeClr val="bg1"/>
                </a:solidFill>
              </a:rPr>
              <a:t>This graph is showing the Count % of Total Population by Age, Actual Default % by Age, and Predicted Default % by Age. </a:t>
            </a:r>
          </a:p>
          <a:p>
            <a:endParaRPr lang="en-US" dirty="0">
              <a:solidFill>
                <a:schemeClr val="bg1"/>
              </a:solidFill>
            </a:endParaRPr>
          </a:p>
        </p:txBody>
      </p:sp>
      <p:pic>
        <p:nvPicPr>
          <p:cNvPr id="11" name="Picture 10">
            <a:extLst>
              <a:ext uri="{FF2B5EF4-FFF2-40B4-BE49-F238E27FC236}">
                <a16:creationId xmlns:a16="http://schemas.microsoft.com/office/drawing/2014/main" id="{0D211337-7F47-4709-B144-0FF5E2C6C392}"/>
              </a:ext>
            </a:extLst>
          </p:cNvPr>
          <p:cNvPicPr>
            <a:picLocks noChangeAspect="1"/>
          </p:cNvPicPr>
          <p:nvPr/>
        </p:nvPicPr>
        <p:blipFill>
          <a:blip r:embed="rId2"/>
          <a:stretch>
            <a:fillRect/>
          </a:stretch>
        </p:blipFill>
        <p:spPr>
          <a:xfrm>
            <a:off x="5151858" y="703668"/>
            <a:ext cx="5910146" cy="5910146"/>
          </a:xfrm>
          <a:prstGeom prst="rect">
            <a:avLst/>
          </a:prstGeom>
        </p:spPr>
      </p:pic>
    </p:spTree>
    <p:extLst>
      <p:ext uri="{BB962C8B-B14F-4D97-AF65-F5344CB8AC3E}">
        <p14:creationId xmlns:p14="http://schemas.microsoft.com/office/powerpoint/2010/main" val="321805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dirty="0"/>
              <a:t>Metrics by subgroups (logistic regression – balanced)</a:t>
            </a:r>
          </a:p>
        </p:txBody>
      </p:sp>
      <p:sp>
        <p:nvSpPr>
          <p:cNvPr id="10" name="Content Placeholder 9">
            <a:extLst>
              <a:ext uri="{FF2B5EF4-FFF2-40B4-BE49-F238E27FC236}">
                <a16:creationId xmlns:a16="http://schemas.microsoft.com/office/drawing/2014/main" id="{5886A514-90D3-422B-B03D-0743CF6FFEF7}"/>
              </a:ext>
            </a:extLst>
          </p:cNvPr>
          <p:cNvSpPr>
            <a:spLocks noGrp="1"/>
          </p:cNvSpPr>
          <p:nvPr>
            <p:ph idx="1"/>
          </p:nvPr>
        </p:nvSpPr>
        <p:spPr/>
        <p:txBody>
          <a:bodyPr/>
          <a:lstStyle/>
          <a:p>
            <a:r>
              <a:rPr lang="en-US" sz="2200" dirty="0"/>
              <a:t>The model is predicting a good portion of the younger ages to default so it appears the best single model is biased against younger people. For instance, if you are in your mid-20's, you have over a 35% chance of being predicted as a defaulter. </a:t>
            </a:r>
          </a:p>
          <a:p>
            <a:r>
              <a:rPr lang="en-US" sz="2200" dirty="0"/>
              <a:t>To maximize profits, predicting a portion of people to Default when they would have actually paid leads to more profit. Using our default numbers, it takes 12.5 non-defaulters to make up the losses from 1 defaulter.</a:t>
            </a:r>
          </a:p>
          <a:p>
            <a:endParaRPr lang="en-US" dirty="0"/>
          </a:p>
        </p:txBody>
      </p:sp>
    </p:spTree>
    <p:extLst>
      <p:ext uri="{BB962C8B-B14F-4D97-AF65-F5344CB8AC3E}">
        <p14:creationId xmlns:p14="http://schemas.microsoft.com/office/powerpoint/2010/main" val="362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a:t>Metrics by subgroups (logistic regression – balanced)</a:t>
            </a:r>
          </a:p>
        </p:txBody>
      </p:sp>
      <p:sp>
        <p:nvSpPr>
          <p:cNvPr id="10" name="Content Placeholder 9">
            <a:extLst>
              <a:ext uri="{FF2B5EF4-FFF2-40B4-BE49-F238E27FC236}">
                <a16:creationId xmlns:a16="http://schemas.microsoft.com/office/drawing/2014/main" id="{5886A514-90D3-422B-B03D-0743CF6FFEF7}"/>
              </a:ext>
            </a:extLst>
          </p:cNvPr>
          <p:cNvSpPr>
            <a:spLocks noGrp="1"/>
          </p:cNvSpPr>
          <p:nvPr>
            <p:ph idx="1"/>
          </p:nvPr>
        </p:nvSpPr>
        <p:spPr>
          <a:xfrm>
            <a:off x="449572" y="2118732"/>
            <a:ext cx="3565168" cy="4037112"/>
          </a:xfrm>
        </p:spPr>
        <p:txBody>
          <a:bodyPr>
            <a:normAutofit/>
          </a:bodyPr>
          <a:lstStyle/>
          <a:p>
            <a:pPr>
              <a:lnSpc>
                <a:spcPct val="90000"/>
              </a:lnSpc>
            </a:pPr>
            <a:r>
              <a:rPr lang="en-US" sz="1700" dirty="0"/>
              <a:t>The model had False Negatives for 15% of the total non-Defaulters with the highest % of False Negatives in the mid-20's (up to 29% of total population). This means that by being in your mid-20's, you have over a 25% of being declined a loan even though you would have paid back the loan in full.</a:t>
            </a:r>
            <a:br>
              <a:rPr lang="en-US" sz="1700" dirty="0"/>
            </a:br>
            <a:endParaRPr lang="en-US" sz="1700" dirty="0"/>
          </a:p>
          <a:p>
            <a:pPr>
              <a:lnSpc>
                <a:spcPct val="90000"/>
              </a:lnSpc>
            </a:pPr>
            <a:r>
              <a:rPr lang="en-US" sz="1700" dirty="0"/>
              <a:t>So in summary, younger people are higher risk and have more uncertainty among outcomes.</a:t>
            </a:r>
          </a:p>
        </p:txBody>
      </p:sp>
      <p:pic>
        <p:nvPicPr>
          <p:cNvPr id="4" name="Picture 3">
            <a:extLst>
              <a:ext uri="{FF2B5EF4-FFF2-40B4-BE49-F238E27FC236}">
                <a16:creationId xmlns:a16="http://schemas.microsoft.com/office/drawing/2014/main" id="{41EDBB96-DEA5-433F-B31D-2E7BDDF7DA94}"/>
              </a:ext>
            </a:extLst>
          </p:cNvPr>
          <p:cNvPicPr>
            <a:picLocks noChangeAspect="1"/>
          </p:cNvPicPr>
          <p:nvPr/>
        </p:nvPicPr>
        <p:blipFill rotWithShape="1">
          <a:blip r:embed="rId2"/>
          <a:srcRect l="10966" r="8419" b="-3"/>
          <a:stretch/>
        </p:blipFill>
        <p:spPr>
          <a:xfrm>
            <a:off x="4244443" y="1892627"/>
            <a:ext cx="3699935" cy="4497938"/>
          </a:xfrm>
          <a:prstGeom prst="rect">
            <a:avLst/>
          </a:prstGeom>
        </p:spPr>
      </p:pic>
      <p:pic>
        <p:nvPicPr>
          <p:cNvPr id="3" name="Picture 2">
            <a:extLst>
              <a:ext uri="{FF2B5EF4-FFF2-40B4-BE49-F238E27FC236}">
                <a16:creationId xmlns:a16="http://schemas.microsoft.com/office/drawing/2014/main" id="{31E3E0B6-CCCC-43CD-96F4-0109AF815AFA}"/>
              </a:ext>
            </a:extLst>
          </p:cNvPr>
          <p:cNvPicPr>
            <a:picLocks noChangeAspect="1"/>
          </p:cNvPicPr>
          <p:nvPr/>
        </p:nvPicPr>
        <p:blipFill rotWithShape="1">
          <a:blip r:embed="rId3"/>
          <a:srcRect l="9974" r="7563" b="1"/>
          <a:stretch/>
        </p:blipFill>
        <p:spPr>
          <a:xfrm>
            <a:off x="8042494" y="1892627"/>
            <a:ext cx="3699935" cy="4497938"/>
          </a:xfrm>
          <a:prstGeom prst="rect">
            <a:avLst/>
          </a:prstGeom>
        </p:spPr>
      </p:pic>
    </p:spTree>
    <p:extLst>
      <p:ext uri="{BB962C8B-B14F-4D97-AF65-F5344CB8AC3E}">
        <p14:creationId xmlns:p14="http://schemas.microsoft.com/office/powerpoint/2010/main" val="218684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p:txBody>
          <a:bodyPr>
            <a:normAutofit/>
          </a:bodyPr>
          <a:lstStyle/>
          <a:p>
            <a:r>
              <a:rPr lang="en-US" sz="2200" dirty="0"/>
              <a:t>The Problem</a:t>
            </a:r>
          </a:p>
          <a:p>
            <a:r>
              <a:rPr lang="en-US" sz="2200" dirty="0"/>
              <a:t>Dataset</a:t>
            </a:r>
          </a:p>
          <a:p>
            <a:r>
              <a:rPr lang="en-US" sz="2200" dirty="0"/>
              <a:t>Exploratory Data Analysis</a:t>
            </a:r>
          </a:p>
          <a:p>
            <a:r>
              <a:rPr lang="en-US" sz="2200" dirty="0"/>
              <a:t>Machine Learning</a:t>
            </a:r>
          </a:p>
          <a:p>
            <a:r>
              <a:rPr lang="en-US" sz="2200" dirty="0"/>
              <a:t>Metrics by Subgroups</a:t>
            </a:r>
          </a:p>
          <a:p>
            <a:r>
              <a:rPr lang="en-US" sz="2200" dirty="0"/>
              <a:t>Conclusions</a:t>
            </a:r>
          </a:p>
        </p:txBody>
      </p:sp>
    </p:spTree>
    <p:extLst>
      <p:ext uri="{BB962C8B-B14F-4D97-AF65-F5344CB8AC3E}">
        <p14:creationId xmlns:p14="http://schemas.microsoft.com/office/powerpoint/2010/main" val="231497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7F82-7F0E-4F85-B5A5-455E7BB1D3BF}"/>
              </a:ext>
            </a:extLst>
          </p:cNvPr>
          <p:cNvSpPr>
            <a:spLocks noGrp="1"/>
          </p:cNvSpPr>
          <p:nvPr>
            <p:ph type="title"/>
          </p:nvPr>
        </p:nvSpPr>
        <p:spPr>
          <a:xfrm>
            <a:off x="581192" y="702156"/>
            <a:ext cx="11029616" cy="1013800"/>
          </a:xfrm>
        </p:spPr>
        <p:txBody>
          <a:bodyPr>
            <a:normAutofit/>
          </a:bodyPr>
          <a:lstStyle/>
          <a:p>
            <a:r>
              <a:rPr lang="en-US"/>
              <a:t>Metrics by subgroups (logistic regression – balanced)</a:t>
            </a:r>
          </a:p>
        </p:txBody>
      </p:sp>
      <p:sp>
        <p:nvSpPr>
          <p:cNvPr id="10" name="Content Placeholder 9">
            <a:extLst>
              <a:ext uri="{FF2B5EF4-FFF2-40B4-BE49-F238E27FC236}">
                <a16:creationId xmlns:a16="http://schemas.microsoft.com/office/drawing/2014/main" id="{5886A514-90D3-422B-B03D-0743CF6FFEF7}"/>
              </a:ext>
            </a:extLst>
          </p:cNvPr>
          <p:cNvSpPr>
            <a:spLocks noGrp="1"/>
          </p:cNvSpPr>
          <p:nvPr>
            <p:ph idx="1"/>
          </p:nvPr>
        </p:nvSpPr>
        <p:spPr>
          <a:xfrm>
            <a:off x="449572" y="2118732"/>
            <a:ext cx="11161236" cy="4037112"/>
          </a:xfrm>
        </p:spPr>
        <p:txBody>
          <a:bodyPr>
            <a:normAutofit/>
          </a:bodyPr>
          <a:lstStyle/>
          <a:p>
            <a:pPr>
              <a:lnSpc>
                <a:spcPct val="90000"/>
              </a:lnSpc>
            </a:pPr>
            <a:r>
              <a:rPr lang="en-US" sz="2200" dirty="0"/>
              <a:t>Another analysis of the breakdown of Subgroups of those who were predicted to Default but would have paid, those who we did predict to default and did default, and those who we did not predict to default but did default. One interesting data point I see is that 22% of the people predicted to Default but had not previously gone 90 days past due. For those who predicted to Default and actually did Default, 53% of the people had previously gone 90 days past due. For those who were not predicted to Default but did Default, only 1.5% had previously gone Past Due 90 Days.</a:t>
            </a:r>
            <a:br>
              <a:rPr lang="en-US" sz="2200" dirty="0"/>
            </a:br>
            <a:endParaRPr lang="en-US" sz="2200" dirty="0"/>
          </a:p>
          <a:p>
            <a:pPr>
              <a:lnSpc>
                <a:spcPct val="90000"/>
              </a:lnSpc>
            </a:pPr>
            <a:r>
              <a:rPr lang="en-US" sz="2200" dirty="0"/>
              <a:t>Basically the model is good at predicting for those who have been late in the past but not so good for those that have never been past due previously.</a:t>
            </a:r>
          </a:p>
        </p:txBody>
      </p:sp>
    </p:spTree>
    <p:extLst>
      <p:ext uri="{BB962C8B-B14F-4D97-AF65-F5344CB8AC3E}">
        <p14:creationId xmlns:p14="http://schemas.microsoft.com/office/powerpoint/2010/main" val="344314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581192" y="2180497"/>
            <a:ext cx="11029615" cy="3739856"/>
          </a:xfrm>
        </p:spPr>
        <p:txBody>
          <a:bodyPr>
            <a:normAutofit/>
          </a:bodyPr>
          <a:lstStyle/>
          <a:p>
            <a:r>
              <a:rPr lang="en-US" sz="2200" dirty="0"/>
              <a:t>Logistic Regression with Balanced Class Weight is the best model Profit-wise.</a:t>
            </a:r>
            <a:endParaRPr lang="en-US" sz="2000" dirty="0"/>
          </a:p>
          <a:p>
            <a:r>
              <a:rPr lang="en-US" sz="2200" dirty="0"/>
              <a:t>The model does seem to be biased against younger people.</a:t>
            </a:r>
          </a:p>
          <a:p>
            <a:r>
              <a:rPr lang="en-US" sz="2200" dirty="0"/>
              <a:t>In the end, the final decision on whether to give someone a loan or not should not be solely based on the model.</a:t>
            </a:r>
          </a:p>
          <a:p>
            <a:r>
              <a:rPr lang="en-US" sz="2200" dirty="0"/>
              <a:t>Possible Next Steps:</a:t>
            </a:r>
          </a:p>
          <a:p>
            <a:pPr lvl="1"/>
            <a:r>
              <a:rPr lang="en-US" sz="2000" dirty="0"/>
              <a:t>If time permitted, I would add additional algorithms (ex. </a:t>
            </a:r>
            <a:r>
              <a:rPr lang="en-US" sz="2000" dirty="0" err="1"/>
              <a:t>xgboost</a:t>
            </a:r>
            <a:r>
              <a:rPr lang="en-US" sz="2000" dirty="0"/>
              <a:t>).</a:t>
            </a:r>
          </a:p>
          <a:p>
            <a:pPr lvl="1"/>
            <a:r>
              <a:rPr lang="en-US" sz="2000" dirty="0"/>
              <a:t>Find additional data source(s) to combine with the dataset used.</a:t>
            </a:r>
          </a:p>
          <a:p>
            <a:pPr lvl="1"/>
            <a:endParaRPr lang="en-US" sz="2000" dirty="0"/>
          </a:p>
        </p:txBody>
      </p:sp>
    </p:spTree>
    <p:extLst>
      <p:ext uri="{BB962C8B-B14F-4D97-AF65-F5344CB8AC3E}">
        <p14:creationId xmlns:p14="http://schemas.microsoft.com/office/powerpoint/2010/main" val="12442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p:txBody>
          <a:bodyPr/>
          <a:lstStyle/>
          <a:p>
            <a:r>
              <a:rPr lang="en-US" sz="2400" dirty="0"/>
              <a:t>My client is any bank, credit union, or other financial institution that gives loans to individuals.  Predicting whether someone will default on their loan is key to the company deciding on whether to give that person a loan or not.</a:t>
            </a:r>
          </a:p>
          <a:p>
            <a:r>
              <a:rPr lang="en-US" sz="2400" dirty="0"/>
              <a:t>The original intent was to predict the probability of each person defaulting but it transformed into finding the best model to produce the highest amount of revenue for the company.</a:t>
            </a:r>
          </a:p>
          <a:p>
            <a:endParaRPr lang="en-US" dirty="0"/>
          </a:p>
        </p:txBody>
      </p:sp>
    </p:spTree>
    <p:extLst>
      <p:ext uri="{BB962C8B-B14F-4D97-AF65-F5344CB8AC3E}">
        <p14:creationId xmlns:p14="http://schemas.microsoft.com/office/powerpoint/2010/main" val="229996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a:xfrm>
            <a:off x="601255" y="702156"/>
            <a:ext cx="3409783" cy="1013800"/>
          </a:xfrm>
        </p:spPr>
        <p:txBody>
          <a:bodyPr>
            <a:normAutofit/>
          </a:bodyPr>
          <a:lstStyle/>
          <a:p>
            <a:r>
              <a:rPr lang="en-US" dirty="0"/>
              <a:t>Dataset</a:t>
            </a:r>
          </a:p>
        </p:txBody>
      </p:sp>
      <p:sp>
        <p:nvSpPr>
          <p:cNvPr id="9" name="Content Placeholder 8">
            <a:extLst>
              <a:ext uri="{FF2B5EF4-FFF2-40B4-BE49-F238E27FC236}">
                <a16:creationId xmlns:a16="http://schemas.microsoft.com/office/drawing/2014/main" id="{DCF38C21-7F16-4389-8791-040B0A0490B2}"/>
              </a:ext>
            </a:extLst>
          </p:cNvPr>
          <p:cNvSpPr>
            <a:spLocks noGrp="1"/>
          </p:cNvSpPr>
          <p:nvPr>
            <p:ph idx="1"/>
          </p:nvPr>
        </p:nvSpPr>
        <p:spPr>
          <a:xfrm>
            <a:off x="601255" y="1964168"/>
            <a:ext cx="3409782" cy="2731818"/>
          </a:xfrm>
        </p:spPr>
        <p:txBody>
          <a:bodyPr>
            <a:normAutofit/>
          </a:bodyPr>
          <a:lstStyle/>
          <a:p>
            <a:r>
              <a:rPr lang="en-US" dirty="0">
                <a:solidFill>
                  <a:schemeClr val="bg1"/>
                </a:solidFill>
              </a:rPr>
              <a:t>The original dataset comes from a Kaggle competition found </a:t>
            </a:r>
            <a:r>
              <a:rPr lang="en-US" dirty="0">
                <a:solidFill>
                  <a:schemeClr val="bg1"/>
                </a:solidFill>
                <a:hlinkClick r:id="rId2"/>
              </a:rPr>
              <a:t>here</a:t>
            </a:r>
            <a:r>
              <a:rPr lang="en-US" dirty="0">
                <a:solidFill>
                  <a:schemeClr val="bg1"/>
                </a:solidFill>
              </a:rPr>
              <a:t>.</a:t>
            </a:r>
          </a:p>
          <a:p>
            <a:r>
              <a:rPr lang="en-US" dirty="0">
                <a:solidFill>
                  <a:schemeClr val="bg1"/>
                </a:solidFill>
              </a:rPr>
              <a:t>The dataset includes 11 features for 150,000 individuals.  The data contains history for the past 2 years.</a:t>
            </a:r>
          </a:p>
        </p:txBody>
      </p:sp>
      <p:pic>
        <p:nvPicPr>
          <p:cNvPr id="7" name="Content Placeholder 3">
            <a:extLst>
              <a:ext uri="{FF2B5EF4-FFF2-40B4-BE49-F238E27FC236}">
                <a16:creationId xmlns:a16="http://schemas.microsoft.com/office/drawing/2014/main" id="{6FA040B1-DD98-4C04-803C-1EF405F115EE}"/>
              </a:ext>
            </a:extLst>
          </p:cNvPr>
          <p:cNvPicPr>
            <a:picLocks noChangeAspect="1"/>
          </p:cNvPicPr>
          <p:nvPr/>
        </p:nvPicPr>
        <p:blipFill>
          <a:blip r:embed="rId3"/>
          <a:stretch>
            <a:fillRect/>
          </a:stretch>
        </p:blipFill>
        <p:spPr>
          <a:xfrm>
            <a:off x="4791522" y="1308918"/>
            <a:ext cx="6489819" cy="4260793"/>
          </a:xfrm>
          <a:prstGeom prst="rect">
            <a:avLst/>
          </a:prstGeom>
        </p:spPr>
      </p:pic>
    </p:spTree>
    <p:extLst>
      <p:ext uri="{BB962C8B-B14F-4D97-AF65-F5344CB8AC3E}">
        <p14:creationId xmlns:p14="http://schemas.microsoft.com/office/powerpoint/2010/main" val="361716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a:xfrm>
            <a:off x="601255" y="702156"/>
            <a:ext cx="3409783" cy="1013800"/>
          </a:xfrm>
        </p:spPr>
        <p:txBody>
          <a:bodyPr>
            <a:normAutofit/>
          </a:bodyPr>
          <a:lstStyle/>
          <a:p>
            <a:r>
              <a:rPr lang="en-US" dirty="0"/>
              <a:t>Dataset</a:t>
            </a:r>
          </a:p>
        </p:txBody>
      </p:sp>
      <p:sp>
        <p:nvSpPr>
          <p:cNvPr id="9" name="Content Placeholder 8">
            <a:extLst>
              <a:ext uri="{FF2B5EF4-FFF2-40B4-BE49-F238E27FC236}">
                <a16:creationId xmlns:a16="http://schemas.microsoft.com/office/drawing/2014/main" id="{DCF38C21-7F16-4389-8791-040B0A0490B2}"/>
              </a:ext>
            </a:extLst>
          </p:cNvPr>
          <p:cNvSpPr>
            <a:spLocks noGrp="1"/>
          </p:cNvSpPr>
          <p:nvPr>
            <p:ph idx="1"/>
          </p:nvPr>
        </p:nvSpPr>
        <p:spPr>
          <a:xfrm>
            <a:off x="601255" y="1964167"/>
            <a:ext cx="3409782" cy="2994199"/>
          </a:xfrm>
        </p:spPr>
        <p:txBody>
          <a:bodyPr>
            <a:normAutofit/>
          </a:bodyPr>
          <a:lstStyle/>
          <a:p>
            <a:r>
              <a:rPr lang="en-US" dirty="0">
                <a:solidFill>
                  <a:schemeClr val="bg1"/>
                </a:solidFill>
              </a:rPr>
              <a:t>Additional features like Age Buckets, Monthly Income Buckets, Past Due Flags, etc. were added to the dataset.</a:t>
            </a:r>
          </a:p>
          <a:p>
            <a:r>
              <a:rPr lang="en-US" dirty="0">
                <a:solidFill>
                  <a:schemeClr val="bg1"/>
                </a:solidFill>
              </a:rPr>
              <a:t>Some data also needed cleaned.  Monthly Income and Number of Dependents had NULL values and the Past Due fields values had records with 96 and 98 values. </a:t>
            </a:r>
          </a:p>
        </p:txBody>
      </p:sp>
      <p:pic>
        <p:nvPicPr>
          <p:cNvPr id="3" name="Picture 2">
            <a:extLst>
              <a:ext uri="{FF2B5EF4-FFF2-40B4-BE49-F238E27FC236}">
                <a16:creationId xmlns:a16="http://schemas.microsoft.com/office/drawing/2014/main" id="{E96DBC80-B479-412F-ABEC-0035E492C088}"/>
              </a:ext>
            </a:extLst>
          </p:cNvPr>
          <p:cNvPicPr>
            <a:picLocks noChangeAspect="1"/>
          </p:cNvPicPr>
          <p:nvPr/>
        </p:nvPicPr>
        <p:blipFill>
          <a:blip r:embed="rId2"/>
          <a:stretch>
            <a:fillRect/>
          </a:stretch>
        </p:blipFill>
        <p:spPr>
          <a:xfrm>
            <a:off x="4885529" y="757849"/>
            <a:ext cx="5604192" cy="5587562"/>
          </a:xfrm>
          <a:prstGeom prst="rect">
            <a:avLst/>
          </a:prstGeom>
        </p:spPr>
      </p:pic>
    </p:spTree>
    <p:extLst>
      <p:ext uri="{BB962C8B-B14F-4D97-AF65-F5344CB8AC3E}">
        <p14:creationId xmlns:p14="http://schemas.microsoft.com/office/powerpoint/2010/main" val="391825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Dataset (field definitions)</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581192" y="1937288"/>
            <a:ext cx="11029615" cy="4711485"/>
          </a:xfrm>
        </p:spPr>
        <p:txBody>
          <a:bodyPr>
            <a:normAutofit fontScale="77500" lnSpcReduction="20000"/>
          </a:bodyPr>
          <a:lstStyle/>
          <a:p>
            <a:r>
              <a:rPr lang="en-US" b="1" dirty="0"/>
              <a:t>30-59 Days Past Due</a:t>
            </a:r>
            <a:r>
              <a:rPr lang="en-US" dirty="0"/>
              <a:t>: Number of times borrower has been 30-59 days past due but no worse in the last 2 years.</a:t>
            </a:r>
          </a:p>
          <a:p>
            <a:r>
              <a:rPr lang="en-US" b="1" dirty="0"/>
              <a:t>60-89 Days Past Due</a:t>
            </a:r>
            <a:r>
              <a:rPr lang="en-US" dirty="0"/>
              <a:t>: Number of times borrower has been 60-89 days past due but no worse in the last 2 years.</a:t>
            </a:r>
          </a:p>
          <a:p>
            <a:r>
              <a:rPr lang="en-US" b="1" dirty="0"/>
              <a:t>90+ Days Past Due</a:t>
            </a:r>
            <a:r>
              <a:rPr lang="en-US" dirty="0"/>
              <a:t>: Number of times borrower has been 90 days or more past due.</a:t>
            </a:r>
          </a:p>
          <a:p>
            <a:r>
              <a:rPr lang="en-US" b="1" dirty="0"/>
              <a:t>Serious Delinquent: Flag </a:t>
            </a:r>
            <a:r>
              <a:rPr lang="en-US" dirty="0"/>
              <a:t>to show if a person experiences 90 days past due delinquency or worse.</a:t>
            </a:r>
          </a:p>
          <a:p>
            <a:r>
              <a:rPr lang="en-US" b="1" dirty="0"/>
              <a:t>Age</a:t>
            </a:r>
            <a:r>
              <a:rPr lang="en-US" dirty="0"/>
              <a:t>: Age of borrower in years.</a:t>
            </a:r>
          </a:p>
          <a:p>
            <a:r>
              <a:rPr lang="en-US" b="1" dirty="0"/>
              <a:t>Age Bucket</a:t>
            </a:r>
            <a:r>
              <a:rPr lang="en-US" dirty="0"/>
              <a:t>: Age of borrower bucketed in 10 year increments (20-29, 30-39, 40-49, ... 90-99, 100+)</a:t>
            </a:r>
          </a:p>
          <a:p>
            <a:r>
              <a:rPr lang="en-US" b="1" dirty="0"/>
              <a:t>Monthly Income</a:t>
            </a:r>
            <a:r>
              <a:rPr lang="en-US" dirty="0"/>
              <a:t>: Monthly income.</a:t>
            </a:r>
          </a:p>
          <a:p>
            <a:r>
              <a:rPr lang="en-US" b="1" dirty="0"/>
              <a:t>Monthly Income Range</a:t>
            </a:r>
            <a:r>
              <a:rPr lang="en-US" dirty="0"/>
              <a:t>: Monthly income bucketed (0-499, 500-999, 1000-2499, 2500-4999, 5000-7499, 7500-9999, 10000-24999, 25000-49999, 50000+); NULL means that no monthly income value was provided.</a:t>
            </a:r>
          </a:p>
          <a:p>
            <a:r>
              <a:rPr lang="en-US" b="1" dirty="0"/>
              <a:t>Debt Ratio</a:t>
            </a:r>
            <a:r>
              <a:rPr lang="en-US" dirty="0"/>
              <a:t>: Monthly debt payments, alimony, living costs divided by monthly gross income.</a:t>
            </a:r>
          </a:p>
          <a:p>
            <a:r>
              <a:rPr lang="en-US" b="1" dirty="0"/>
              <a:t>Debt Ratio Quantile</a:t>
            </a:r>
            <a:r>
              <a:rPr lang="en-US" dirty="0"/>
              <a:t>: 10% increments of the Debt Ratio. Each 10% bucket contains approximately the same amount of people.</a:t>
            </a:r>
          </a:p>
          <a:p>
            <a:r>
              <a:rPr lang="en-US" b="1" dirty="0"/>
              <a:t>Number of Open Credit Lines (and Loans)</a:t>
            </a:r>
            <a:r>
              <a:rPr lang="en-US" dirty="0"/>
              <a:t>: Number of open loans (installment like car loan or mortgage) and lines of credit (e.g. credit cards)</a:t>
            </a:r>
          </a:p>
          <a:p>
            <a:r>
              <a:rPr lang="en-US" b="1" dirty="0"/>
              <a:t>Unsecured Lines</a:t>
            </a:r>
            <a:r>
              <a:rPr lang="en-US" dirty="0"/>
              <a:t>: Total balance on credit cards and personal lines of credit except real estate and no installment debt like car loans divided by the sum of credit limits.</a:t>
            </a:r>
          </a:p>
          <a:p>
            <a:r>
              <a:rPr lang="en-US" b="1" dirty="0"/>
              <a:t>Real Estate Loans</a:t>
            </a:r>
            <a:r>
              <a:rPr lang="en-US" dirty="0"/>
              <a:t>: Number of mortgage and real estate loans including home equity lines of credit.</a:t>
            </a:r>
          </a:p>
          <a:p>
            <a:r>
              <a:rPr lang="en-US" b="1" dirty="0"/>
              <a:t>Number of Dependents</a:t>
            </a:r>
            <a:r>
              <a:rPr lang="en-US" dirty="0"/>
              <a:t>: Number of dependents in family excluding themselves (spouse, children, etc.)</a:t>
            </a:r>
          </a:p>
        </p:txBody>
      </p:sp>
    </p:spTree>
    <p:extLst>
      <p:ext uri="{BB962C8B-B14F-4D97-AF65-F5344CB8AC3E}">
        <p14:creationId xmlns:p14="http://schemas.microsoft.com/office/powerpoint/2010/main" val="4122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C17F4F2-12E6-4918-AC58-B47148C463C3}"/>
              </a:ext>
            </a:extLst>
          </p:cNvPr>
          <p:cNvSpPr>
            <a:spLocks noGrp="1"/>
          </p:cNvSpPr>
          <p:nvPr>
            <p:ph idx="1"/>
          </p:nvPr>
        </p:nvSpPr>
        <p:spPr>
          <a:xfrm>
            <a:off x="581192" y="2180496"/>
            <a:ext cx="11029615" cy="4204806"/>
          </a:xfrm>
        </p:spPr>
        <p:txBody>
          <a:bodyPr/>
          <a:lstStyle/>
          <a:p>
            <a:pPr marL="0" indent="0">
              <a:buNone/>
            </a:pPr>
            <a:r>
              <a:rPr lang="en-US" dirty="0"/>
              <a:t>Several observations of interest were found during EDA.  Here are the high-level results.</a:t>
            </a:r>
          </a:p>
          <a:p>
            <a:r>
              <a:rPr lang="en-US" dirty="0"/>
              <a:t>The younger in age you are, the higher the probability that you will be 60-89 Days Past Due, 90+ Days Past Due, and/or Serious Delinquent.</a:t>
            </a:r>
          </a:p>
          <a:p>
            <a:r>
              <a:rPr lang="en-US" dirty="0"/>
              <a:t>The $1000-$2499 and $2500-$4999 Monthly Income Ranges are most likely to be Past Due when compared to other income ranges.</a:t>
            </a:r>
          </a:p>
          <a:p>
            <a:r>
              <a:rPr lang="en-US" dirty="0"/>
              <a:t>The Debt Ratio quantiles show that the Past Due Bucket averages gradually increase from the 0-10% quantile, dip a little bit after the 11-20% quantile, stay flat until the 41-50% quantile, and then keep rising up to the 71-80% quantile where the average is highest.</a:t>
            </a:r>
          </a:p>
          <a:p>
            <a:r>
              <a:rPr lang="en-US" dirty="0"/>
              <a:t>The 60-89, 90+, and Serious Delinquent averages are flat after the # of Open Credit Lines reaches ~4 and above. (Do note that any Open Credit Limits with &lt; 500 people are excluded (# &gt; 23))</a:t>
            </a:r>
          </a:p>
          <a:p>
            <a:pPr marL="0" indent="0">
              <a:buNone/>
            </a:pPr>
            <a:endParaRPr lang="en-US" dirty="0"/>
          </a:p>
          <a:p>
            <a:endParaRPr lang="en-US" dirty="0"/>
          </a:p>
        </p:txBody>
      </p:sp>
    </p:spTree>
    <p:extLst>
      <p:ext uri="{BB962C8B-B14F-4D97-AF65-F5344CB8AC3E}">
        <p14:creationId xmlns:p14="http://schemas.microsoft.com/office/powerpoint/2010/main" val="168642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Exploratory data analysis (age)</a:t>
            </a:r>
          </a:p>
        </p:txBody>
      </p:sp>
      <p:sp>
        <p:nvSpPr>
          <p:cNvPr id="4" name="Text Placeholder 3">
            <a:extLst>
              <a:ext uri="{FF2B5EF4-FFF2-40B4-BE49-F238E27FC236}">
                <a16:creationId xmlns:a16="http://schemas.microsoft.com/office/drawing/2014/main" id="{C761D0B1-45A0-4779-BC51-B11736E19A74}"/>
              </a:ext>
            </a:extLst>
          </p:cNvPr>
          <p:cNvSpPr>
            <a:spLocks noGrp="1"/>
          </p:cNvSpPr>
          <p:nvPr>
            <p:ph type="body" idx="1"/>
          </p:nvPr>
        </p:nvSpPr>
        <p:spPr>
          <a:xfrm>
            <a:off x="581193" y="2204398"/>
            <a:ext cx="3882320" cy="536005"/>
          </a:xfrm>
        </p:spPr>
        <p:txBody>
          <a:bodyPr/>
          <a:lstStyle/>
          <a:p>
            <a:r>
              <a:rPr lang="en-US" dirty="0"/>
              <a:t>Count of People per Age Bucket</a:t>
            </a:r>
          </a:p>
        </p:txBody>
      </p:sp>
      <p:sp>
        <p:nvSpPr>
          <p:cNvPr id="6" name="Text Placeholder 5">
            <a:extLst>
              <a:ext uri="{FF2B5EF4-FFF2-40B4-BE49-F238E27FC236}">
                <a16:creationId xmlns:a16="http://schemas.microsoft.com/office/drawing/2014/main" id="{847C4DAA-3FF1-48F7-A109-F3FF53E80631}"/>
              </a:ext>
            </a:extLst>
          </p:cNvPr>
          <p:cNvSpPr>
            <a:spLocks noGrp="1"/>
          </p:cNvSpPr>
          <p:nvPr>
            <p:ph type="body" sz="quarter" idx="3"/>
          </p:nvPr>
        </p:nvSpPr>
        <p:spPr>
          <a:xfrm>
            <a:off x="5457982" y="1958491"/>
            <a:ext cx="6121830" cy="841842"/>
          </a:xfrm>
        </p:spPr>
        <p:txBody>
          <a:bodyPr/>
          <a:lstStyle/>
          <a:p>
            <a:r>
              <a:rPr lang="en-US" dirty="0"/>
              <a:t>Averages of each Age Range to be Past Due 30-59 Days, 60-89 Days, 90+ Days, and Serious Delinquent</a:t>
            </a:r>
          </a:p>
        </p:txBody>
      </p:sp>
      <p:pic>
        <p:nvPicPr>
          <p:cNvPr id="9" name="Picture 8">
            <a:extLst>
              <a:ext uri="{FF2B5EF4-FFF2-40B4-BE49-F238E27FC236}">
                <a16:creationId xmlns:a16="http://schemas.microsoft.com/office/drawing/2014/main" id="{64B6F5D6-B0C6-4497-BCAA-AF3A5A92A8E9}"/>
              </a:ext>
            </a:extLst>
          </p:cNvPr>
          <p:cNvPicPr>
            <a:picLocks noChangeAspect="1"/>
          </p:cNvPicPr>
          <p:nvPr/>
        </p:nvPicPr>
        <p:blipFill>
          <a:blip r:embed="rId2"/>
          <a:stretch>
            <a:fillRect/>
          </a:stretch>
        </p:blipFill>
        <p:spPr>
          <a:xfrm>
            <a:off x="4897463" y="2992116"/>
            <a:ext cx="6891931" cy="3124476"/>
          </a:xfrm>
          <a:prstGeom prst="rect">
            <a:avLst/>
          </a:prstGeom>
        </p:spPr>
      </p:pic>
      <p:pic>
        <p:nvPicPr>
          <p:cNvPr id="10" name="Picture 9">
            <a:extLst>
              <a:ext uri="{FF2B5EF4-FFF2-40B4-BE49-F238E27FC236}">
                <a16:creationId xmlns:a16="http://schemas.microsoft.com/office/drawing/2014/main" id="{0C4836AE-B198-4140-B5DA-EE6A00B2A577}"/>
              </a:ext>
            </a:extLst>
          </p:cNvPr>
          <p:cNvPicPr>
            <a:picLocks noChangeAspect="1"/>
          </p:cNvPicPr>
          <p:nvPr/>
        </p:nvPicPr>
        <p:blipFill>
          <a:blip r:embed="rId3"/>
          <a:stretch>
            <a:fillRect/>
          </a:stretch>
        </p:blipFill>
        <p:spPr>
          <a:xfrm>
            <a:off x="134192" y="2800332"/>
            <a:ext cx="4741846" cy="3316259"/>
          </a:xfrm>
          <a:prstGeom prst="rect">
            <a:avLst/>
          </a:prstGeom>
        </p:spPr>
      </p:pic>
      <p:cxnSp>
        <p:nvCxnSpPr>
          <p:cNvPr id="11" name="Straight Connector 10">
            <a:extLst>
              <a:ext uri="{FF2B5EF4-FFF2-40B4-BE49-F238E27FC236}">
                <a16:creationId xmlns:a16="http://schemas.microsoft.com/office/drawing/2014/main" id="{3693F88D-B348-424B-B64A-1DE9B9983E6E}"/>
              </a:ext>
            </a:extLst>
          </p:cNvPr>
          <p:cNvCxnSpPr/>
          <p:nvPr/>
        </p:nvCxnSpPr>
        <p:spPr>
          <a:xfrm>
            <a:off x="4897463" y="2097974"/>
            <a:ext cx="0" cy="4385141"/>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41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5AF-E8A3-4B02-8DDF-539884F4F744}"/>
              </a:ext>
            </a:extLst>
          </p:cNvPr>
          <p:cNvSpPr>
            <a:spLocks noGrp="1"/>
          </p:cNvSpPr>
          <p:nvPr>
            <p:ph type="title"/>
          </p:nvPr>
        </p:nvSpPr>
        <p:spPr/>
        <p:txBody>
          <a:bodyPr/>
          <a:lstStyle/>
          <a:p>
            <a:r>
              <a:rPr lang="en-US" dirty="0"/>
              <a:t>Exploratory data analysis (monthly income)</a:t>
            </a:r>
          </a:p>
        </p:txBody>
      </p:sp>
      <p:sp>
        <p:nvSpPr>
          <p:cNvPr id="4" name="Text Placeholder 3">
            <a:extLst>
              <a:ext uri="{FF2B5EF4-FFF2-40B4-BE49-F238E27FC236}">
                <a16:creationId xmlns:a16="http://schemas.microsoft.com/office/drawing/2014/main" id="{C761D0B1-45A0-4779-BC51-B11736E19A74}"/>
              </a:ext>
            </a:extLst>
          </p:cNvPr>
          <p:cNvSpPr>
            <a:spLocks noGrp="1"/>
          </p:cNvSpPr>
          <p:nvPr>
            <p:ph type="body" idx="1"/>
          </p:nvPr>
        </p:nvSpPr>
        <p:spPr>
          <a:xfrm>
            <a:off x="809799" y="2097974"/>
            <a:ext cx="3882320" cy="688924"/>
          </a:xfrm>
        </p:spPr>
        <p:txBody>
          <a:bodyPr/>
          <a:lstStyle/>
          <a:p>
            <a:r>
              <a:rPr lang="en-US" dirty="0"/>
              <a:t>Count of People per Monthly Income Range</a:t>
            </a:r>
          </a:p>
        </p:txBody>
      </p:sp>
      <p:sp>
        <p:nvSpPr>
          <p:cNvPr id="6" name="Text Placeholder 5">
            <a:extLst>
              <a:ext uri="{FF2B5EF4-FFF2-40B4-BE49-F238E27FC236}">
                <a16:creationId xmlns:a16="http://schemas.microsoft.com/office/drawing/2014/main" id="{847C4DAA-3FF1-48F7-A109-F3FF53E80631}"/>
              </a:ext>
            </a:extLst>
          </p:cNvPr>
          <p:cNvSpPr>
            <a:spLocks noGrp="1"/>
          </p:cNvSpPr>
          <p:nvPr>
            <p:ph type="body" sz="quarter" idx="3"/>
          </p:nvPr>
        </p:nvSpPr>
        <p:spPr>
          <a:xfrm>
            <a:off x="5305574" y="2097974"/>
            <a:ext cx="6305233" cy="688925"/>
          </a:xfrm>
        </p:spPr>
        <p:txBody>
          <a:bodyPr/>
          <a:lstStyle/>
          <a:p>
            <a:r>
              <a:rPr lang="en-US" dirty="0"/>
              <a:t>Averages of each Income Range to be Past Due 30-59 Days, 60-89 Days, 90+ Days, and Serious Delinquent</a:t>
            </a:r>
          </a:p>
        </p:txBody>
      </p:sp>
      <p:pic>
        <p:nvPicPr>
          <p:cNvPr id="3" name="Picture 2">
            <a:extLst>
              <a:ext uri="{FF2B5EF4-FFF2-40B4-BE49-F238E27FC236}">
                <a16:creationId xmlns:a16="http://schemas.microsoft.com/office/drawing/2014/main" id="{DC186231-69CF-4ED9-9E88-31250005457F}"/>
              </a:ext>
            </a:extLst>
          </p:cNvPr>
          <p:cNvPicPr>
            <a:picLocks noChangeAspect="1"/>
          </p:cNvPicPr>
          <p:nvPr/>
        </p:nvPicPr>
        <p:blipFill>
          <a:blip r:embed="rId2"/>
          <a:stretch>
            <a:fillRect/>
          </a:stretch>
        </p:blipFill>
        <p:spPr>
          <a:xfrm>
            <a:off x="348719" y="2939815"/>
            <a:ext cx="4343400" cy="3543300"/>
          </a:xfrm>
          <a:prstGeom prst="rect">
            <a:avLst/>
          </a:prstGeom>
        </p:spPr>
      </p:pic>
      <p:pic>
        <p:nvPicPr>
          <p:cNvPr id="5" name="Picture 4">
            <a:extLst>
              <a:ext uri="{FF2B5EF4-FFF2-40B4-BE49-F238E27FC236}">
                <a16:creationId xmlns:a16="http://schemas.microsoft.com/office/drawing/2014/main" id="{80EB17AA-EBDA-4EE8-87E1-6C87BB0B40D2}"/>
              </a:ext>
            </a:extLst>
          </p:cNvPr>
          <p:cNvPicPr>
            <a:picLocks noChangeAspect="1"/>
          </p:cNvPicPr>
          <p:nvPr/>
        </p:nvPicPr>
        <p:blipFill>
          <a:blip r:embed="rId3"/>
          <a:stretch>
            <a:fillRect/>
          </a:stretch>
        </p:blipFill>
        <p:spPr>
          <a:xfrm>
            <a:off x="5070201" y="2939815"/>
            <a:ext cx="6751023" cy="3543300"/>
          </a:xfrm>
          <a:prstGeom prst="rect">
            <a:avLst/>
          </a:prstGeom>
        </p:spPr>
      </p:pic>
      <p:cxnSp>
        <p:nvCxnSpPr>
          <p:cNvPr id="8" name="Straight Connector 7">
            <a:extLst>
              <a:ext uri="{FF2B5EF4-FFF2-40B4-BE49-F238E27FC236}">
                <a16:creationId xmlns:a16="http://schemas.microsoft.com/office/drawing/2014/main" id="{DB8B1B1F-9805-4996-8140-611BC421D3CF}"/>
              </a:ext>
            </a:extLst>
          </p:cNvPr>
          <p:cNvCxnSpPr/>
          <p:nvPr/>
        </p:nvCxnSpPr>
        <p:spPr>
          <a:xfrm>
            <a:off x="4897463" y="2097974"/>
            <a:ext cx="0" cy="4385141"/>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290847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ED94F1AA0BF14B9CDCAC24A8C2BD64" ma:contentTypeVersion="10" ma:contentTypeDescription="Create a new document." ma:contentTypeScope="" ma:versionID="8e67d8605ac7a45e46a014c15ad13f95">
  <xsd:schema xmlns:xsd="http://www.w3.org/2001/XMLSchema" xmlns:xs="http://www.w3.org/2001/XMLSchema" xmlns:p="http://schemas.microsoft.com/office/2006/metadata/properties" xmlns:ns3="ec66867a-10f6-473c-ae3a-98ae3888c21d" targetNamespace="http://schemas.microsoft.com/office/2006/metadata/properties" ma:root="true" ma:fieldsID="69b1f0b069b680b51a8577324aca6898" ns3:_="">
    <xsd:import namespace="ec66867a-10f6-473c-ae3a-98ae3888c21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66867a-10f6-473c-ae3a-98ae3888c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31B1E7-7091-4484-BE66-1C2B90F35C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66867a-10f6-473c-ae3a-98ae3888c2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20234-650E-4C78-B2B0-0A76B1256276}">
  <ds:schemaRefs>
    <ds:schemaRef ds:uri="http://schemas.microsoft.com/sharepoint/v3/contenttype/forms"/>
  </ds:schemaRefs>
</ds:datastoreItem>
</file>

<file path=customXml/itemProps3.xml><?xml version="1.0" encoding="utf-8"?>
<ds:datastoreItem xmlns:ds="http://schemas.openxmlformats.org/officeDocument/2006/customXml" ds:itemID="{3851461D-01A4-4431-AEE1-28A3E783A2B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c66867a-10f6-473c-ae3a-98ae3888c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3014</TotalTime>
  <Words>1566</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 MT</vt:lpstr>
      <vt:lpstr>Wingdings 2</vt:lpstr>
      <vt:lpstr>Dividend</vt:lpstr>
      <vt:lpstr>Probability of defaulting</vt:lpstr>
      <vt:lpstr>Overview</vt:lpstr>
      <vt:lpstr>The problem</vt:lpstr>
      <vt:lpstr>Dataset</vt:lpstr>
      <vt:lpstr>Dataset</vt:lpstr>
      <vt:lpstr>Dataset (field definitions)</vt:lpstr>
      <vt:lpstr>Exploratory data analysis</vt:lpstr>
      <vt:lpstr>Exploratory data analysis (age)</vt:lpstr>
      <vt:lpstr>Exploratory data analysis (monthly income)</vt:lpstr>
      <vt:lpstr>Machine learning (custom scorer)</vt:lpstr>
      <vt:lpstr>Machine learning (summary)</vt:lpstr>
      <vt:lpstr>Machine learning (Logistic Regression)</vt:lpstr>
      <vt:lpstr>Machine learning (Logistic Regression - Balanced)</vt:lpstr>
      <vt:lpstr>Machine learning (k-nearest neighbors)</vt:lpstr>
      <vt:lpstr>Machine learning (k-nearest neighbors – Best params)</vt:lpstr>
      <vt:lpstr>Machine learning (random forest)</vt:lpstr>
      <vt:lpstr>Metrics by subgroups (logistic regression – balanced)</vt:lpstr>
      <vt:lpstr>Metrics by subgroups (logistic regression – balanced)</vt:lpstr>
      <vt:lpstr>Metrics by subgroups (logistic regression – balanced)</vt:lpstr>
      <vt:lpstr>Metrics by subgroups (logistic regression – balanced)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of defaulting</dc:title>
  <dc:creator>Nosbisch, Brock</dc:creator>
  <cp:lastModifiedBy>Nosbisch, Brock</cp:lastModifiedBy>
  <cp:revision>1</cp:revision>
  <dcterms:created xsi:type="dcterms:W3CDTF">2019-07-30T01:55:48Z</dcterms:created>
  <dcterms:modified xsi:type="dcterms:W3CDTF">2019-08-01T04:09:52Z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0x01010093ED94F1AA0BF14B9CDCAC24A8C2BD64</vt:lpwstr>
  </property>
</Properties>
</file>