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68" r:id="rId3"/>
    <p:sldId id="273" r:id="rId4"/>
    <p:sldId id="269" r:id="rId5"/>
    <p:sldId id="259" r:id="rId6"/>
    <p:sldId id="271" r:id="rId7"/>
    <p:sldId id="258" r:id="rId8"/>
    <p:sldId id="260" r:id="rId9"/>
    <p:sldId id="261" r:id="rId10"/>
    <p:sldId id="262" r:id="rId11"/>
    <p:sldId id="263" r:id="rId12"/>
    <p:sldId id="264" r:id="rId13"/>
    <p:sldId id="265" r:id="rId14"/>
    <p:sldId id="270"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15"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BDBA0-DFDC-4645-B641-36D47E084B4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F3D753BF-7EA6-49B0-8367-D3A5BD6DBB1A}">
      <dgm:prSet/>
      <dgm:spPr/>
      <dgm:t>
        <a:bodyPr/>
        <a:lstStyle/>
        <a:p>
          <a:r>
            <a:rPr lang="en-US"/>
            <a:t>Hot Mode</a:t>
          </a:r>
        </a:p>
      </dgm:t>
    </dgm:pt>
    <dgm:pt modelId="{B35916E3-3E7A-424B-81BF-AE2C96937431}" type="parTrans" cxnId="{89B28BD4-5F60-4446-B09B-B062551FE0C4}">
      <dgm:prSet/>
      <dgm:spPr/>
      <dgm:t>
        <a:bodyPr/>
        <a:lstStyle/>
        <a:p>
          <a:endParaRPr lang="en-US"/>
        </a:p>
      </dgm:t>
    </dgm:pt>
    <dgm:pt modelId="{A2D1B6B0-D35A-4DB9-A10B-01B2E6140506}" type="sibTrans" cxnId="{89B28BD4-5F60-4446-B09B-B062551FE0C4}">
      <dgm:prSet/>
      <dgm:spPr/>
      <dgm:t>
        <a:bodyPr/>
        <a:lstStyle/>
        <a:p>
          <a:endParaRPr lang="en-US"/>
        </a:p>
      </dgm:t>
    </dgm:pt>
    <dgm:pt modelId="{E1AB8376-91C1-418B-A315-2A094FACE7FE}">
      <dgm:prSet/>
      <dgm:spPr/>
      <dgm:t>
        <a:bodyPr/>
        <a:lstStyle/>
        <a:p>
          <a:r>
            <a:rPr lang="en-US"/>
            <a:t>Accreted CGM gas virializes to the temperature of the halo</a:t>
          </a:r>
        </a:p>
      </dgm:t>
    </dgm:pt>
    <dgm:pt modelId="{F821D9BD-B051-47D0-B3F7-0484BDD7D2B5}" type="parTrans" cxnId="{AAAA8A13-DD4C-4B6C-B3CC-2CEBF761EE40}">
      <dgm:prSet/>
      <dgm:spPr/>
      <dgm:t>
        <a:bodyPr/>
        <a:lstStyle/>
        <a:p>
          <a:endParaRPr lang="en-US"/>
        </a:p>
      </dgm:t>
    </dgm:pt>
    <dgm:pt modelId="{CB2A3E05-0C03-45BD-B5C5-344FF49D595F}" type="sibTrans" cxnId="{AAAA8A13-DD4C-4B6C-B3CC-2CEBF761EE40}">
      <dgm:prSet/>
      <dgm:spPr/>
      <dgm:t>
        <a:bodyPr/>
        <a:lstStyle/>
        <a:p>
          <a:endParaRPr lang="en-US"/>
        </a:p>
      </dgm:t>
    </dgm:pt>
    <dgm:pt modelId="{7DA688A9-B1A4-4276-A506-E61C194511F9}">
      <dgm:prSet/>
      <dgm:spPr/>
      <dgm:t>
        <a:bodyPr/>
        <a:lstStyle/>
        <a:p>
          <a:r>
            <a:rPr lang="en-US"/>
            <a:t>Cools and infalls isotropically</a:t>
          </a:r>
        </a:p>
      </dgm:t>
    </dgm:pt>
    <dgm:pt modelId="{3CB99AB7-C8B2-4191-BB02-F6EA112980AA}" type="parTrans" cxnId="{9B44CEB5-27BC-4D24-B0E2-22D93B136275}">
      <dgm:prSet/>
      <dgm:spPr/>
      <dgm:t>
        <a:bodyPr/>
        <a:lstStyle/>
        <a:p>
          <a:endParaRPr lang="en-US"/>
        </a:p>
      </dgm:t>
    </dgm:pt>
    <dgm:pt modelId="{D577D0F0-92D6-4DE9-845A-D5FC90831FEF}" type="sibTrans" cxnId="{9B44CEB5-27BC-4D24-B0E2-22D93B136275}">
      <dgm:prSet/>
      <dgm:spPr/>
      <dgm:t>
        <a:bodyPr/>
        <a:lstStyle/>
        <a:p>
          <a:endParaRPr lang="en-US"/>
        </a:p>
      </dgm:t>
    </dgm:pt>
    <dgm:pt modelId="{6A367EA7-37FE-4528-B76B-9ED73BA5744F}">
      <dgm:prSet/>
      <dgm:spPr/>
      <dgm:t>
        <a:bodyPr/>
        <a:lstStyle/>
        <a:p>
          <a:r>
            <a:rPr lang="en-US"/>
            <a:t>Cold Mode</a:t>
          </a:r>
        </a:p>
      </dgm:t>
    </dgm:pt>
    <dgm:pt modelId="{CC48163B-740A-4B80-A4F0-EA06525320E9}" type="parTrans" cxnId="{1DCBB8BE-FD73-4A24-9B9D-8AB6B42EB210}">
      <dgm:prSet/>
      <dgm:spPr/>
      <dgm:t>
        <a:bodyPr/>
        <a:lstStyle/>
        <a:p>
          <a:endParaRPr lang="en-US"/>
        </a:p>
      </dgm:t>
    </dgm:pt>
    <dgm:pt modelId="{98D565CB-8D28-4466-B35A-AF74ED442C22}" type="sibTrans" cxnId="{1DCBB8BE-FD73-4A24-9B9D-8AB6B42EB210}">
      <dgm:prSet/>
      <dgm:spPr/>
      <dgm:t>
        <a:bodyPr/>
        <a:lstStyle/>
        <a:p>
          <a:endParaRPr lang="en-US"/>
        </a:p>
      </dgm:t>
    </dgm:pt>
    <dgm:pt modelId="{2595479E-F697-429D-87C2-3A4450D9EA19}">
      <dgm:prSet/>
      <dgm:spPr/>
      <dgm:t>
        <a:bodyPr/>
        <a:lstStyle/>
        <a:p>
          <a:r>
            <a:rPr lang="en-US"/>
            <a:t>Gas enters through dense filaments</a:t>
          </a:r>
        </a:p>
      </dgm:t>
    </dgm:pt>
    <dgm:pt modelId="{5F0E2598-663B-40D4-B990-CDC88AF29774}" type="parTrans" cxnId="{10DD7CD5-66E8-4B95-BCB9-43E9B1CC34BB}">
      <dgm:prSet/>
      <dgm:spPr/>
      <dgm:t>
        <a:bodyPr/>
        <a:lstStyle/>
        <a:p>
          <a:endParaRPr lang="en-US"/>
        </a:p>
      </dgm:t>
    </dgm:pt>
    <dgm:pt modelId="{A6A305FA-3CDA-4EB4-A654-030F79D1521F}" type="sibTrans" cxnId="{10DD7CD5-66E8-4B95-BCB9-43E9B1CC34BB}">
      <dgm:prSet/>
      <dgm:spPr/>
      <dgm:t>
        <a:bodyPr/>
        <a:lstStyle/>
        <a:p>
          <a:endParaRPr lang="en-US"/>
        </a:p>
      </dgm:t>
    </dgm:pt>
    <dgm:pt modelId="{3701BA9D-76B3-4186-AB28-73B716C615B9}">
      <dgm:prSet/>
      <dgm:spPr/>
      <dgm:t>
        <a:bodyPr/>
        <a:lstStyle/>
        <a:p>
          <a:r>
            <a:rPr lang="en-US"/>
            <a:t>Remains below virial temperature</a:t>
          </a:r>
        </a:p>
      </dgm:t>
    </dgm:pt>
    <dgm:pt modelId="{6BACE2BC-1154-4583-9D5F-5CDAB8B05699}" type="parTrans" cxnId="{F49510A8-6A0E-4356-BA37-1FEADF994FA4}">
      <dgm:prSet/>
      <dgm:spPr/>
      <dgm:t>
        <a:bodyPr/>
        <a:lstStyle/>
        <a:p>
          <a:endParaRPr lang="en-US"/>
        </a:p>
      </dgm:t>
    </dgm:pt>
    <dgm:pt modelId="{68AA7829-F065-4AAA-B505-336D09F28825}" type="sibTrans" cxnId="{F49510A8-6A0E-4356-BA37-1FEADF994FA4}">
      <dgm:prSet/>
      <dgm:spPr/>
      <dgm:t>
        <a:bodyPr/>
        <a:lstStyle/>
        <a:p>
          <a:endParaRPr lang="en-US"/>
        </a:p>
      </dgm:t>
    </dgm:pt>
    <dgm:pt modelId="{9A586CE4-15AA-4196-967E-B6ACB9C29702}">
      <dgm:prSet/>
      <dgm:spPr/>
      <dgm:t>
        <a:bodyPr/>
        <a:lstStyle/>
        <a:p>
          <a:r>
            <a:rPr lang="en-US"/>
            <a:t>Occurs within an extended co-rotating disk aligned with the galaxy plane</a:t>
          </a:r>
        </a:p>
      </dgm:t>
    </dgm:pt>
    <dgm:pt modelId="{DCFA3453-2C8D-45BF-8759-39A3F0CE4966}" type="parTrans" cxnId="{009AEACB-4C04-45C2-AF33-33C9AEF54262}">
      <dgm:prSet/>
      <dgm:spPr/>
      <dgm:t>
        <a:bodyPr/>
        <a:lstStyle/>
        <a:p>
          <a:endParaRPr lang="en-US"/>
        </a:p>
      </dgm:t>
    </dgm:pt>
    <dgm:pt modelId="{5D52ECE6-84EC-4E6D-A18E-65D029A60AA9}" type="sibTrans" cxnId="{009AEACB-4C04-45C2-AF33-33C9AEF54262}">
      <dgm:prSet/>
      <dgm:spPr/>
      <dgm:t>
        <a:bodyPr/>
        <a:lstStyle/>
        <a:p>
          <a:endParaRPr lang="en-US"/>
        </a:p>
      </dgm:t>
    </dgm:pt>
    <dgm:pt modelId="{85423055-B9EF-4D52-922A-7A61D84B96B0}" type="pres">
      <dgm:prSet presAssocID="{D8CBDBA0-DFDC-4645-B641-36D47E084B49}" presName="linear" presStyleCnt="0">
        <dgm:presLayoutVars>
          <dgm:dir/>
          <dgm:animLvl val="lvl"/>
          <dgm:resizeHandles val="exact"/>
        </dgm:presLayoutVars>
      </dgm:prSet>
      <dgm:spPr/>
    </dgm:pt>
    <dgm:pt modelId="{C4C6657C-B1DF-4C92-931F-D8AE77B0D2E1}" type="pres">
      <dgm:prSet presAssocID="{F3D753BF-7EA6-49B0-8367-D3A5BD6DBB1A}" presName="parentLin" presStyleCnt="0"/>
      <dgm:spPr/>
    </dgm:pt>
    <dgm:pt modelId="{1E77320B-9018-4EF2-AF4B-59DDCF53D1F9}" type="pres">
      <dgm:prSet presAssocID="{F3D753BF-7EA6-49B0-8367-D3A5BD6DBB1A}" presName="parentLeftMargin" presStyleLbl="node1" presStyleIdx="0" presStyleCnt="2"/>
      <dgm:spPr/>
    </dgm:pt>
    <dgm:pt modelId="{485AF543-8EB9-4335-910F-58712F00CFC6}" type="pres">
      <dgm:prSet presAssocID="{F3D753BF-7EA6-49B0-8367-D3A5BD6DBB1A}" presName="parentText" presStyleLbl="node1" presStyleIdx="0" presStyleCnt="2">
        <dgm:presLayoutVars>
          <dgm:chMax val="0"/>
          <dgm:bulletEnabled val="1"/>
        </dgm:presLayoutVars>
      </dgm:prSet>
      <dgm:spPr/>
    </dgm:pt>
    <dgm:pt modelId="{50A2C44B-B8B4-49ED-8C58-A5A4CE0FBE11}" type="pres">
      <dgm:prSet presAssocID="{F3D753BF-7EA6-49B0-8367-D3A5BD6DBB1A}" presName="negativeSpace" presStyleCnt="0"/>
      <dgm:spPr/>
    </dgm:pt>
    <dgm:pt modelId="{F6950F03-DC71-43C7-AE9C-465164CDB1E3}" type="pres">
      <dgm:prSet presAssocID="{F3D753BF-7EA6-49B0-8367-D3A5BD6DBB1A}" presName="childText" presStyleLbl="conFgAcc1" presStyleIdx="0" presStyleCnt="2">
        <dgm:presLayoutVars>
          <dgm:bulletEnabled val="1"/>
        </dgm:presLayoutVars>
      </dgm:prSet>
      <dgm:spPr/>
    </dgm:pt>
    <dgm:pt modelId="{F47ED00F-A6BF-4060-B874-BAD71AFE9982}" type="pres">
      <dgm:prSet presAssocID="{A2D1B6B0-D35A-4DB9-A10B-01B2E6140506}" presName="spaceBetweenRectangles" presStyleCnt="0"/>
      <dgm:spPr/>
    </dgm:pt>
    <dgm:pt modelId="{4F99064F-B5A9-4B5D-9881-BA9E1A109055}" type="pres">
      <dgm:prSet presAssocID="{6A367EA7-37FE-4528-B76B-9ED73BA5744F}" presName="parentLin" presStyleCnt="0"/>
      <dgm:spPr/>
    </dgm:pt>
    <dgm:pt modelId="{4D353972-9554-442C-98D2-BCEF4736E3B4}" type="pres">
      <dgm:prSet presAssocID="{6A367EA7-37FE-4528-B76B-9ED73BA5744F}" presName="parentLeftMargin" presStyleLbl="node1" presStyleIdx="0" presStyleCnt="2"/>
      <dgm:spPr/>
    </dgm:pt>
    <dgm:pt modelId="{08808E2C-7DCF-47A0-AB49-366039B40C06}" type="pres">
      <dgm:prSet presAssocID="{6A367EA7-37FE-4528-B76B-9ED73BA5744F}" presName="parentText" presStyleLbl="node1" presStyleIdx="1" presStyleCnt="2">
        <dgm:presLayoutVars>
          <dgm:chMax val="0"/>
          <dgm:bulletEnabled val="1"/>
        </dgm:presLayoutVars>
      </dgm:prSet>
      <dgm:spPr/>
    </dgm:pt>
    <dgm:pt modelId="{019EE21F-B499-4243-845D-6168A7BE698F}" type="pres">
      <dgm:prSet presAssocID="{6A367EA7-37FE-4528-B76B-9ED73BA5744F}" presName="negativeSpace" presStyleCnt="0"/>
      <dgm:spPr/>
    </dgm:pt>
    <dgm:pt modelId="{929F513F-6D9B-4D65-AFAA-2791A3F22060}" type="pres">
      <dgm:prSet presAssocID="{6A367EA7-37FE-4528-B76B-9ED73BA5744F}" presName="childText" presStyleLbl="conFgAcc1" presStyleIdx="1" presStyleCnt="2">
        <dgm:presLayoutVars>
          <dgm:bulletEnabled val="1"/>
        </dgm:presLayoutVars>
      </dgm:prSet>
      <dgm:spPr/>
    </dgm:pt>
  </dgm:ptLst>
  <dgm:cxnLst>
    <dgm:cxn modelId="{AAAA8A13-DD4C-4B6C-B3CC-2CEBF761EE40}" srcId="{F3D753BF-7EA6-49B0-8367-D3A5BD6DBB1A}" destId="{E1AB8376-91C1-418B-A315-2A094FACE7FE}" srcOrd="0" destOrd="0" parTransId="{F821D9BD-B051-47D0-B3F7-0484BDD7D2B5}" sibTransId="{CB2A3E05-0C03-45BD-B5C5-344FF49D595F}"/>
    <dgm:cxn modelId="{38495218-A4E1-485C-B317-27F15460B1F4}" type="presOf" srcId="{2595479E-F697-429D-87C2-3A4450D9EA19}" destId="{929F513F-6D9B-4D65-AFAA-2791A3F22060}" srcOrd="0" destOrd="0" presId="urn:microsoft.com/office/officeart/2005/8/layout/list1"/>
    <dgm:cxn modelId="{AAB37234-87A2-477C-ACC4-7844F7B71D15}" type="presOf" srcId="{9A586CE4-15AA-4196-967E-B6ACB9C29702}" destId="{929F513F-6D9B-4D65-AFAA-2791A3F22060}" srcOrd="0" destOrd="2" presId="urn:microsoft.com/office/officeart/2005/8/layout/list1"/>
    <dgm:cxn modelId="{D2CD1362-1789-4BCB-98EC-241848CCEEFD}" type="presOf" srcId="{E1AB8376-91C1-418B-A315-2A094FACE7FE}" destId="{F6950F03-DC71-43C7-AE9C-465164CDB1E3}" srcOrd="0" destOrd="0" presId="urn:microsoft.com/office/officeart/2005/8/layout/list1"/>
    <dgm:cxn modelId="{892D5568-EBBF-4B31-A17D-3EBB684BB2C2}" type="presOf" srcId="{F3D753BF-7EA6-49B0-8367-D3A5BD6DBB1A}" destId="{1E77320B-9018-4EF2-AF4B-59DDCF53D1F9}" srcOrd="0" destOrd="0" presId="urn:microsoft.com/office/officeart/2005/8/layout/list1"/>
    <dgm:cxn modelId="{EBA64F50-EB4E-4FE4-B77D-BB909A3DED8C}" type="presOf" srcId="{F3D753BF-7EA6-49B0-8367-D3A5BD6DBB1A}" destId="{485AF543-8EB9-4335-910F-58712F00CFC6}" srcOrd="1" destOrd="0" presId="urn:microsoft.com/office/officeart/2005/8/layout/list1"/>
    <dgm:cxn modelId="{11F4EF50-2D9F-45B3-9CC6-58823F0691B3}" type="presOf" srcId="{6A367EA7-37FE-4528-B76B-9ED73BA5744F}" destId="{4D353972-9554-442C-98D2-BCEF4736E3B4}" srcOrd="0" destOrd="0" presId="urn:microsoft.com/office/officeart/2005/8/layout/list1"/>
    <dgm:cxn modelId="{B48CE678-6329-4F23-834A-8FD22743AE93}" type="presOf" srcId="{3701BA9D-76B3-4186-AB28-73B716C615B9}" destId="{929F513F-6D9B-4D65-AFAA-2791A3F22060}" srcOrd="0" destOrd="1" presId="urn:microsoft.com/office/officeart/2005/8/layout/list1"/>
    <dgm:cxn modelId="{5A043297-1C4E-488F-8FBA-486631D4BB51}" type="presOf" srcId="{D8CBDBA0-DFDC-4645-B641-36D47E084B49}" destId="{85423055-B9EF-4D52-922A-7A61D84B96B0}" srcOrd="0" destOrd="0" presId="urn:microsoft.com/office/officeart/2005/8/layout/list1"/>
    <dgm:cxn modelId="{EE512198-7D6F-4A7D-A37B-6249197FCB35}" type="presOf" srcId="{7DA688A9-B1A4-4276-A506-E61C194511F9}" destId="{F6950F03-DC71-43C7-AE9C-465164CDB1E3}" srcOrd="0" destOrd="1" presId="urn:microsoft.com/office/officeart/2005/8/layout/list1"/>
    <dgm:cxn modelId="{F49510A8-6A0E-4356-BA37-1FEADF994FA4}" srcId="{6A367EA7-37FE-4528-B76B-9ED73BA5744F}" destId="{3701BA9D-76B3-4186-AB28-73B716C615B9}" srcOrd="1" destOrd="0" parTransId="{6BACE2BC-1154-4583-9D5F-5CDAB8B05699}" sibTransId="{68AA7829-F065-4AAA-B505-336D09F28825}"/>
    <dgm:cxn modelId="{9B44CEB5-27BC-4D24-B0E2-22D93B136275}" srcId="{F3D753BF-7EA6-49B0-8367-D3A5BD6DBB1A}" destId="{7DA688A9-B1A4-4276-A506-E61C194511F9}" srcOrd="1" destOrd="0" parTransId="{3CB99AB7-C8B2-4191-BB02-F6EA112980AA}" sibTransId="{D577D0F0-92D6-4DE9-845A-D5FC90831FEF}"/>
    <dgm:cxn modelId="{1DCBB8BE-FD73-4A24-9B9D-8AB6B42EB210}" srcId="{D8CBDBA0-DFDC-4645-B641-36D47E084B49}" destId="{6A367EA7-37FE-4528-B76B-9ED73BA5744F}" srcOrd="1" destOrd="0" parTransId="{CC48163B-740A-4B80-A4F0-EA06525320E9}" sibTransId="{98D565CB-8D28-4466-B35A-AF74ED442C22}"/>
    <dgm:cxn modelId="{009AEACB-4C04-45C2-AF33-33C9AEF54262}" srcId="{6A367EA7-37FE-4528-B76B-9ED73BA5744F}" destId="{9A586CE4-15AA-4196-967E-B6ACB9C29702}" srcOrd="2" destOrd="0" parTransId="{DCFA3453-2C8D-45BF-8759-39A3F0CE4966}" sibTransId="{5D52ECE6-84EC-4E6D-A18E-65D029A60AA9}"/>
    <dgm:cxn modelId="{8AC17DD0-C069-47B4-AED0-FBDFC0A517C6}" type="presOf" srcId="{6A367EA7-37FE-4528-B76B-9ED73BA5744F}" destId="{08808E2C-7DCF-47A0-AB49-366039B40C06}" srcOrd="1" destOrd="0" presId="urn:microsoft.com/office/officeart/2005/8/layout/list1"/>
    <dgm:cxn modelId="{89B28BD4-5F60-4446-B09B-B062551FE0C4}" srcId="{D8CBDBA0-DFDC-4645-B641-36D47E084B49}" destId="{F3D753BF-7EA6-49B0-8367-D3A5BD6DBB1A}" srcOrd="0" destOrd="0" parTransId="{B35916E3-3E7A-424B-81BF-AE2C96937431}" sibTransId="{A2D1B6B0-D35A-4DB9-A10B-01B2E6140506}"/>
    <dgm:cxn modelId="{10DD7CD5-66E8-4B95-BCB9-43E9B1CC34BB}" srcId="{6A367EA7-37FE-4528-B76B-9ED73BA5744F}" destId="{2595479E-F697-429D-87C2-3A4450D9EA19}" srcOrd="0" destOrd="0" parTransId="{5F0E2598-663B-40D4-B990-CDC88AF29774}" sibTransId="{A6A305FA-3CDA-4EB4-A654-030F79D1521F}"/>
    <dgm:cxn modelId="{100C9998-7EF3-4F06-9309-576F778B6E34}" type="presParOf" srcId="{85423055-B9EF-4D52-922A-7A61D84B96B0}" destId="{C4C6657C-B1DF-4C92-931F-D8AE77B0D2E1}" srcOrd="0" destOrd="0" presId="urn:microsoft.com/office/officeart/2005/8/layout/list1"/>
    <dgm:cxn modelId="{0EC55581-D994-4D20-87AF-A0FDFBB6C4A9}" type="presParOf" srcId="{C4C6657C-B1DF-4C92-931F-D8AE77B0D2E1}" destId="{1E77320B-9018-4EF2-AF4B-59DDCF53D1F9}" srcOrd="0" destOrd="0" presId="urn:microsoft.com/office/officeart/2005/8/layout/list1"/>
    <dgm:cxn modelId="{3EDFE405-D3AA-4279-B025-0B811F95120E}" type="presParOf" srcId="{C4C6657C-B1DF-4C92-931F-D8AE77B0D2E1}" destId="{485AF543-8EB9-4335-910F-58712F00CFC6}" srcOrd="1" destOrd="0" presId="urn:microsoft.com/office/officeart/2005/8/layout/list1"/>
    <dgm:cxn modelId="{FF99E880-FA39-4FD9-A5AD-2361FBF89A5C}" type="presParOf" srcId="{85423055-B9EF-4D52-922A-7A61D84B96B0}" destId="{50A2C44B-B8B4-49ED-8C58-A5A4CE0FBE11}" srcOrd="1" destOrd="0" presId="urn:microsoft.com/office/officeart/2005/8/layout/list1"/>
    <dgm:cxn modelId="{4951584D-F46D-4189-B9DF-CCC7AF414694}" type="presParOf" srcId="{85423055-B9EF-4D52-922A-7A61D84B96B0}" destId="{F6950F03-DC71-43C7-AE9C-465164CDB1E3}" srcOrd="2" destOrd="0" presId="urn:microsoft.com/office/officeart/2005/8/layout/list1"/>
    <dgm:cxn modelId="{2F1174CB-A51E-46C3-BE62-EF4088A5EDAF}" type="presParOf" srcId="{85423055-B9EF-4D52-922A-7A61D84B96B0}" destId="{F47ED00F-A6BF-4060-B874-BAD71AFE9982}" srcOrd="3" destOrd="0" presId="urn:microsoft.com/office/officeart/2005/8/layout/list1"/>
    <dgm:cxn modelId="{3CF5CA0B-D428-426A-8075-1914B11B1A35}" type="presParOf" srcId="{85423055-B9EF-4D52-922A-7A61D84B96B0}" destId="{4F99064F-B5A9-4B5D-9881-BA9E1A109055}" srcOrd="4" destOrd="0" presId="urn:microsoft.com/office/officeart/2005/8/layout/list1"/>
    <dgm:cxn modelId="{5AB524C3-A998-4EA1-8C86-98E7C010E4B8}" type="presParOf" srcId="{4F99064F-B5A9-4B5D-9881-BA9E1A109055}" destId="{4D353972-9554-442C-98D2-BCEF4736E3B4}" srcOrd="0" destOrd="0" presId="urn:microsoft.com/office/officeart/2005/8/layout/list1"/>
    <dgm:cxn modelId="{28F53AC9-5E25-4743-89ED-004452DBB92F}" type="presParOf" srcId="{4F99064F-B5A9-4B5D-9881-BA9E1A109055}" destId="{08808E2C-7DCF-47A0-AB49-366039B40C06}" srcOrd="1" destOrd="0" presId="urn:microsoft.com/office/officeart/2005/8/layout/list1"/>
    <dgm:cxn modelId="{073FB3EB-ABBD-4645-9B1F-7E2971334AD9}" type="presParOf" srcId="{85423055-B9EF-4D52-922A-7A61D84B96B0}" destId="{019EE21F-B499-4243-845D-6168A7BE698F}" srcOrd="5" destOrd="0" presId="urn:microsoft.com/office/officeart/2005/8/layout/list1"/>
    <dgm:cxn modelId="{81428A07-360F-45FC-9F18-EA1E82B5A6E1}" type="presParOf" srcId="{85423055-B9EF-4D52-922A-7A61D84B96B0}" destId="{929F513F-6D9B-4D65-AFAA-2791A3F2206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50F03-DC71-43C7-AE9C-465164CDB1E3}">
      <dsp:nvSpPr>
        <dsp:cNvPr id="0" name=""/>
        <dsp:cNvSpPr/>
      </dsp:nvSpPr>
      <dsp:spPr>
        <a:xfrm>
          <a:off x="0" y="562018"/>
          <a:ext cx="6797675" cy="1956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562356" rIns="52757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Accreted CGM gas virializes to the temperature of the halo</a:t>
          </a:r>
        </a:p>
        <a:p>
          <a:pPr marL="228600" lvl="1" indent="-228600" algn="l" defTabSz="1200150">
            <a:lnSpc>
              <a:spcPct val="90000"/>
            </a:lnSpc>
            <a:spcBef>
              <a:spcPct val="0"/>
            </a:spcBef>
            <a:spcAft>
              <a:spcPct val="15000"/>
            </a:spcAft>
            <a:buChar char="•"/>
          </a:pPr>
          <a:r>
            <a:rPr lang="en-US" sz="2700" kern="1200"/>
            <a:t>Cools and infalls isotropically</a:t>
          </a:r>
        </a:p>
      </dsp:txBody>
      <dsp:txXfrm>
        <a:off x="0" y="562018"/>
        <a:ext cx="6797675" cy="1956150"/>
      </dsp:txXfrm>
    </dsp:sp>
    <dsp:sp modelId="{485AF543-8EB9-4335-910F-58712F00CFC6}">
      <dsp:nvSpPr>
        <dsp:cNvPr id="0" name=""/>
        <dsp:cNvSpPr/>
      </dsp:nvSpPr>
      <dsp:spPr>
        <a:xfrm>
          <a:off x="339883" y="163498"/>
          <a:ext cx="4758372" cy="7970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00150">
            <a:lnSpc>
              <a:spcPct val="90000"/>
            </a:lnSpc>
            <a:spcBef>
              <a:spcPct val="0"/>
            </a:spcBef>
            <a:spcAft>
              <a:spcPct val="35000"/>
            </a:spcAft>
            <a:buNone/>
          </a:pPr>
          <a:r>
            <a:rPr lang="en-US" sz="2700" kern="1200"/>
            <a:t>Hot Mode</a:t>
          </a:r>
        </a:p>
      </dsp:txBody>
      <dsp:txXfrm>
        <a:off x="378791" y="202406"/>
        <a:ext cx="4680556" cy="719224"/>
      </dsp:txXfrm>
    </dsp:sp>
    <dsp:sp modelId="{929F513F-6D9B-4D65-AFAA-2791A3F22060}">
      <dsp:nvSpPr>
        <dsp:cNvPr id="0" name=""/>
        <dsp:cNvSpPr/>
      </dsp:nvSpPr>
      <dsp:spPr>
        <a:xfrm>
          <a:off x="0" y="3062488"/>
          <a:ext cx="6797675" cy="2423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575" tIns="562356" rIns="52757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Gas enters through dense filaments</a:t>
          </a:r>
        </a:p>
        <a:p>
          <a:pPr marL="228600" lvl="1" indent="-228600" algn="l" defTabSz="1200150">
            <a:lnSpc>
              <a:spcPct val="90000"/>
            </a:lnSpc>
            <a:spcBef>
              <a:spcPct val="0"/>
            </a:spcBef>
            <a:spcAft>
              <a:spcPct val="15000"/>
            </a:spcAft>
            <a:buChar char="•"/>
          </a:pPr>
          <a:r>
            <a:rPr lang="en-US" sz="2700" kern="1200"/>
            <a:t>Remains below virial temperature</a:t>
          </a:r>
        </a:p>
        <a:p>
          <a:pPr marL="228600" lvl="1" indent="-228600" algn="l" defTabSz="1200150">
            <a:lnSpc>
              <a:spcPct val="90000"/>
            </a:lnSpc>
            <a:spcBef>
              <a:spcPct val="0"/>
            </a:spcBef>
            <a:spcAft>
              <a:spcPct val="15000"/>
            </a:spcAft>
            <a:buChar char="•"/>
          </a:pPr>
          <a:r>
            <a:rPr lang="en-US" sz="2700" kern="1200"/>
            <a:t>Occurs within an extended co-rotating disk aligned with the galaxy plane</a:t>
          </a:r>
        </a:p>
      </dsp:txBody>
      <dsp:txXfrm>
        <a:off x="0" y="3062488"/>
        <a:ext cx="6797675" cy="2423925"/>
      </dsp:txXfrm>
    </dsp:sp>
    <dsp:sp modelId="{08808E2C-7DCF-47A0-AB49-366039B40C06}">
      <dsp:nvSpPr>
        <dsp:cNvPr id="0" name=""/>
        <dsp:cNvSpPr/>
      </dsp:nvSpPr>
      <dsp:spPr>
        <a:xfrm>
          <a:off x="339883" y="2663968"/>
          <a:ext cx="4758372" cy="79704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00150">
            <a:lnSpc>
              <a:spcPct val="90000"/>
            </a:lnSpc>
            <a:spcBef>
              <a:spcPct val="0"/>
            </a:spcBef>
            <a:spcAft>
              <a:spcPct val="35000"/>
            </a:spcAft>
            <a:buNone/>
          </a:pPr>
          <a:r>
            <a:rPr lang="en-US" sz="2700" kern="1200"/>
            <a:t>Cold Mode</a:t>
          </a:r>
        </a:p>
      </dsp:txBody>
      <dsp:txXfrm>
        <a:off x="378791" y="2702876"/>
        <a:ext cx="4680556"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A723C-C790-4A52-9C1C-43BC0504D45B}"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DBFBE-F23C-4118-ABB8-D7511119543C}" type="slidenum">
              <a:rPr lang="en-US" smtClean="0"/>
              <a:t>‹#›</a:t>
            </a:fld>
            <a:endParaRPr lang="en-US"/>
          </a:p>
        </p:txBody>
      </p:sp>
    </p:spTree>
    <p:extLst>
      <p:ext uri="{BB962C8B-B14F-4D97-AF65-F5344CB8AC3E}">
        <p14:creationId xmlns:p14="http://schemas.microsoft.com/office/powerpoint/2010/main" val="3749916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Processed gas has to travel through the CGM</a:t>
            </a:r>
          </a:p>
        </p:txBody>
      </p:sp>
      <p:sp>
        <p:nvSpPr>
          <p:cNvPr id="4" name="Slide Number Placeholder 3"/>
          <p:cNvSpPr>
            <a:spLocks noGrp="1"/>
          </p:cNvSpPr>
          <p:nvPr>
            <p:ph type="sldNum" sz="quarter" idx="5"/>
          </p:nvPr>
        </p:nvSpPr>
        <p:spPr/>
        <p:txBody>
          <a:bodyPr/>
          <a:lstStyle/>
          <a:p>
            <a:fld id="{7C4DBFBE-F23C-4118-ABB8-D7511119543C}" type="slidenum">
              <a:rPr lang="en-US" smtClean="0"/>
              <a:t>3</a:t>
            </a:fld>
            <a:endParaRPr lang="en-US"/>
          </a:p>
        </p:txBody>
      </p:sp>
    </p:spTree>
    <p:extLst>
      <p:ext uri="{BB962C8B-B14F-4D97-AF65-F5344CB8AC3E}">
        <p14:creationId xmlns:p14="http://schemas.microsoft.com/office/powerpoint/2010/main" val="255596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greater than 0.5 indicates bulk absorption is consistent with rotation direction of the galaxy</a:t>
            </a:r>
          </a:p>
        </p:txBody>
      </p:sp>
      <p:sp>
        <p:nvSpPr>
          <p:cNvPr id="4" name="Slide Number Placeholder 3"/>
          <p:cNvSpPr>
            <a:spLocks noGrp="1"/>
          </p:cNvSpPr>
          <p:nvPr>
            <p:ph type="sldNum" sz="quarter" idx="5"/>
          </p:nvPr>
        </p:nvSpPr>
        <p:spPr/>
        <p:txBody>
          <a:bodyPr/>
          <a:lstStyle/>
          <a:p>
            <a:fld id="{7C4DBFBE-F23C-4118-ABB8-D7511119543C}" type="slidenum">
              <a:rPr lang="en-US" smtClean="0"/>
              <a:t>7</a:t>
            </a:fld>
            <a:endParaRPr lang="en-US"/>
          </a:p>
        </p:txBody>
      </p:sp>
    </p:spTree>
    <p:extLst>
      <p:ext uri="{BB962C8B-B14F-4D97-AF65-F5344CB8AC3E}">
        <p14:creationId xmlns:p14="http://schemas.microsoft.com/office/powerpoint/2010/main" val="221854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8A611-510B-471A-87A1-C71F102BB5D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B7B7C-7A08-468E-A8B0-8B90DF76C8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67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8A611-510B-471A-87A1-C71F102BB5D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297272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8A611-510B-471A-87A1-C71F102BB5D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21467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8A611-510B-471A-87A1-C71F102BB5D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15915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8A611-510B-471A-87A1-C71F102BB5D6}"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B7B7C-7A08-468E-A8B0-8B90DF76C8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4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8A611-510B-471A-87A1-C71F102BB5D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77982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8A611-510B-471A-87A1-C71F102BB5D6}"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317125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8A611-510B-471A-87A1-C71F102BB5D6}"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948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78A611-510B-471A-87A1-C71F102BB5D6}" type="datetimeFigureOut">
              <a:rPr lang="en-US" smtClean="0"/>
              <a:t>12/1/2023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205274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78A611-510B-471A-87A1-C71F102BB5D6}" type="datetimeFigureOut">
              <a:rPr lang="en-US" smtClean="0"/>
              <a:t>12/1/2023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2B7B7C-7A08-468E-A8B0-8B90DF76C87E}" type="slidenum">
              <a:rPr lang="en-US" smtClean="0"/>
              <a:t>‹#›</a:t>
            </a:fld>
            <a:endParaRPr lang="en-US"/>
          </a:p>
        </p:txBody>
      </p:sp>
    </p:spTree>
    <p:extLst>
      <p:ext uri="{BB962C8B-B14F-4D97-AF65-F5344CB8AC3E}">
        <p14:creationId xmlns:p14="http://schemas.microsoft.com/office/powerpoint/2010/main" val="343420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8A611-510B-471A-87A1-C71F102BB5D6}"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B7B7C-7A08-468E-A8B0-8B90DF76C87E}" type="slidenum">
              <a:rPr lang="en-US" smtClean="0"/>
              <a:t>‹#›</a:t>
            </a:fld>
            <a:endParaRPr lang="en-US"/>
          </a:p>
        </p:txBody>
      </p:sp>
    </p:spTree>
    <p:extLst>
      <p:ext uri="{BB962C8B-B14F-4D97-AF65-F5344CB8AC3E}">
        <p14:creationId xmlns:p14="http://schemas.microsoft.com/office/powerpoint/2010/main" val="138223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78A611-510B-471A-87A1-C71F102BB5D6}" type="datetimeFigureOut">
              <a:rPr lang="en-US" smtClean="0"/>
              <a:t>12/1/2023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2B7B7C-7A08-468E-A8B0-8B90DF76C87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9600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A961-0F59-B9A7-CF25-85ABDFB3268C}"/>
              </a:ext>
            </a:extLst>
          </p:cNvPr>
          <p:cNvSpPr>
            <a:spLocks noGrp="1"/>
          </p:cNvSpPr>
          <p:nvPr>
            <p:ph type="ctrTitle"/>
          </p:nvPr>
        </p:nvSpPr>
        <p:spPr/>
        <p:txBody>
          <a:bodyPr>
            <a:normAutofit/>
          </a:bodyPr>
          <a:lstStyle/>
          <a:p>
            <a:r>
              <a:rPr lang="en-US" sz="6000" dirty="0"/>
              <a:t>Signatures of Gas Flows–II: Connecting the Kinematics of the Multiphase </a:t>
            </a:r>
            <a:r>
              <a:rPr lang="en-US" sz="6000" dirty="0" err="1"/>
              <a:t>Circumgalactic</a:t>
            </a:r>
            <a:r>
              <a:rPr lang="en-US" sz="6000" dirty="0"/>
              <a:t> Medium to Galaxy Rotation</a:t>
            </a:r>
          </a:p>
        </p:txBody>
      </p:sp>
      <p:sp>
        <p:nvSpPr>
          <p:cNvPr id="3" name="Subtitle 2">
            <a:extLst>
              <a:ext uri="{FF2B5EF4-FFF2-40B4-BE49-F238E27FC236}">
                <a16:creationId xmlns:a16="http://schemas.microsoft.com/office/drawing/2014/main" id="{013E0D4A-CEA0-A962-D214-02A222D42924}"/>
              </a:ext>
            </a:extLst>
          </p:cNvPr>
          <p:cNvSpPr>
            <a:spLocks noGrp="1"/>
          </p:cNvSpPr>
          <p:nvPr>
            <p:ph type="subTitle" idx="1"/>
          </p:nvPr>
        </p:nvSpPr>
        <p:spPr/>
        <p:txBody>
          <a:bodyPr/>
          <a:lstStyle/>
          <a:p>
            <a:r>
              <a:rPr lang="en-US" dirty="0" err="1"/>
              <a:t>Hasti</a:t>
            </a:r>
            <a:r>
              <a:rPr lang="en-US" dirty="0"/>
              <a:t> </a:t>
            </a:r>
            <a:r>
              <a:rPr lang="en-US" dirty="0" err="1"/>
              <a:t>Nateghi</a:t>
            </a:r>
            <a:r>
              <a:rPr lang="en-US" dirty="0"/>
              <a:t>, Glenn G. </a:t>
            </a:r>
            <a:r>
              <a:rPr lang="en-US" dirty="0" err="1"/>
              <a:t>Kacprzak</a:t>
            </a:r>
            <a:r>
              <a:rPr lang="en-US" dirty="0"/>
              <a:t>, Nikole M. Nielsen, Sameer, Michael T. Murphy, Christopher W. Churchill, Jane C. Charlton</a:t>
            </a:r>
          </a:p>
        </p:txBody>
      </p:sp>
    </p:spTree>
    <p:extLst>
      <p:ext uri="{BB962C8B-B14F-4D97-AF65-F5344CB8AC3E}">
        <p14:creationId xmlns:p14="http://schemas.microsoft.com/office/powerpoint/2010/main" val="105455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C615-2107-57C4-0CFB-575F01498A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8AE6D6-D234-341C-5FED-A95B3C32A39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182911A4-C80C-E2C3-58E5-E0FF44711AD9}"/>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82830C09-C6A5-772F-2E3D-64F4EC930B5D}"/>
              </a:ext>
            </a:extLst>
          </p:cNvPr>
          <p:cNvPicPr>
            <a:picLocks noChangeAspect="1"/>
          </p:cNvPicPr>
          <p:nvPr/>
        </p:nvPicPr>
        <p:blipFill>
          <a:blip r:embed="rId2"/>
          <a:stretch>
            <a:fillRect/>
          </a:stretch>
        </p:blipFill>
        <p:spPr>
          <a:xfrm>
            <a:off x="3219450" y="776287"/>
            <a:ext cx="5753100" cy="5305425"/>
          </a:xfrm>
          <a:prstGeom prst="rect">
            <a:avLst/>
          </a:prstGeom>
        </p:spPr>
      </p:pic>
    </p:spTree>
    <p:extLst>
      <p:ext uri="{BB962C8B-B14F-4D97-AF65-F5344CB8AC3E}">
        <p14:creationId xmlns:p14="http://schemas.microsoft.com/office/powerpoint/2010/main" val="293314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8BA2-A832-C331-6521-AA1D1CAF51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DDCD83-F608-056E-8C2A-5B663113719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3F783D7-D12D-5A0A-9451-20D9E630B676}"/>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8669A111-ABD2-39C0-046F-6C2A42BC38D4}"/>
              </a:ext>
            </a:extLst>
          </p:cNvPr>
          <p:cNvPicPr>
            <a:picLocks noChangeAspect="1"/>
          </p:cNvPicPr>
          <p:nvPr/>
        </p:nvPicPr>
        <p:blipFill>
          <a:blip r:embed="rId2"/>
          <a:stretch>
            <a:fillRect/>
          </a:stretch>
        </p:blipFill>
        <p:spPr>
          <a:xfrm>
            <a:off x="153080" y="0"/>
            <a:ext cx="5061857" cy="6858000"/>
          </a:xfrm>
          <a:prstGeom prst="rect">
            <a:avLst/>
          </a:prstGeom>
        </p:spPr>
      </p:pic>
      <p:pic>
        <p:nvPicPr>
          <p:cNvPr id="8" name="Picture 7">
            <a:extLst>
              <a:ext uri="{FF2B5EF4-FFF2-40B4-BE49-F238E27FC236}">
                <a16:creationId xmlns:a16="http://schemas.microsoft.com/office/drawing/2014/main" id="{58973C1B-7E91-8319-03F8-5BF95EF4AD91}"/>
              </a:ext>
            </a:extLst>
          </p:cNvPr>
          <p:cNvPicPr>
            <a:picLocks noChangeAspect="1"/>
          </p:cNvPicPr>
          <p:nvPr/>
        </p:nvPicPr>
        <p:blipFill>
          <a:blip r:embed="rId3"/>
          <a:stretch>
            <a:fillRect/>
          </a:stretch>
        </p:blipFill>
        <p:spPr>
          <a:xfrm>
            <a:off x="5214937" y="252412"/>
            <a:ext cx="6638925" cy="6353175"/>
          </a:xfrm>
          <a:prstGeom prst="rect">
            <a:avLst/>
          </a:prstGeom>
        </p:spPr>
      </p:pic>
    </p:spTree>
    <p:extLst>
      <p:ext uri="{BB962C8B-B14F-4D97-AF65-F5344CB8AC3E}">
        <p14:creationId xmlns:p14="http://schemas.microsoft.com/office/powerpoint/2010/main" val="106708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8B07-C475-23F1-D4EB-15C0115E1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074E8-BB3F-C274-A8E8-FB95C4787A3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0DDCCFF-A326-B45D-26A6-A5B96ACB62E1}"/>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3EA3B9C7-D747-8CD9-EC17-28898E305A41}"/>
              </a:ext>
            </a:extLst>
          </p:cNvPr>
          <p:cNvPicPr>
            <a:picLocks noChangeAspect="1"/>
          </p:cNvPicPr>
          <p:nvPr/>
        </p:nvPicPr>
        <p:blipFill>
          <a:blip r:embed="rId2"/>
          <a:stretch>
            <a:fillRect/>
          </a:stretch>
        </p:blipFill>
        <p:spPr>
          <a:xfrm>
            <a:off x="2871787" y="885825"/>
            <a:ext cx="6448425" cy="5086350"/>
          </a:xfrm>
          <a:prstGeom prst="rect">
            <a:avLst/>
          </a:prstGeom>
        </p:spPr>
      </p:pic>
    </p:spTree>
    <p:extLst>
      <p:ext uri="{BB962C8B-B14F-4D97-AF65-F5344CB8AC3E}">
        <p14:creationId xmlns:p14="http://schemas.microsoft.com/office/powerpoint/2010/main" val="399081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30B5-8680-B256-3AF8-2E44D55EFA93}"/>
              </a:ext>
            </a:extLst>
          </p:cNvPr>
          <p:cNvSpPr>
            <a:spLocks noGrp="1"/>
          </p:cNvSpPr>
          <p:nvPr>
            <p:ph type="title"/>
          </p:nvPr>
        </p:nvSpPr>
        <p:spPr/>
        <p:txBody>
          <a:bodyPr/>
          <a:lstStyle/>
          <a:p>
            <a:r>
              <a:rPr lang="en-US" dirty="0"/>
              <a:t>Metallicities</a:t>
            </a:r>
          </a:p>
        </p:txBody>
      </p:sp>
      <p:sp>
        <p:nvSpPr>
          <p:cNvPr id="3" name="Content Placeholder 2">
            <a:extLst>
              <a:ext uri="{FF2B5EF4-FFF2-40B4-BE49-F238E27FC236}">
                <a16:creationId xmlns:a16="http://schemas.microsoft.com/office/drawing/2014/main" id="{5A750BBD-FC30-C600-2939-CB6F8E265029}"/>
              </a:ext>
            </a:extLst>
          </p:cNvPr>
          <p:cNvSpPr>
            <a:spLocks noGrp="1"/>
          </p:cNvSpPr>
          <p:nvPr>
            <p:ph sz="half" idx="1"/>
          </p:nvPr>
        </p:nvSpPr>
        <p:spPr/>
        <p:txBody>
          <a:bodyPr>
            <a:normAutofit/>
          </a:bodyPr>
          <a:lstStyle/>
          <a:p>
            <a:r>
              <a:rPr lang="en-US" dirty="0"/>
              <a:t>major axis absorption with lower ionization energy and higher co-rotation fraction is associated with lower metallicities</a:t>
            </a:r>
          </a:p>
          <a:p>
            <a:r>
              <a:rPr lang="en-US" dirty="0"/>
              <a:t>While absorption with higher ionization energy shows high co-rotation fractions at the highest metallicities. This could be suggestive of two forms of accretion: 1) low ionization gas that is co-rotating with the galaxy having the lowest metallicity, which is accreting along cosmic filaments 2) high ionization and higher metallicity gas being recycled material that is cooling and joining with the accretion along the major axis</a:t>
            </a:r>
          </a:p>
          <a:p>
            <a:endParaRPr lang="en-US" dirty="0"/>
          </a:p>
        </p:txBody>
      </p:sp>
      <p:sp>
        <p:nvSpPr>
          <p:cNvPr id="4" name="Content Placeholder 3">
            <a:extLst>
              <a:ext uri="{FF2B5EF4-FFF2-40B4-BE49-F238E27FC236}">
                <a16:creationId xmlns:a16="http://schemas.microsoft.com/office/drawing/2014/main" id="{6018E377-542C-8989-B5B7-26933DFC7B0B}"/>
              </a:ext>
            </a:extLst>
          </p:cNvPr>
          <p:cNvSpPr>
            <a:spLocks noGrp="1"/>
          </p:cNvSpPr>
          <p:nvPr>
            <p:ph sz="half" idx="2"/>
          </p:nvPr>
        </p:nvSpPr>
        <p:spPr/>
        <p:txBody>
          <a:bodyPr>
            <a:normAutofit/>
          </a:bodyPr>
          <a:lstStyle/>
          <a:p>
            <a:r>
              <a:rPr lang="en-US" dirty="0"/>
              <a:t>Systems with higher metallicity and also higher co-rotation fractions (white to pink shades) could potentially indicate metal-rich outflows that are still kinematically connected to the disk where they are ejected from. The minor axis systems, with low co-rotation fractions could be interpreted as the recycled gas that may become kinematically coupled and eventually accrete onto the galaxy.</a:t>
            </a:r>
          </a:p>
        </p:txBody>
      </p:sp>
    </p:spTree>
    <p:extLst>
      <p:ext uri="{BB962C8B-B14F-4D97-AF65-F5344CB8AC3E}">
        <p14:creationId xmlns:p14="http://schemas.microsoft.com/office/powerpoint/2010/main" val="319798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76B1-5289-E149-C4DD-6506CC98C30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046996-2A7A-3C73-833C-C40B62D0271C}"/>
              </a:ext>
            </a:extLst>
          </p:cNvPr>
          <p:cNvSpPr>
            <a:spLocks noGrp="1"/>
          </p:cNvSpPr>
          <p:nvPr>
            <p:ph idx="1"/>
          </p:nvPr>
        </p:nvSpPr>
        <p:spPr/>
        <p:txBody>
          <a:bodyPr>
            <a:normAutofit lnSpcReduction="10000"/>
          </a:bodyPr>
          <a:lstStyle/>
          <a:p>
            <a:r>
              <a:rPr lang="en-US" dirty="0"/>
              <a:t>Median f for all ions is consistent</a:t>
            </a:r>
          </a:p>
          <a:p>
            <a:r>
              <a:rPr lang="en-US" dirty="0"/>
              <a:t>f increases with increasing hydrogen column density</a:t>
            </a:r>
          </a:p>
          <a:p>
            <a:r>
              <a:rPr lang="en-US" dirty="0"/>
              <a:t>f of lower ions decreases with distance from the galaxy center, but remains constant for higher ions</a:t>
            </a:r>
          </a:p>
          <a:p>
            <a:r>
              <a:rPr lang="en-US" dirty="0"/>
              <a:t>f varies minimally with azimuthal angle</a:t>
            </a:r>
          </a:p>
          <a:p>
            <a:r>
              <a:rPr lang="en-US" dirty="0"/>
              <a:t>Highly co-rotating OVI primarily resides along galaxy major axis</a:t>
            </a:r>
          </a:p>
          <a:p>
            <a:r>
              <a:rPr lang="en-US" dirty="0"/>
              <a:t>There is a stronger co-rotation signature for lower-ionization gas</a:t>
            </a:r>
          </a:p>
          <a:p>
            <a:r>
              <a:rPr lang="en-US" dirty="0"/>
              <a:t>Low ion gas with high f exhibits lower metallicity, may trace large-scale filamentary inflows</a:t>
            </a:r>
          </a:p>
          <a:p>
            <a:r>
              <a:rPr lang="en-US" dirty="0"/>
              <a:t>High ion gas with high f exhibits higher metallicity, may trace co-planar recycled gas accretion</a:t>
            </a:r>
          </a:p>
          <a:p>
            <a:r>
              <a:rPr lang="en-US" dirty="0"/>
              <a:t>Differentiate between various gas flow scenarios</a:t>
            </a:r>
          </a:p>
        </p:txBody>
      </p:sp>
    </p:spTree>
    <p:extLst>
      <p:ext uri="{BB962C8B-B14F-4D97-AF65-F5344CB8AC3E}">
        <p14:creationId xmlns:p14="http://schemas.microsoft.com/office/powerpoint/2010/main" val="324828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74A8-841C-3355-C855-3B3EE64029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3B7165-57A7-574D-8605-8FC36AEB2F4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306E691-C5C6-3CFA-A3AD-13BF3590E54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8945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DF90-4AB4-845D-83A3-1E5288AB6E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F6A4CF-335D-D80B-3BEF-23DCBB26B63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E40782B-0E2D-D3C5-0FF8-00082ED8761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1943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8315-54C8-7B20-1CFB-05EA68B90FD7}"/>
              </a:ext>
            </a:extLst>
          </p:cNvPr>
          <p:cNvSpPr>
            <a:spLocks noGrp="1"/>
          </p:cNvSpPr>
          <p:nvPr>
            <p:ph type="title"/>
          </p:nvPr>
        </p:nvSpPr>
        <p:spPr/>
        <p:txBody>
          <a:bodyPr>
            <a:normAutofit/>
          </a:bodyPr>
          <a:lstStyle/>
          <a:p>
            <a:r>
              <a:rPr lang="en-US" sz="4400" dirty="0"/>
              <a:t>Goals</a:t>
            </a:r>
          </a:p>
        </p:txBody>
      </p:sp>
      <p:sp>
        <p:nvSpPr>
          <p:cNvPr id="3" name="Content Placeholder 2">
            <a:extLst>
              <a:ext uri="{FF2B5EF4-FFF2-40B4-BE49-F238E27FC236}">
                <a16:creationId xmlns:a16="http://schemas.microsoft.com/office/drawing/2014/main" id="{C2BCCD93-8C03-9178-F254-99E1509859EB}"/>
              </a:ext>
            </a:extLst>
          </p:cNvPr>
          <p:cNvSpPr>
            <a:spLocks noGrp="1"/>
          </p:cNvSpPr>
          <p:nvPr>
            <p:ph idx="1"/>
          </p:nvPr>
        </p:nvSpPr>
        <p:spPr/>
        <p:txBody>
          <a:bodyPr/>
          <a:lstStyle/>
          <a:p>
            <a:endParaRPr lang="en-US" dirty="0"/>
          </a:p>
        </p:txBody>
      </p:sp>
      <p:sp>
        <p:nvSpPr>
          <p:cNvPr id="6" name="Text Placeholder 5">
            <a:extLst>
              <a:ext uri="{FF2B5EF4-FFF2-40B4-BE49-F238E27FC236}">
                <a16:creationId xmlns:a16="http://schemas.microsoft.com/office/drawing/2014/main" id="{372BF60E-E776-D4A1-BE60-36A4F4F11AB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Constrain kinematic connection between multiphase CGM and  host galaxy</a:t>
            </a:r>
          </a:p>
          <a:p>
            <a:pPr marL="742950" lvl="1" indent="-285750">
              <a:buFont typeface="Arial" panose="020B0604020202020204" pitchFamily="34" charset="0"/>
              <a:buChar char="•"/>
            </a:pPr>
            <a:r>
              <a:rPr lang="en-US" sz="1800" dirty="0">
                <a:solidFill>
                  <a:schemeClr val="bg1"/>
                </a:solidFill>
              </a:rPr>
              <a:t>CGM co-rotation across ionization states</a:t>
            </a:r>
          </a:p>
        </p:txBody>
      </p:sp>
      <p:pic>
        <p:nvPicPr>
          <p:cNvPr id="5" name="Picture 4">
            <a:extLst>
              <a:ext uri="{FF2B5EF4-FFF2-40B4-BE49-F238E27FC236}">
                <a16:creationId xmlns:a16="http://schemas.microsoft.com/office/drawing/2014/main" id="{237E6DBA-BBF1-2212-2D5D-93460C02D154}"/>
              </a:ext>
            </a:extLst>
          </p:cNvPr>
          <p:cNvPicPr>
            <a:picLocks noChangeAspect="1"/>
          </p:cNvPicPr>
          <p:nvPr/>
        </p:nvPicPr>
        <p:blipFill rotWithShape="1">
          <a:blip r:embed="rId2"/>
          <a:srcRect l="3146" t="4179" r="3838" b="3382"/>
          <a:stretch/>
        </p:blipFill>
        <p:spPr>
          <a:xfrm>
            <a:off x="4154290" y="321351"/>
            <a:ext cx="7956646" cy="6339386"/>
          </a:xfrm>
          <a:prstGeom prst="rect">
            <a:avLst/>
          </a:prstGeom>
        </p:spPr>
      </p:pic>
    </p:spTree>
    <p:extLst>
      <p:ext uri="{BB962C8B-B14F-4D97-AF65-F5344CB8AC3E}">
        <p14:creationId xmlns:p14="http://schemas.microsoft.com/office/powerpoint/2010/main" val="172824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A72481-D528-16D6-27A1-637759F9C59F}"/>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Accretion Modes</a:t>
            </a:r>
          </a:p>
        </p:txBody>
      </p:sp>
      <p:sp>
        <p:nvSpPr>
          <p:cNvPr id="13" name="Rectangle 12">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BA782411-485C-2130-B84D-50ABB2ADBC60}"/>
              </a:ext>
            </a:extLst>
          </p:cNvPr>
          <p:cNvGraphicFramePr>
            <a:graphicFrameLocks noGrp="1"/>
          </p:cNvGraphicFramePr>
          <p:nvPr>
            <p:ph idx="1"/>
            <p:extLst>
              <p:ext uri="{D42A27DB-BD31-4B8C-83A1-F6EECF244321}">
                <p14:modId xmlns:p14="http://schemas.microsoft.com/office/powerpoint/2010/main" val="3076699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539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9AFF5-B845-1394-2267-5B05CDAEF28C}"/>
              </a:ext>
            </a:extLst>
          </p:cNvPr>
          <p:cNvSpPr>
            <a:spLocks noGrp="1"/>
          </p:cNvSpPr>
          <p:nvPr>
            <p:ph type="title"/>
          </p:nvPr>
        </p:nvSpPr>
        <p:spPr>
          <a:xfrm>
            <a:off x="6411685" y="634946"/>
            <a:ext cx="5127171" cy="1450757"/>
          </a:xfrm>
        </p:spPr>
        <p:txBody>
          <a:bodyPr>
            <a:normAutofit/>
          </a:bodyPr>
          <a:lstStyle/>
          <a:p>
            <a:r>
              <a:rPr lang="en-US" dirty="0"/>
              <a:t>Sample/Data</a:t>
            </a:r>
          </a:p>
        </p:txBody>
      </p:sp>
      <p:pic>
        <p:nvPicPr>
          <p:cNvPr id="5" name="Picture 4">
            <a:extLst>
              <a:ext uri="{FF2B5EF4-FFF2-40B4-BE49-F238E27FC236}">
                <a16:creationId xmlns:a16="http://schemas.microsoft.com/office/drawing/2014/main" id="{E1AB9293-A709-CAB5-7BF6-2F18867B70BF}"/>
              </a:ext>
            </a:extLst>
          </p:cNvPr>
          <p:cNvPicPr>
            <a:picLocks noChangeAspect="1"/>
          </p:cNvPicPr>
          <p:nvPr/>
        </p:nvPicPr>
        <p:blipFill rotWithShape="1">
          <a:blip r:embed="rId2"/>
          <a:srcRect l="5268" t="6666" r="6335" b="2885"/>
          <a:stretch/>
        </p:blipFill>
        <p:spPr>
          <a:xfrm>
            <a:off x="615896" y="912200"/>
            <a:ext cx="5451627" cy="4713558"/>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9CE1F3-6E8C-8A39-84BF-D30211C152CE}"/>
              </a:ext>
            </a:extLst>
          </p:cNvPr>
          <p:cNvSpPr>
            <a:spLocks noGrp="1"/>
          </p:cNvSpPr>
          <p:nvPr>
            <p:ph idx="1"/>
          </p:nvPr>
        </p:nvSpPr>
        <p:spPr>
          <a:xfrm>
            <a:off x="6411684" y="2198914"/>
            <a:ext cx="5127172" cy="3670180"/>
          </a:xfrm>
        </p:spPr>
        <p:txBody>
          <a:bodyPr>
            <a:normAutofit lnSpcReduction="10000"/>
          </a:bodyPr>
          <a:lstStyle/>
          <a:p>
            <a:r>
              <a:rPr lang="en-US" dirty="0"/>
              <a:t>Subset of 70 Paper I quasar-pairs</a:t>
            </a:r>
          </a:p>
          <a:p>
            <a:pPr lvl="1"/>
            <a:r>
              <a:rPr lang="en-US" sz="1700" dirty="0"/>
              <a:t>At least one detected metal line</a:t>
            </a:r>
          </a:p>
          <a:p>
            <a:pPr lvl="1"/>
            <a:r>
              <a:rPr lang="en-US" sz="1700" dirty="0"/>
              <a:t>Focused on isolated galaxies</a:t>
            </a:r>
          </a:p>
          <a:p>
            <a:r>
              <a:rPr lang="en-US" dirty="0"/>
              <a:t>27 galaxy-CGM metal absorption pairs</a:t>
            </a:r>
          </a:p>
          <a:p>
            <a:pPr lvl="1"/>
            <a:r>
              <a:rPr lang="en-US" sz="1700" dirty="0"/>
              <a:t>HST/COS spectra for all</a:t>
            </a:r>
          </a:p>
          <a:p>
            <a:pPr lvl="1"/>
            <a:r>
              <a:rPr lang="en-US" sz="1700" dirty="0"/>
              <a:t>Keck/HIRES or VLT/UVES for 10</a:t>
            </a:r>
          </a:p>
          <a:p>
            <a:pPr lvl="1"/>
            <a:r>
              <a:rPr lang="en-US" sz="1700" dirty="0"/>
              <a:t>Keck II/ESI rotation curves</a:t>
            </a:r>
          </a:p>
          <a:p>
            <a:pPr lvl="1"/>
            <a:r>
              <a:rPr lang="en-US" sz="1700" dirty="0"/>
              <a:t>Galaxy-selected and absorption-selected</a:t>
            </a:r>
          </a:p>
          <a:p>
            <a:pPr lvl="1"/>
            <a:r>
              <a:rPr lang="en-US" sz="1700" dirty="0"/>
              <a:t>OVI in 25</a:t>
            </a:r>
          </a:p>
          <a:p>
            <a:pPr lvl="1"/>
            <a:r>
              <a:rPr lang="en-US" sz="1700" dirty="0"/>
              <a:t>10.5-12.3 log(M</a:t>
            </a:r>
            <a:r>
              <a:rPr lang="en-US" sz="1700" baseline="-25000" dirty="0"/>
              <a:t>☉</a:t>
            </a:r>
            <a:r>
              <a:rPr lang="en-US" sz="1700" dirty="0"/>
              <a:t>) halo mass</a:t>
            </a:r>
          </a:p>
          <a:p>
            <a:r>
              <a:rPr lang="en-US" sz="1800" dirty="0"/>
              <a:t>CIII, CIV, </a:t>
            </a:r>
            <a:r>
              <a:rPr lang="en-US" sz="1800" dirty="0" err="1"/>
              <a:t>SiII</a:t>
            </a:r>
            <a:r>
              <a:rPr lang="en-US" sz="1800" dirty="0"/>
              <a:t>, </a:t>
            </a:r>
            <a:r>
              <a:rPr lang="en-US" sz="1800" dirty="0" err="1"/>
              <a:t>SiIII</a:t>
            </a:r>
            <a:r>
              <a:rPr lang="en-US" sz="1800" dirty="0"/>
              <a:t>, </a:t>
            </a:r>
            <a:r>
              <a:rPr lang="en-US" sz="1800" dirty="0" err="1"/>
              <a:t>SiIV</a:t>
            </a:r>
            <a:r>
              <a:rPr lang="en-US" sz="1800" dirty="0"/>
              <a:t>, NV, OVI</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244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A7D0A2-F2C5-112F-BCDC-53F17973B74D}"/>
              </a:ext>
            </a:extLst>
          </p:cNvPr>
          <p:cNvSpPr>
            <a:spLocks noGrp="1"/>
          </p:cNvSpPr>
          <p:nvPr>
            <p:ph type="title"/>
          </p:nvPr>
        </p:nvSpPr>
        <p:spPr>
          <a:xfrm>
            <a:off x="4974771" y="634946"/>
            <a:ext cx="6574972" cy="1450757"/>
          </a:xfrm>
        </p:spPr>
        <p:txBody>
          <a:bodyPr>
            <a:normAutofit/>
          </a:bodyPr>
          <a:lstStyle/>
          <a:p>
            <a:r>
              <a:rPr lang="en-US" dirty="0"/>
              <a:t>Equivalent Width </a:t>
            </a:r>
            <a:br>
              <a:rPr lang="en-US" dirty="0"/>
            </a:br>
            <a:r>
              <a:rPr lang="en-US" dirty="0"/>
              <a:t>Co-Rotation Fraction</a:t>
            </a:r>
          </a:p>
        </p:txBody>
      </p:sp>
      <p:pic>
        <p:nvPicPr>
          <p:cNvPr id="5" name="Picture 4">
            <a:extLst>
              <a:ext uri="{FF2B5EF4-FFF2-40B4-BE49-F238E27FC236}">
                <a16:creationId xmlns:a16="http://schemas.microsoft.com/office/drawing/2014/main" id="{4BBBFC12-B756-C950-4B8A-8ACCC77463BD}"/>
              </a:ext>
            </a:extLst>
          </p:cNvPr>
          <p:cNvPicPr>
            <a:picLocks noChangeAspect="1"/>
          </p:cNvPicPr>
          <p:nvPr/>
        </p:nvPicPr>
        <p:blipFill rotWithShape="1">
          <a:blip r:embed="rId2"/>
          <a:srcRect l="1430" t="1892" r="1581" b="1182"/>
          <a:stretch/>
        </p:blipFill>
        <p:spPr>
          <a:xfrm>
            <a:off x="966177" y="640081"/>
            <a:ext cx="3336958" cy="5314406"/>
          </a:xfrm>
          <a:prstGeom prst="rect">
            <a:avLst/>
          </a:prstGeom>
        </p:spPr>
      </p:pic>
      <p:cxnSp>
        <p:nvCxnSpPr>
          <p:cNvPr id="19" name="Straight Connector 1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46647D-F673-04C5-7BCA-9F30DACAADCC}"/>
              </a:ext>
            </a:extLst>
          </p:cNvPr>
          <p:cNvSpPr>
            <a:spLocks noGrp="1"/>
          </p:cNvSpPr>
          <p:nvPr>
            <p:ph idx="1"/>
          </p:nvPr>
        </p:nvSpPr>
        <p:spPr>
          <a:xfrm>
            <a:off x="4974769" y="2198914"/>
            <a:ext cx="6574973" cy="3670180"/>
          </a:xfrm>
        </p:spPr>
        <p:txBody>
          <a:bodyPr>
            <a:normAutofit/>
          </a:bodyPr>
          <a:lstStyle/>
          <a:p>
            <a:r>
              <a:rPr lang="en-US" sz="1400" dirty="0"/>
              <a:t>We employ the method developed in </a:t>
            </a:r>
            <a:r>
              <a:rPr lang="en-US" sz="1400" dirty="0" err="1"/>
              <a:t>GasFlows</a:t>
            </a:r>
            <a:r>
              <a:rPr lang="en-US" sz="1400" dirty="0"/>
              <a:t>-I to measure the absorption equivalent width (EW) co-rotation fraction. This method allows us to quantify the fraction of the absorption EW caused by the CGM gas that has velocities consistent with the rotation direction of the host galaxies. The advantage of this approach is that it relies more on the data itself rather than user-</a:t>
            </a:r>
            <a:r>
              <a:rPr lang="en-US" sz="1400" dirty="0" err="1"/>
              <a:t>dependant</a:t>
            </a:r>
            <a:r>
              <a:rPr lang="en-US" sz="1400" dirty="0"/>
              <a:t> absorption decomposition.</a:t>
            </a:r>
          </a:p>
          <a:p>
            <a:r>
              <a:rPr lang="en-US" sz="1400" dirty="0"/>
              <a:t>For each galaxy, we define a velocity window for its absorption lines, which includes all of the gas starting from the galaxy’s systemic velocity to the edge of the absorption that resides in the direction of the rotation of the galaxy. We then calculate the equivalent width in that window, which represents the absorption that aligns with the galaxy’s spin direction along the quasar line of sight. We then divide that number by the total equivalent width of the absorption line and this quantity is referred to as the EW co-rotation fraction, 𝑓</a:t>
            </a:r>
            <a:r>
              <a:rPr lang="en-US" sz="1400" dirty="0" err="1"/>
              <a:t>EWcorot</a:t>
            </a:r>
            <a:r>
              <a:rPr lang="en-US" sz="1400" dirty="0"/>
              <a:t>. A value of 1 indicates that all of the gas is consistent with a co-rotation scenario, while a value of 0 suggests that none of the gas is consistent with such a scenario. Figure 2 in </a:t>
            </a:r>
            <a:r>
              <a:rPr lang="en-US" sz="1400" dirty="0" err="1"/>
              <a:t>GasFlows</a:t>
            </a:r>
            <a:r>
              <a:rPr lang="en-US" sz="1400" dirty="0"/>
              <a:t>-I describes this method.</a:t>
            </a:r>
          </a:p>
          <a:p>
            <a:endParaRPr lang="en-US" sz="1400" dirty="0"/>
          </a:p>
        </p:txBody>
      </p:sp>
      <p:sp>
        <p:nvSpPr>
          <p:cNvPr id="20" name="Rectangle 19">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3650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99EF-DC18-6114-A4E6-562A4D4EF46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90207EA-8A93-6A92-9B19-EC6358161696}"/>
              </a:ext>
            </a:extLst>
          </p:cNvPr>
          <p:cNvSpPr>
            <a:spLocks noGrp="1"/>
          </p:cNvSpPr>
          <p:nvPr>
            <p:ph idx="1"/>
          </p:nvPr>
        </p:nvSpPr>
        <p:spPr/>
        <p:txBody>
          <a:bodyPr>
            <a:normAutofit/>
          </a:bodyPr>
          <a:lstStyle/>
          <a:p>
            <a:r>
              <a:rPr lang="en-US" dirty="0"/>
              <a:t>Baryon cycle, driven by accretion and outflows</a:t>
            </a:r>
          </a:p>
          <a:p>
            <a:r>
              <a:rPr lang="en-US" dirty="0"/>
              <a:t>Process gas travels through the CGM</a:t>
            </a:r>
          </a:p>
          <a:p>
            <a:r>
              <a:rPr lang="en-US" dirty="0"/>
              <a:t>Background quasar absorption</a:t>
            </a:r>
          </a:p>
          <a:p>
            <a:r>
              <a:rPr lang="en-US" dirty="0" err="1"/>
              <a:t>MgII</a:t>
            </a:r>
            <a:r>
              <a:rPr lang="en-US" dirty="0"/>
              <a:t> absorption reveal Doppler-shifted absorption with the same direction as galaxy rotation</a:t>
            </a:r>
          </a:p>
          <a:p>
            <a:pPr lvl="1"/>
            <a:r>
              <a:rPr lang="en-US" dirty="0"/>
              <a:t>Low ionization CGM most likely co-rotates with the galaxy disk at substantial distance (100 kpc) from the galaxy</a:t>
            </a:r>
          </a:p>
          <a:p>
            <a:r>
              <a:rPr lang="en-US" dirty="0"/>
              <a:t>Different kinematics and absorption profiles for higher ionization absorbers</a:t>
            </a:r>
          </a:p>
          <a:p>
            <a:r>
              <a:rPr lang="en-US" dirty="0"/>
              <a:t>OVI gas flows may obscure kinematic signatures</a:t>
            </a:r>
          </a:p>
          <a:p>
            <a:endParaRPr lang="en-US" dirty="0"/>
          </a:p>
        </p:txBody>
      </p:sp>
    </p:spTree>
    <p:extLst>
      <p:ext uri="{BB962C8B-B14F-4D97-AF65-F5344CB8AC3E}">
        <p14:creationId xmlns:p14="http://schemas.microsoft.com/office/powerpoint/2010/main" val="197030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9CD6-24E6-2A84-D2DD-694B510ECDA2}"/>
              </a:ext>
            </a:extLst>
          </p:cNvPr>
          <p:cNvSpPr>
            <a:spLocks noGrp="1"/>
          </p:cNvSpPr>
          <p:nvPr>
            <p:ph type="title"/>
          </p:nvPr>
        </p:nvSpPr>
        <p:spPr/>
        <p:txBody>
          <a:bodyPr/>
          <a:lstStyle/>
          <a:p>
            <a:r>
              <a:rPr lang="en-US" dirty="0"/>
              <a:t>Co-Rotation Distribution</a:t>
            </a:r>
          </a:p>
        </p:txBody>
      </p:sp>
      <p:sp>
        <p:nvSpPr>
          <p:cNvPr id="3" name="Content Placeholder 2">
            <a:extLst>
              <a:ext uri="{FF2B5EF4-FFF2-40B4-BE49-F238E27FC236}">
                <a16:creationId xmlns:a16="http://schemas.microsoft.com/office/drawing/2014/main" id="{6CCEDA7A-1241-1803-CF2D-97AD64211663}"/>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EA4D2A9D-8E9E-ED55-D756-D798152A3319}"/>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EB5C9A47-C7E4-DF14-341F-19738BBE3C7F}"/>
              </a:ext>
            </a:extLst>
          </p:cNvPr>
          <p:cNvPicPr>
            <a:picLocks noChangeAspect="1"/>
          </p:cNvPicPr>
          <p:nvPr/>
        </p:nvPicPr>
        <p:blipFill>
          <a:blip r:embed="rId3"/>
          <a:stretch>
            <a:fillRect/>
          </a:stretch>
        </p:blipFill>
        <p:spPr>
          <a:xfrm>
            <a:off x="3774065" y="0"/>
            <a:ext cx="4643869" cy="6858000"/>
          </a:xfrm>
          <a:prstGeom prst="rect">
            <a:avLst/>
          </a:prstGeom>
        </p:spPr>
      </p:pic>
    </p:spTree>
    <p:extLst>
      <p:ext uri="{BB962C8B-B14F-4D97-AF65-F5344CB8AC3E}">
        <p14:creationId xmlns:p14="http://schemas.microsoft.com/office/powerpoint/2010/main" val="40550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A901-9C5F-237A-BF38-5CA1B333E2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6645D1-77EF-44B7-DE9C-6C477EBC2A70}"/>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71EFF71-6D90-60D1-33BD-AA9065CEB9B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D75D8C46-829A-DB55-6C90-4CFBE07532AE}"/>
              </a:ext>
            </a:extLst>
          </p:cNvPr>
          <p:cNvPicPr>
            <a:picLocks noChangeAspect="1"/>
          </p:cNvPicPr>
          <p:nvPr/>
        </p:nvPicPr>
        <p:blipFill>
          <a:blip r:embed="rId2"/>
          <a:stretch>
            <a:fillRect/>
          </a:stretch>
        </p:blipFill>
        <p:spPr>
          <a:xfrm>
            <a:off x="595312" y="371475"/>
            <a:ext cx="11001375" cy="6115050"/>
          </a:xfrm>
          <a:prstGeom prst="rect">
            <a:avLst/>
          </a:prstGeom>
        </p:spPr>
      </p:pic>
    </p:spTree>
    <p:extLst>
      <p:ext uri="{BB962C8B-B14F-4D97-AF65-F5344CB8AC3E}">
        <p14:creationId xmlns:p14="http://schemas.microsoft.com/office/powerpoint/2010/main" val="79439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DE02-F83E-4A0D-7DB0-07B595E73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086123-511D-F0CD-722B-69FF10528D7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1DA0377-B9B7-787F-0A8B-DA3777B62629}"/>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193E1058-7650-0AA0-E552-9784DEB89AF6}"/>
              </a:ext>
            </a:extLst>
          </p:cNvPr>
          <p:cNvPicPr>
            <a:picLocks noChangeAspect="1"/>
          </p:cNvPicPr>
          <p:nvPr/>
        </p:nvPicPr>
        <p:blipFill>
          <a:blip r:embed="rId2"/>
          <a:stretch>
            <a:fillRect/>
          </a:stretch>
        </p:blipFill>
        <p:spPr>
          <a:xfrm>
            <a:off x="3319462" y="1033462"/>
            <a:ext cx="5553075" cy="4791075"/>
          </a:xfrm>
          <a:prstGeom prst="rect">
            <a:avLst/>
          </a:prstGeom>
        </p:spPr>
      </p:pic>
    </p:spTree>
    <p:extLst>
      <p:ext uri="{BB962C8B-B14F-4D97-AF65-F5344CB8AC3E}">
        <p14:creationId xmlns:p14="http://schemas.microsoft.com/office/powerpoint/2010/main" val="4394493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654</TotalTime>
  <Words>728</Words>
  <Application>Microsoft Office PowerPoint</Application>
  <PresentationFormat>Widescreen</PresentationFormat>
  <Paragraphs>55</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Signatures of Gas Flows–II: Connecting the Kinematics of the Multiphase Circumgalactic Medium to Galaxy Rotation</vt:lpstr>
      <vt:lpstr>Goals</vt:lpstr>
      <vt:lpstr>Accretion Modes</vt:lpstr>
      <vt:lpstr>Sample/Data</vt:lpstr>
      <vt:lpstr>Equivalent Width  Co-Rotation Fraction</vt:lpstr>
      <vt:lpstr>Overview</vt:lpstr>
      <vt:lpstr>Co-Rotation Distribution</vt:lpstr>
      <vt:lpstr>PowerPoint Presentation</vt:lpstr>
      <vt:lpstr>PowerPoint Presentation</vt:lpstr>
      <vt:lpstr>PowerPoint Presentation</vt:lpstr>
      <vt:lpstr>PowerPoint Presentation</vt:lpstr>
      <vt:lpstr>PowerPoint Presentation</vt:lpstr>
      <vt:lpstr>Metallicities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Signatures of Gas Flows–II: Connecting the Kinematics of the Multiphase Circumgalactic Medium to Galaxy Rotation</dc:title>
  <dc:creator>Brock Parker</dc:creator>
  <cp:lastModifiedBy>Brock Parker</cp:lastModifiedBy>
  <cp:revision>2</cp:revision>
  <dcterms:created xsi:type="dcterms:W3CDTF">2023-12-01T08:32:09Z</dcterms:created>
  <dcterms:modified xsi:type="dcterms:W3CDTF">2023-12-01T19:26:34Z</dcterms:modified>
</cp:coreProperties>
</file>