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68" r:id="rId3"/>
    <p:sldId id="273" r:id="rId4"/>
    <p:sldId id="269" r:id="rId5"/>
    <p:sldId id="259" r:id="rId6"/>
    <p:sldId id="258" r:id="rId7"/>
    <p:sldId id="261" r:id="rId8"/>
    <p:sldId id="262" r:id="rId9"/>
    <p:sldId id="263" r:id="rId10"/>
    <p:sldId id="274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BDBA0-DFDC-4645-B641-36D47E084B4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D753BF-7EA6-49B0-8367-D3A5BD6DBB1A}">
      <dgm:prSet/>
      <dgm:spPr/>
      <dgm:t>
        <a:bodyPr/>
        <a:lstStyle/>
        <a:p>
          <a:r>
            <a:rPr lang="en-US"/>
            <a:t>Hot Mode</a:t>
          </a:r>
        </a:p>
      </dgm:t>
    </dgm:pt>
    <dgm:pt modelId="{B35916E3-3E7A-424B-81BF-AE2C96937431}" type="parTrans" cxnId="{89B28BD4-5F60-4446-B09B-B062551FE0C4}">
      <dgm:prSet/>
      <dgm:spPr/>
      <dgm:t>
        <a:bodyPr/>
        <a:lstStyle/>
        <a:p>
          <a:endParaRPr lang="en-US"/>
        </a:p>
      </dgm:t>
    </dgm:pt>
    <dgm:pt modelId="{A2D1B6B0-D35A-4DB9-A10B-01B2E6140506}" type="sibTrans" cxnId="{89B28BD4-5F60-4446-B09B-B062551FE0C4}">
      <dgm:prSet/>
      <dgm:spPr/>
      <dgm:t>
        <a:bodyPr/>
        <a:lstStyle/>
        <a:p>
          <a:endParaRPr lang="en-US"/>
        </a:p>
      </dgm:t>
    </dgm:pt>
    <dgm:pt modelId="{E1AB8376-91C1-418B-A315-2A094FACE7FE}">
      <dgm:prSet/>
      <dgm:spPr/>
      <dgm:t>
        <a:bodyPr/>
        <a:lstStyle/>
        <a:p>
          <a:r>
            <a:rPr lang="en-US"/>
            <a:t>Accreted CGM gas virializes to the temperature of the halo</a:t>
          </a:r>
        </a:p>
      </dgm:t>
    </dgm:pt>
    <dgm:pt modelId="{F821D9BD-B051-47D0-B3F7-0484BDD7D2B5}" type="parTrans" cxnId="{AAAA8A13-DD4C-4B6C-B3CC-2CEBF761EE40}">
      <dgm:prSet/>
      <dgm:spPr/>
      <dgm:t>
        <a:bodyPr/>
        <a:lstStyle/>
        <a:p>
          <a:endParaRPr lang="en-US"/>
        </a:p>
      </dgm:t>
    </dgm:pt>
    <dgm:pt modelId="{CB2A3E05-0C03-45BD-B5C5-344FF49D595F}" type="sibTrans" cxnId="{AAAA8A13-DD4C-4B6C-B3CC-2CEBF761EE40}">
      <dgm:prSet/>
      <dgm:spPr/>
      <dgm:t>
        <a:bodyPr/>
        <a:lstStyle/>
        <a:p>
          <a:endParaRPr lang="en-US"/>
        </a:p>
      </dgm:t>
    </dgm:pt>
    <dgm:pt modelId="{7DA688A9-B1A4-4276-A506-E61C194511F9}">
      <dgm:prSet/>
      <dgm:spPr/>
      <dgm:t>
        <a:bodyPr/>
        <a:lstStyle/>
        <a:p>
          <a:r>
            <a:rPr lang="en-US"/>
            <a:t>Cools and infalls isotropically</a:t>
          </a:r>
        </a:p>
      </dgm:t>
    </dgm:pt>
    <dgm:pt modelId="{3CB99AB7-C8B2-4191-BB02-F6EA112980AA}" type="parTrans" cxnId="{9B44CEB5-27BC-4D24-B0E2-22D93B136275}">
      <dgm:prSet/>
      <dgm:spPr/>
      <dgm:t>
        <a:bodyPr/>
        <a:lstStyle/>
        <a:p>
          <a:endParaRPr lang="en-US"/>
        </a:p>
      </dgm:t>
    </dgm:pt>
    <dgm:pt modelId="{D577D0F0-92D6-4DE9-845A-D5FC90831FEF}" type="sibTrans" cxnId="{9B44CEB5-27BC-4D24-B0E2-22D93B136275}">
      <dgm:prSet/>
      <dgm:spPr/>
      <dgm:t>
        <a:bodyPr/>
        <a:lstStyle/>
        <a:p>
          <a:endParaRPr lang="en-US"/>
        </a:p>
      </dgm:t>
    </dgm:pt>
    <dgm:pt modelId="{6A367EA7-37FE-4528-B76B-9ED73BA5744F}">
      <dgm:prSet/>
      <dgm:spPr/>
      <dgm:t>
        <a:bodyPr/>
        <a:lstStyle/>
        <a:p>
          <a:r>
            <a:rPr lang="en-US"/>
            <a:t>Cold Mode</a:t>
          </a:r>
        </a:p>
      </dgm:t>
    </dgm:pt>
    <dgm:pt modelId="{CC48163B-740A-4B80-A4F0-EA06525320E9}" type="parTrans" cxnId="{1DCBB8BE-FD73-4A24-9B9D-8AB6B42EB210}">
      <dgm:prSet/>
      <dgm:spPr/>
      <dgm:t>
        <a:bodyPr/>
        <a:lstStyle/>
        <a:p>
          <a:endParaRPr lang="en-US"/>
        </a:p>
      </dgm:t>
    </dgm:pt>
    <dgm:pt modelId="{98D565CB-8D28-4466-B35A-AF74ED442C22}" type="sibTrans" cxnId="{1DCBB8BE-FD73-4A24-9B9D-8AB6B42EB210}">
      <dgm:prSet/>
      <dgm:spPr/>
      <dgm:t>
        <a:bodyPr/>
        <a:lstStyle/>
        <a:p>
          <a:endParaRPr lang="en-US"/>
        </a:p>
      </dgm:t>
    </dgm:pt>
    <dgm:pt modelId="{2595479E-F697-429D-87C2-3A4450D9EA19}">
      <dgm:prSet/>
      <dgm:spPr/>
      <dgm:t>
        <a:bodyPr/>
        <a:lstStyle/>
        <a:p>
          <a:r>
            <a:rPr lang="en-US"/>
            <a:t>Gas enters through dense filaments</a:t>
          </a:r>
        </a:p>
      </dgm:t>
    </dgm:pt>
    <dgm:pt modelId="{5F0E2598-663B-40D4-B990-CDC88AF29774}" type="parTrans" cxnId="{10DD7CD5-66E8-4B95-BCB9-43E9B1CC34BB}">
      <dgm:prSet/>
      <dgm:spPr/>
      <dgm:t>
        <a:bodyPr/>
        <a:lstStyle/>
        <a:p>
          <a:endParaRPr lang="en-US"/>
        </a:p>
      </dgm:t>
    </dgm:pt>
    <dgm:pt modelId="{A6A305FA-3CDA-4EB4-A654-030F79D1521F}" type="sibTrans" cxnId="{10DD7CD5-66E8-4B95-BCB9-43E9B1CC34BB}">
      <dgm:prSet/>
      <dgm:spPr/>
      <dgm:t>
        <a:bodyPr/>
        <a:lstStyle/>
        <a:p>
          <a:endParaRPr lang="en-US"/>
        </a:p>
      </dgm:t>
    </dgm:pt>
    <dgm:pt modelId="{3701BA9D-76B3-4186-AB28-73B716C615B9}">
      <dgm:prSet/>
      <dgm:spPr/>
      <dgm:t>
        <a:bodyPr/>
        <a:lstStyle/>
        <a:p>
          <a:r>
            <a:rPr lang="en-US"/>
            <a:t>Remains below virial temperature</a:t>
          </a:r>
        </a:p>
      </dgm:t>
    </dgm:pt>
    <dgm:pt modelId="{6BACE2BC-1154-4583-9D5F-5CDAB8B05699}" type="parTrans" cxnId="{F49510A8-6A0E-4356-BA37-1FEADF994FA4}">
      <dgm:prSet/>
      <dgm:spPr/>
      <dgm:t>
        <a:bodyPr/>
        <a:lstStyle/>
        <a:p>
          <a:endParaRPr lang="en-US"/>
        </a:p>
      </dgm:t>
    </dgm:pt>
    <dgm:pt modelId="{68AA7829-F065-4AAA-B505-336D09F28825}" type="sibTrans" cxnId="{F49510A8-6A0E-4356-BA37-1FEADF994FA4}">
      <dgm:prSet/>
      <dgm:spPr/>
      <dgm:t>
        <a:bodyPr/>
        <a:lstStyle/>
        <a:p>
          <a:endParaRPr lang="en-US"/>
        </a:p>
      </dgm:t>
    </dgm:pt>
    <dgm:pt modelId="{9A586CE4-15AA-4196-967E-B6ACB9C29702}">
      <dgm:prSet/>
      <dgm:spPr/>
      <dgm:t>
        <a:bodyPr/>
        <a:lstStyle/>
        <a:p>
          <a:r>
            <a:rPr lang="en-US"/>
            <a:t>Occurs within an extended co-rotating disk aligned with the galaxy plane</a:t>
          </a:r>
        </a:p>
      </dgm:t>
    </dgm:pt>
    <dgm:pt modelId="{DCFA3453-2C8D-45BF-8759-39A3F0CE4966}" type="parTrans" cxnId="{009AEACB-4C04-45C2-AF33-33C9AEF54262}">
      <dgm:prSet/>
      <dgm:spPr/>
      <dgm:t>
        <a:bodyPr/>
        <a:lstStyle/>
        <a:p>
          <a:endParaRPr lang="en-US"/>
        </a:p>
      </dgm:t>
    </dgm:pt>
    <dgm:pt modelId="{5D52ECE6-84EC-4E6D-A18E-65D029A60AA9}" type="sibTrans" cxnId="{009AEACB-4C04-45C2-AF33-33C9AEF54262}">
      <dgm:prSet/>
      <dgm:spPr/>
      <dgm:t>
        <a:bodyPr/>
        <a:lstStyle/>
        <a:p>
          <a:endParaRPr lang="en-US"/>
        </a:p>
      </dgm:t>
    </dgm:pt>
    <dgm:pt modelId="{85423055-B9EF-4D52-922A-7A61D84B96B0}" type="pres">
      <dgm:prSet presAssocID="{D8CBDBA0-DFDC-4645-B641-36D47E084B49}" presName="linear" presStyleCnt="0">
        <dgm:presLayoutVars>
          <dgm:dir/>
          <dgm:animLvl val="lvl"/>
          <dgm:resizeHandles val="exact"/>
        </dgm:presLayoutVars>
      </dgm:prSet>
      <dgm:spPr/>
    </dgm:pt>
    <dgm:pt modelId="{C4C6657C-B1DF-4C92-931F-D8AE77B0D2E1}" type="pres">
      <dgm:prSet presAssocID="{F3D753BF-7EA6-49B0-8367-D3A5BD6DBB1A}" presName="parentLin" presStyleCnt="0"/>
      <dgm:spPr/>
    </dgm:pt>
    <dgm:pt modelId="{1E77320B-9018-4EF2-AF4B-59DDCF53D1F9}" type="pres">
      <dgm:prSet presAssocID="{F3D753BF-7EA6-49B0-8367-D3A5BD6DBB1A}" presName="parentLeftMargin" presStyleLbl="node1" presStyleIdx="0" presStyleCnt="2"/>
      <dgm:spPr/>
    </dgm:pt>
    <dgm:pt modelId="{485AF543-8EB9-4335-910F-58712F00CFC6}" type="pres">
      <dgm:prSet presAssocID="{F3D753BF-7EA6-49B0-8367-D3A5BD6DBB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A2C44B-B8B4-49ED-8C58-A5A4CE0FBE11}" type="pres">
      <dgm:prSet presAssocID="{F3D753BF-7EA6-49B0-8367-D3A5BD6DBB1A}" presName="negativeSpace" presStyleCnt="0"/>
      <dgm:spPr/>
    </dgm:pt>
    <dgm:pt modelId="{F6950F03-DC71-43C7-AE9C-465164CDB1E3}" type="pres">
      <dgm:prSet presAssocID="{F3D753BF-7EA6-49B0-8367-D3A5BD6DBB1A}" presName="childText" presStyleLbl="conFgAcc1" presStyleIdx="0" presStyleCnt="2">
        <dgm:presLayoutVars>
          <dgm:bulletEnabled val="1"/>
        </dgm:presLayoutVars>
      </dgm:prSet>
      <dgm:spPr/>
    </dgm:pt>
    <dgm:pt modelId="{F47ED00F-A6BF-4060-B874-BAD71AFE9982}" type="pres">
      <dgm:prSet presAssocID="{A2D1B6B0-D35A-4DB9-A10B-01B2E6140506}" presName="spaceBetweenRectangles" presStyleCnt="0"/>
      <dgm:spPr/>
    </dgm:pt>
    <dgm:pt modelId="{4F99064F-B5A9-4B5D-9881-BA9E1A109055}" type="pres">
      <dgm:prSet presAssocID="{6A367EA7-37FE-4528-B76B-9ED73BA5744F}" presName="parentLin" presStyleCnt="0"/>
      <dgm:spPr/>
    </dgm:pt>
    <dgm:pt modelId="{4D353972-9554-442C-98D2-BCEF4736E3B4}" type="pres">
      <dgm:prSet presAssocID="{6A367EA7-37FE-4528-B76B-9ED73BA5744F}" presName="parentLeftMargin" presStyleLbl="node1" presStyleIdx="0" presStyleCnt="2"/>
      <dgm:spPr/>
    </dgm:pt>
    <dgm:pt modelId="{08808E2C-7DCF-47A0-AB49-366039B40C06}" type="pres">
      <dgm:prSet presAssocID="{6A367EA7-37FE-4528-B76B-9ED73BA574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9EE21F-B499-4243-845D-6168A7BE698F}" type="pres">
      <dgm:prSet presAssocID="{6A367EA7-37FE-4528-B76B-9ED73BA5744F}" presName="negativeSpace" presStyleCnt="0"/>
      <dgm:spPr/>
    </dgm:pt>
    <dgm:pt modelId="{929F513F-6D9B-4D65-AFAA-2791A3F22060}" type="pres">
      <dgm:prSet presAssocID="{6A367EA7-37FE-4528-B76B-9ED73BA574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AAA8A13-DD4C-4B6C-B3CC-2CEBF761EE40}" srcId="{F3D753BF-7EA6-49B0-8367-D3A5BD6DBB1A}" destId="{E1AB8376-91C1-418B-A315-2A094FACE7FE}" srcOrd="0" destOrd="0" parTransId="{F821D9BD-B051-47D0-B3F7-0484BDD7D2B5}" sibTransId="{CB2A3E05-0C03-45BD-B5C5-344FF49D595F}"/>
    <dgm:cxn modelId="{38495218-A4E1-485C-B317-27F15460B1F4}" type="presOf" srcId="{2595479E-F697-429D-87C2-3A4450D9EA19}" destId="{929F513F-6D9B-4D65-AFAA-2791A3F22060}" srcOrd="0" destOrd="0" presId="urn:microsoft.com/office/officeart/2005/8/layout/list1"/>
    <dgm:cxn modelId="{AAB37234-87A2-477C-ACC4-7844F7B71D15}" type="presOf" srcId="{9A586CE4-15AA-4196-967E-B6ACB9C29702}" destId="{929F513F-6D9B-4D65-AFAA-2791A3F22060}" srcOrd="0" destOrd="2" presId="urn:microsoft.com/office/officeart/2005/8/layout/list1"/>
    <dgm:cxn modelId="{D2CD1362-1789-4BCB-98EC-241848CCEEFD}" type="presOf" srcId="{E1AB8376-91C1-418B-A315-2A094FACE7FE}" destId="{F6950F03-DC71-43C7-AE9C-465164CDB1E3}" srcOrd="0" destOrd="0" presId="urn:microsoft.com/office/officeart/2005/8/layout/list1"/>
    <dgm:cxn modelId="{892D5568-EBBF-4B31-A17D-3EBB684BB2C2}" type="presOf" srcId="{F3D753BF-7EA6-49B0-8367-D3A5BD6DBB1A}" destId="{1E77320B-9018-4EF2-AF4B-59DDCF53D1F9}" srcOrd="0" destOrd="0" presId="urn:microsoft.com/office/officeart/2005/8/layout/list1"/>
    <dgm:cxn modelId="{EBA64F50-EB4E-4FE4-B77D-BB909A3DED8C}" type="presOf" srcId="{F3D753BF-7EA6-49B0-8367-D3A5BD6DBB1A}" destId="{485AF543-8EB9-4335-910F-58712F00CFC6}" srcOrd="1" destOrd="0" presId="urn:microsoft.com/office/officeart/2005/8/layout/list1"/>
    <dgm:cxn modelId="{11F4EF50-2D9F-45B3-9CC6-58823F0691B3}" type="presOf" srcId="{6A367EA7-37FE-4528-B76B-9ED73BA5744F}" destId="{4D353972-9554-442C-98D2-BCEF4736E3B4}" srcOrd="0" destOrd="0" presId="urn:microsoft.com/office/officeart/2005/8/layout/list1"/>
    <dgm:cxn modelId="{B48CE678-6329-4F23-834A-8FD22743AE93}" type="presOf" srcId="{3701BA9D-76B3-4186-AB28-73B716C615B9}" destId="{929F513F-6D9B-4D65-AFAA-2791A3F22060}" srcOrd="0" destOrd="1" presId="urn:microsoft.com/office/officeart/2005/8/layout/list1"/>
    <dgm:cxn modelId="{5A043297-1C4E-488F-8FBA-486631D4BB51}" type="presOf" srcId="{D8CBDBA0-DFDC-4645-B641-36D47E084B49}" destId="{85423055-B9EF-4D52-922A-7A61D84B96B0}" srcOrd="0" destOrd="0" presId="urn:microsoft.com/office/officeart/2005/8/layout/list1"/>
    <dgm:cxn modelId="{EE512198-7D6F-4A7D-A37B-6249197FCB35}" type="presOf" srcId="{7DA688A9-B1A4-4276-A506-E61C194511F9}" destId="{F6950F03-DC71-43C7-AE9C-465164CDB1E3}" srcOrd="0" destOrd="1" presId="urn:microsoft.com/office/officeart/2005/8/layout/list1"/>
    <dgm:cxn modelId="{F49510A8-6A0E-4356-BA37-1FEADF994FA4}" srcId="{6A367EA7-37FE-4528-B76B-9ED73BA5744F}" destId="{3701BA9D-76B3-4186-AB28-73B716C615B9}" srcOrd="1" destOrd="0" parTransId="{6BACE2BC-1154-4583-9D5F-5CDAB8B05699}" sibTransId="{68AA7829-F065-4AAA-B505-336D09F28825}"/>
    <dgm:cxn modelId="{9B44CEB5-27BC-4D24-B0E2-22D93B136275}" srcId="{F3D753BF-7EA6-49B0-8367-D3A5BD6DBB1A}" destId="{7DA688A9-B1A4-4276-A506-E61C194511F9}" srcOrd="1" destOrd="0" parTransId="{3CB99AB7-C8B2-4191-BB02-F6EA112980AA}" sibTransId="{D577D0F0-92D6-4DE9-845A-D5FC90831FEF}"/>
    <dgm:cxn modelId="{1DCBB8BE-FD73-4A24-9B9D-8AB6B42EB210}" srcId="{D8CBDBA0-DFDC-4645-B641-36D47E084B49}" destId="{6A367EA7-37FE-4528-B76B-9ED73BA5744F}" srcOrd="1" destOrd="0" parTransId="{CC48163B-740A-4B80-A4F0-EA06525320E9}" sibTransId="{98D565CB-8D28-4466-B35A-AF74ED442C22}"/>
    <dgm:cxn modelId="{009AEACB-4C04-45C2-AF33-33C9AEF54262}" srcId="{6A367EA7-37FE-4528-B76B-9ED73BA5744F}" destId="{9A586CE4-15AA-4196-967E-B6ACB9C29702}" srcOrd="2" destOrd="0" parTransId="{DCFA3453-2C8D-45BF-8759-39A3F0CE4966}" sibTransId="{5D52ECE6-84EC-4E6D-A18E-65D029A60AA9}"/>
    <dgm:cxn modelId="{8AC17DD0-C069-47B4-AED0-FBDFC0A517C6}" type="presOf" srcId="{6A367EA7-37FE-4528-B76B-9ED73BA5744F}" destId="{08808E2C-7DCF-47A0-AB49-366039B40C06}" srcOrd="1" destOrd="0" presId="urn:microsoft.com/office/officeart/2005/8/layout/list1"/>
    <dgm:cxn modelId="{89B28BD4-5F60-4446-B09B-B062551FE0C4}" srcId="{D8CBDBA0-DFDC-4645-B641-36D47E084B49}" destId="{F3D753BF-7EA6-49B0-8367-D3A5BD6DBB1A}" srcOrd="0" destOrd="0" parTransId="{B35916E3-3E7A-424B-81BF-AE2C96937431}" sibTransId="{A2D1B6B0-D35A-4DB9-A10B-01B2E6140506}"/>
    <dgm:cxn modelId="{10DD7CD5-66E8-4B95-BCB9-43E9B1CC34BB}" srcId="{6A367EA7-37FE-4528-B76B-9ED73BA5744F}" destId="{2595479E-F697-429D-87C2-3A4450D9EA19}" srcOrd="0" destOrd="0" parTransId="{5F0E2598-663B-40D4-B990-CDC88AF29774}" sibTransId="{A6A305FA-3CDA-4EB4-A654-030F79D1521F}"/>
    <dgm:cxn modelId="{100C9998-7EF3-4F06-9309-576F778B6E34}" type="presParOf" srcId="{85423055-B9EF-4D52-922A-7A61D84B96B0}" destId="{C4C6657C-B1DF-4C92-931F-D8AE77B0D2E1}" srcOrd="0" destOrd="0" presId="urn:microsoft.com/office/officeart/2005/8/layout/list1"/>
    <dgm:cxn modelId="{0EC55581-D994-4D20-87AF-A0FDFBB6C4A9}" type="presParOf" srcId="{C4C6657C-B1DF-4C92-931F-D8AE77B0D2E1}" destId="{1E77320B-9018-4EF2-AF4B-59DDCF53D1F9}" srcOrd="0" destOrd="0" presId="urn:microsoft.com/office/officeart/2005/8/layout/list1"/>
    <dgm:cxn modelId="{3EDFE405-D3AA-4279-B025-0B811F95120E}" type="presParOf" srcId="{C4C6657C-B1DF-4C92-931F-D8AE77B0D2E1}" destId="{485AF543-8EB9-4335-910F-58712F00CFC6}" srcOrd="1" destOrd="0" presId="urn:microsoft.com/office/officeart/2005/8/layout/list1"/>
    <dgm:cxn modelId="{FF99E880-FA39-4FD9-A5AD-2361FBF89A5C}" type="presParOf" srcId="{85423055-B9EF-4D52-922A-7A61D84B96B0}" destId="{50A2C44B-B8B4-49ED-8C58-A5A4CE0FBE11}" srcOrd="1" destOrd="0" presId="urn:microsoft.com/office/officeart/2005/8/layout/list1"/>
    <dgm:cxn modelId="{4951584D-F46D-4189-B9DF-CCC7AF414694}" type="presParOf" srcId="{85423055-B9EF-4D52-922A-7A61D84B96B0}" destId="{F6950F03-DC71-43C7-AE9C-465164CDB1E3}" srcOrd="2" destOrd="0" presId="urn:microsoft.com/office/officeart/2005/8/layout/list1"/>
    <dgm:cxn modelId="{2F1174CB-A51E-46C3-BE62-EF4088A5EDAF}" type="presParOf" srcId="{85423055-B9EF-4D52-922A-7A61D84B96B0}" destId="{F47ED00F-A6BF-4060-B874-BAD71AFE9982}" srcOrd="3" destOrd="0" presId="urn:microsoft.com/office/officeart/2005/8/layout/list1"/>
    <dgm:cxn modelId="{3CF5CA0B-D428-426A-8075-1914B11B1A35}" type="presParOf" srcId="{85423055-B9EF-4D52-922A-7A61D84B96B0}" destId="{4F99064F-B5A9-4B5D-9881-BA9E1A109055}" srcOrd="4" destOrd="0" presId="urn:microsoft.com/office/officeart/2005/8/layout/list1"/>
    <dgm:cxn modelId="{5AB524C3-A998-4EA1-8C86-98E7C010E4B8}" type="presParOf" srcId="{4F99064F-B5A9-4B5D-9881-BA9E1A109055}" destId="{4D353972-9554-442C-98D2-BCEF4736E3B4}" srcOrd="0" destOrd="0" presId="urn:microsoft.com/office/officeart/2005/8/layout/list1"/>
    <dgm:cxn modelId="{28F53AC9-5E25-4743-89ED-004452DBB92F}" type="presParOf" srcId="{4F99064F-B5A9-4B5D-9881-BA9E1A109055}" destId="{08808E2C-7DCF-47A0-AB49-366039B40C06}" srcOrd="1" destOrd="0" presId="urn:microsoft.com/office/officeart/2005/8/layout/list1"/>
    <dgm:cxn modelId="{073FB3EB-ABBD-4645-9B1F-7E2971334AD9}" type="presParOf" srcId="{85423055-B9EF-4D52-922A-7A61D84B96B0}" destId="{019EE21F-B499-4243-845D-6168A7BE698F}" srcOrd="5" destOrd="0" presId="urn:microsoft.com/office/officeart/2005/8/layout/list1"/>
    <dgm:cxn modelId="{81428A07-360F-45FC-9F18-EA1E82B5A6E1}" type="presParOf" srcId="{85423055-B9EF-4D52-922A-7A61D84B96B0}" destId="{929F513F-6D9B-4D65-AFAA-2791A3F220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50F03-DC71-43C7-AE9C-465164CDB1E3}">
      <dsp:nvSpPr>
        <dsp:cNvPr id="0" name=""/>
        <dsp:cNvSpPr/>
      </dsp:nvSpPr>
      <dsp:spPr>
        <a:xfrm>
          <a:off x="0" y="562018"/>
          <a:ext cx="6797675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62356" rIns="52757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Accreted CGM gas virializes to the temperature of the halo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Cools and infalls isotropically</a:t>
          </a:r>
        </a:p>
      </dsp:txBody>
      <dsp:txXfrm>
        <a:off x="0" y="562018"/>
        <a:ext cx="6797675" cy="1956150"/>
      </dsp:txXfrm>
    </dsp:sp>
    <dsp:sp modelId="{485AF543-8EB9-4335-910F-58712F00CFC6}">
      <dsp:nvSpPr>
        <dsp:cNvPr id="0" name=""/>
        <dsp:cNvSpPr/>
      </dsp:nvSpPr>
      <dsp:spPr>
        <a:xfrm>
          <a:off x="339883" y="163498"/>
          <a:ext cx="475837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Hot Mode</a:t>
          </a:r>
        </a:p>
      </dsp:txBody>
      <dsp:txXfrm>
        <a:off x="378791" y="202406"/>
        <a:ext cx="4680556" cy="719224"/>
      </dsp:txXfrm>
    </dsp:sp>
    <dsp:sp modelId="{929F513F-6D9B-4D65-AFAA-2791A3F22060}">
      <dsp:nvSpPr>
        <dsp:cNvPr id="0" name=""/>
        <dsp:cNvSpPr/>
      </dsp:nvSpPr>
      <dsp:spPr>
        <a:xfrm>
          <a:off x="0" y="3062488"/>
          <a:ext cx="6797675" cy="2423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62356" rIns="52757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Gas enters through dense filaments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Remains below virial temperature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Occurs within an extended co-rotating disk aligned with the galaxy plane</a:t>
          </a:r>
        </a:p>
      </dsp:txBody>
      <dsp:txXfrm>
        <a:off x="0" y="3062488"/>
        <a:ext cx="6797675" cy="2423925"/>
      </dsp:txXfrm>
    </dsp:sp>
    <dsp:sp modelId="{08808E2C-7DCF-47A0-AB49-366039B40C06}">
      <dsp:nvSpPr>
        <dsp:cNvPr id="0" name=""/>
        <dsp:cNvSpPr/>
      </dsp:nvSpPr>
      <dsp:spPr>
        <a:xfrm>
          <a:off x="339883" y="2663968"/>
          <a:ext cx="475837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Cold Mode</a:t>
          </a:r>
        </a:p>
      </dsp:txBody>
      <dsp:txXfrm>
        <a:off x="378791" y="2702876"/>
        <a:ext cx="4680556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A723C-C790-4A52-9C1C-43BC0504D45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DBFBE-F23C-4118-ABB8-D7511119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Processed gas has to travel through the CGM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BFBE-F23C-4118-ABB8-D75111195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greater than 0.5 indicates bulk absorption is consistent with rotation direction of the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BFBE-F23C-4118-ABB8-D751111954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7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8A611-510B-471A-87A1-C71F102BB5D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B7B7C-7A08-468E-A8B0-8B90DF76C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A961-0F59-B9A7-CF25-85ABDFB32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Signatures of Gas Flows–II: Connecting the Kinematics of the Multiphase </a:t>
            </a:r>
            <a:r>
              <a:rPr lang="en-US" sz="6000" dirty="0" err="1"/>
              <a:t>Circumgalactic</a:t>
            </a:r>
            <a:r>
              <a:rPr lang="en-US" sz="6000" dirty="0"/>
              <a:t> Medium to Galaxy Rotation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E0D4A-CEA0-A962-D214-02A222D42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Hasti</a:t>
            </a:r>
            <a:r>
              <a:rPr lang="en-US" dirty="0"/>
              <a:t> </a:t>
            </a:r>
            <a:r>
              <a:rPr lang="en-US" dirty="0" err="1"/>
              <a:t>Nateghi</a:t>
            </a:r>
            <a:r>
              <a:rPr lang="en-US" dirty="0"/>
              <a:t>, Glenn G. </a:t>
            </a:r>
            <a:r>
              <a:rPr lang="en-US" dirty="0" err="1"/>
              <a:t>Kacprzak</a:t>
            </a:r>
            <a:r>
              <a:rPr lang="en-US" dirty="0"/>
              <a:t>, Nikole M. Nielsen, Sameer, Michael T. Murphy, Christopher W. Churchill, Jane C. Charlton</a:t>
            </a:r>
          </a:p>
        </p:txBody>
      </p:sp>
    </p:spTree>
    <p:extLst>
      <p:ext uri="{BB962C8B-B14F-4D97-AF65-F5344CB8AC3E}">
        <p14:creationId xmlns:p14="http://schemas.microsoft.com/office/powerpoint/2010/main" val="105455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6716-5ED6-5CD7-A03F-A332757B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1174"/>
          </a:xfrm>
        </p:spPr>
        <p:txBody>
          <a:bodyPr/>
          <a:lstStyle/>
          <a:p>
            <a:r>
              <a:rPr lang="en-US" dirty="0"/>
              <a:t>Ionization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887C-5C7D-F985-C048-979E64734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4A6E-64C9-16DA-1BDE-2EB8E15DD6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AF87-72E2-D625-7054-08024608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8" t="5030" r="15274" b="50296"/>
          <a:stretch/>
        </p:blipFill>
        <p:spPr>
          <a:xfrm>
            <a:off x="135666" y="1187778"/>
            <a:ext cx="6082254" cy="4833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B21C7-2E72-B800-FF06-C84FB187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5" t="49979" r="16050" b="1774"/>
          <a:stretch/>
        </p:blipFill>
        <p:spPr>
          <a:xfrm>
            <a:off x="6217920" y="1117077"/>
            <a:ext cx="5716414" cy="50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8B07-C475-23F1-D4EB-15C0115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74E8-BB3F-C274-A8E8-FB95C4787A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Absorption along major axis</a:t>
            </a:r>
          </a:p>
          <a:p>
            <a:pPr lvl="1"/>
            <a:r>
              <a:rPr lang="en-US" sz="2000" dirty="0"/>
              <a:t>Low ion and high corotation associated with lower metallicities</a:t>
            </a:r>
          </a:p>
          <a:p>
            <a:pPr lvl="1"/>
            <a:r>
              <a:rPr lang="en-US" sz="2000" dirty="0"/>
              <a:t>High ion and high corotation associated with higher metallicities</a:t>
            </a:r>
          </a:p>
          <a:p>
            <a:r>
              <a:rPr lang="en-US" sz="2400" dirty="0"/>
              <a:t>Suggests two forms of accretion</a:t>
            </a:r>
          </a:p>
          <a:p>
            <a:pPr lvl="1"/>
            <a:r>
              <a:rPr lang="en-US" sz="2000" dirty="0"/>
              <a:t>Low ion gas corotating with galaxy accreting along cosmic filaments – low metallicity</a:t>
            </a:r>
          </a:p>
          <a:p>
            <a:pPr lvl="1"/>
            <a:r>
              <a:rPr lang="en-US" sz="2000" dirty="0"/>
              <a:t>High ion gas recycled joining accretion along major axis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CCFF-A326-B45D-26A6-A5B96ACB6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D0F13-5EB0-9DC3-1695-0B20F744D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5" t="9510" r="11832"/>
          <a:stretch/>
        </p:blipFill>
        <p:spPr>
          <a:xfrm>
            <a:off x="6096000" y="919652"/>
            <a:ext cx="6096000" cy="44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76B1-5289-E149-C4DD-6506CC98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6996-2A7A-3C73-833C-C40B62D0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/>
              <a:t>All ions have similar amounts of co-rotation</a:t>
            </a:r>
          </a:p>
          <a:p>
            <a:pPr lvl="1"/>
            <a:r>
              <a:rPr lang="en-US" sz="2400" dirty="0"/>
              <a:t>Co-rotation fraction increases with increasing hydrogen column density</a:t>
            </a:r>
          </a:p>
          <a:p>
            <a:pPr lvl="1"/>
            <a:r>
              <a:rPr lang="en-US" sz="2400" dirty="0"/>
              <a:t>Co-rotation of lower ions decreases with distance from the galaxy center, but remains constant for higher ions</a:t>
            </a:r>
          </a:p>
          <a:p>
            <a:pPr lvl="1"/>
            <a:r>
              <a:rPr lang="en-US" sz="2400" dirty="0"/>
              <a:t>Co-rotation fraction varies minimally with azimuthal angle</a:t>
            </a:r>
          </a:p>
          <a:p>
            <a:pPr lvl="1"/>
            <a:r>
              <a:rPr lang="en-US" sz="2400" dirty="0"/>
              <a:t>Highly co-rotating OVI primarily resides along galaxy major axis</a:t>
            </a:r>
          </a:p>
          <a:p>
            <a:pPr lvl="1"/>
            <a:r>
              <a:rPr lang="en-US" sz="2400" dirty="0"/>
              <a:t>There is a stronger co-rotation signature for lower-ionization gas</a:t>
            </a:r>
          </a:p>
          <a:p>
            <a:pPr lvl="1"/>
            <a:r>
              <a:rPr lang="en-US" sz="2400" dirty="0"/>
              <a:t>Low ion gas with high f exhibits lower metallicity, may trace large-scale filamentary inflows</a:t>
            </a:r>
          </a:p>
          <a:p>
            <a:pPr lvl="1"/>
            <a:r>
              <a:rPr lang="en-US" sz="2400" dirty="0"/>
              <a:t>High ion gas with high f exhibits higher metallicity, may trace co-planar recycled gas accretion</a:t>
            </a:r>
          </a:p>
        </p:txBody>
      </p:sp>
    </p:spTree>
    <p:extLst>
      <p:ext uri="{BB962C8B-B14F-4D97-AF65-F5344CB8AC3E}">
        <p14:creationId xmlns:p14="http://schemas.microsoft.com/office/powerpoint/2010/main" val="32482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8315-54C8-7B20-1CFB-05EA68B9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CD93-8C03-9178-F254-99E15098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BF60E-E776-D4A1-BE60-36A4F4F11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Constrain kinematic connection between multiphase CGM and  host galaxy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CGM co-rotation across ionization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E6DBA-BBF1-2212-2D5D-93460C02D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6" t="4179" r="3838" b="3382"/>
          <a:stretch/>
        </p:blipFill>
        <p:spPr>
          <a:xfrm>
            <a:off x="4154290" y="321351"/>
            <a:ext cx="7956646" cy="63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4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72481-D528-16D6-27A1-637759F9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Accretion Modes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82411-485C-2130-B84D-50ABB2ADB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69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3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9AFF5-B845-1394-2267-5B05CDAE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Sample/Data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B9293-A709-CAB5-7BF6-2F18867B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" t="6666" r="6335" b="2885"/>
          <a:stretch/>
        </p:blipFill>
        <p:spPr>
          <a:xfrm>
            <a:off x="615896" y="912200"/>
            <a:ext cx="5451627" cy="4713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E1F3-6E8C-8A39-84BF-D30211C1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Subset of 70 Paper I quasar-pairs</a:t>
            </a:r>
          </a:p>
          <a:p>
            <a:pPr lvl="1"/>
            <a:r>
              <a:rPr lang="en-US" sz="1700" dirty="0"/>
              <a:t>At least one detected metal line</a:t>
            </a:r>
          </a:p>
          <a:p>
            <a:pPr lvl="1"/>
            <a:r>
              <a:rPr lang="en-US" sz="1700" dirty="0"/>
              <a:t>Focused on isolated galaxies</a:t>
            </a:r>
          </a:p>
          <a:p>
            <a:r>
              <a:rPr lang="en-US" dirty="0"/>
              <a:t>27 galaxy-CGM metal absorption pairs</a:t>
            </a:r>
          </a:p>
          <a:p>
            <a:pPr lvl="1"/>
            <a:r>
              <a:rPr lang="en-US" sz="1700" dirty="0"/>
              <a:t>HST/COS spectra for all</a:t>
            </a:r>
          </a:p>
          <a:p>
            <a:pPr lvl="1"/>
            <a:r>
              <a:rPr lang="en-US" sz="1700" dirty="0"/>
              <a:t>Keck/HIRES or VLT/UVES for 10</a:t>
            </a:r>
          </a:p>
          <a:p>
            <a:pPr lvl="1"/>
            <a:r>
              <a:rPr lang="en-US" sz="1700" dirty="0"/>
              <a:t>Keck II/ESI rotation curves</a:t>
            </a:r>
          </a:p>
          <a:p>
            <a:pPr lvl="1"/>
            <a:r>
              <a:rPr lang="en-US" sz="1700" dirty="0"/>
              <a:t>Galaxy-selected and absorption-selected</a:t>
            </a:r>
          </a:p>
          <a:p>
            <a:pPr lvl="1"/>
            <a:r>
              <a:rPr lang="en-US" sz="1700" dirty="0"/>
              <a:t>OVI in 25</a:t>
            </a:r>
          </a:p>
          <a:p>
            <a:pPr lvl="1"/>
            <a:r>
              <a:rPr lang="en-US" sz="1700" dirty="0"/>
              <a:t>10.5-12.3 log(M</a:t>
            </a:r>
            <a:r>
              <a:rPr lang="en-US" sz="1700" baseline="-25000" dirty="0"/>
              <a:t>☉</a:t>
            </a:r>
            <a:r>
              <a:rPr lang="en-US" sz="1700" dirty="0"/>
              <a:t>) halo mass</a:t>
            </a:r>
          </a:p>
          <a:p>
            <a:r>
              <a:rPr lang="en-US" sz="1800" dirty="0"/>
              <a:t>CIII, CIV, </a:t>
            </a:r>
            <a:r>
              <a:rPr lang="en-US" sz="1800" dirty="0" err="1"/>
              <a:t>SiII</a:t>
            </a:r>
            <a:r>
              <a:rPr lang="en-US" sz="1800" dirty="0"/>
              <a:t>, </a:t>
            </a:r>
            <a:r>
              <a:rPr lang="en-US" sz="1800" dirty="0" err="1"/>
              <a:t>SiIII</a:t>
            </a:r>
            <a:r>
              <a:rPr lang="en-US" sz="1800" dirty="0"/>
              <a:t>, </a:t>
            </a:r>
            <a:r>
              <a:rPr lang="en-US" sz="1800" dirty="0" err="1"/>
              <a:t>SiIV</a:t>
            </a:r>
            <a:r>
              <a:rPr lang="en-US" sz="1800" dirty="0"/>
              <a:t>, NV, OVI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7D0A2-F2C5-112F-BCDC-53F17973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Absorption Equivalent Width </a:t>
            </a:r>
            <a:br>
              <a:rPr lang="en-US" dirty="0"/>
            </a:br>
            <a:r>
              <a:rPr lang="en-US" dirty="0"/>
              <a:t>Co-Rotation Fraction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BFC12-B756-C950-4B8A-8ACCC774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" t="1892" r="1581" b="1182"/>
          <a:stretch/>
        </p:blipFill>
        <p:spPr>
          <a:xfrm>
            <a:off x="782425" y="122054"/>
            <a:ext cx="3860075" cy="61475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647D-F673-04C5-7BCA-9F30DACA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Fraction of absorption caused by CGM gas with velocities consistent with rotation direction of host galaxies</a:t>
            </a:r>
          </a:p>
          <a:p>
            <a:pPr lvl="1"/>
            <a:r>
              <a:rPr lang="en-US" sz="2000" dirty="0"/>
              <a:t>Measure rotation curve</a:t>
            </a:r>
          </a:p>
          <a:p>
            <a:pPr lvl="1"/>
            <a:r>
              <a:rPr lang="en-US" sz="2000" dirty="0"/>
              <a:t>Measure/calculate absorption line velocities</a:t>
            </a:r>
          </a:p>
          <a:p>
            <a:pPr lvl="1"/>
            <a:r>
              <a:rPr lang="en-US" sz="2000" dirty="0"/>
              <a:t>Calculate fraction of absorption line equivalent width from galaxy systemic velocity in the direction of rotation</a:t>
            </a:r>
          </a:p>
          <a:p>
            <a:r>
              <a:rPr lang="en-US" sz="2400" dirty="0"/>
              <a:t>Value of 1 indicates all of the gas is consistent with co-rotation</a:t>
            </a:r>
          </a:p>
          <a:p>
            <a:r>
              <a:rPr lang="en-US" sz="2400" dirty="0"/>
              <a:t>Value of 0 indicates none of the gas is consistent with co-rotation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CD6-24E6-2A84-D2DD-694B510E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344"/>
            <a:ext cx="10058400" cy="1450757"/>
          </a:xfrm>
        </p:spPr>
        <p:txBody>
          <a:bodyPr/>
          <a:lstStyle/>
          <a:p>
            <a:r>
              <a:rPr lang="en-US" dirty="0"/>
              <a:t>Co-Rotation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A7A-1241-1803-CF2D-97AD64211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D2A9D-8E9E-ED55-D756-D798152A33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C9A47-C7E4-DF14-341F-19738BBE3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9" t="39313" r="7389" b="26323"/>
          <a:stretch/>
        </p:blipFill>
        <p:spPr>
          <a:xfrm>
            <a:off x="6563881" y="1468723"/>
            <a:ext cx="4591799" cy="2746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A1AD7-CC49-26DD-7700-9C52AC16E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9" t="3889" r="5905" b="61535"/>
          <a:stretch/>
        </p:blipFill>
        <p:spPr>
          <a:xfrm>
            <a:off x="1097278" y="1486229"/>
            <a:ext cx="4591800" cy="2711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F1C20-F317-5C3F-B2D5-5C95CF08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0" t="73535" r="6722" b="2823"/>
          <a:stretch/>
        </p:blipFill>
        <p:spPr>
          <a:xfrm>
            <a:off x="3359870" y="4277318"/>
            <a:ext cx="5472260" cy="21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DE02-F83E-4A0D-7DB0-07B595E7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Aziumthal</a:t>
            </a:r>
            <a:r>
              <a:rPr lang="en-US" dirty="0"/>
              <a:t>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6123-511D-F0CD-722B-69FF10528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Co-rotation versus galaxy orientation</a:t>
            </a:r>
          </a:p>
          <a:p>
            <a:pPr lvl="1"/>
            <a:r>
              <a:rPr lang="en-US" sz="2000" dirty="0"/>
              <a:t>Ions consistent with each other</a:t>
            </a:r>
          </a:p>
          <a:p>
            <a:r>
              <a:rPr lang="en-US" sz="2400" dirty="0"/>
              <a:t>Peak at intermediate values</a:t>
            </a:r>
          </a:p>
          <a:p>
            <a:pPr lvl="1"/>
            <a:r>
              <a:rPr lang="en-US" sz="2000" dirty="0"/>
              <a:t>Indication of cold mode?</a:t>
            </a:r>
          </a:p>
          <a:p>
            <a:r>
              <a:rPr lang="en-US" sz="2400" dirty="0"/>
              <a:t>No real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A0377-B9B7-787F-0A8B-DA3777B62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E1058-7650-0AA0-E552-9784DEB89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1" t="7693" r="7843" b="6521"/>
          <a:stretch/>
        </p:blipFill>
        <p:spPr>
          <a:xfrm>
            <a:off x="5843766" y="556181"/>
            <a:ext cx="6263391" cy="53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C615-2107-57C4-0CFB-575F0149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E6D6-D234-341C-5FED-A95B3C32A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in the galaxy co-rotation is occurring</a:t>
            </a:r>
          </a:p>
          <a:p>
            <a:pPr lvl="1"/>
            <a:r>
              <a:rPr lang="en-US" sz="2000" dirty="0"/>
              <a:t>Plot where bulk of absorption is consistent with co-rotation model</a:t>
            </a:r>
          </a:p>
          <a:p>
            <a:r>
              <a:rPr lang="en-US" sz="2400" dirty="0"/>
              <a:t>Significant peak within 15 degrees of major axis</a:t>
            </a:r>
          </a:p>
          <a:p>
            <a:pPr lvl="1"/>
            <a:r>
              <a:rPr lang="en-US" sz="2000" dirty="0"/>
              <a:t>Where accretion is expected to occur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911A4-C80C-E2C3-58E5-E0FF44711A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30C09-C6A5-772F-2E3D-64F4EC93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8913"/>
            <a:ext cx="5996822" cy="55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4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8BA2-A832-C331-6521-AA1D1CA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Ionization </a:t>
            </a:r>
            <a:br>
              <a:rPr lang="en-US" dirty="0"/>
            </a:br>
            <a:r>
              <a:rPr lang="en-US" dirty="0"/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CD83-F608-056E-8C2A-5B66311371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Results imply difference between corotating fractions in different ionization states</a:t>
            </a:r>
          </a:p>
          <a:p>
            <a:pPr lvl="1"/>
            <a:r>
              <a:rPr lang="en-US" sz="2400" dirty="0"/>
              <a:t>Corotation also varies with ionization in individual systems</a:t>
            </a:r>
          </a:p>
          <a:p>
            <a:r>
              <a:rPr lang="en-US" sz="2800" dirty="0"/>
              <a:t>Most systems have higher fractions in lower-ionization CGM</a:t>
            </a:r>
          </a:p>
          <a:p>
            <a:pPr lvl="1"/>
            <a:r>
              <a:rPr lang="en-US" sz="2400" dirty="0"/>
              <a:t>Still significant kinematic consistency between 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83D7-D12D-5A0A-9451-20D9E630B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73C1B-7E91-8319-03F8-5BF95EF4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3" t="9920" r="6171"/>
          <a:stretch/>
        </p:blipFill>
        <p:spPr>
          <a:xfrm>
            <a:off x="6234256" y="444956"/>
            <a:ext cx="5797485" cy="57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86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779</TotalTime>
  <Words>505</Words>
  <Application>Microsoft Office PowerPoint</Application>
  <PresentationFormat>Widescreen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Signatures of Gas Flows–II: Connecting the Kinematics of the Multiphase Circumgalactic Medium to Galaxy Rotation</vt:lpstr>
      <vt:lpstr>Goals</vt:lpstr>
      <vt:lpstr>Accretion Modes</vt:lpstr>
      <vt:lpstr>Sample/Data</vt:lpstr>
      <vt:lpstr>Absorption Equivalent Width  Co-Rotation Fraction</vt:lpstr>
      <vt:lpstr>Co-Rotation Distribution</vt:lpstr>
      <vt:lpstr>Aziumthal Angle</vt:lpstr>
      <vt:lpstr>Azimuthal Angle</vt:lpstr>
      <vt:lpstr>Ionization  Dependence</vt:lpstr>
      <vt:lpstr>Ionization Dependence</vt:lpstr>
      <vt:lpstr>Metallicity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Signatures of Gas Flows–II: Connecting the Kinematics of the Multiphase Circumgalactic Medium to Galaxy Rotation</dc:title>
  <dc:creator>Brock Parker</dc:creator>
  <cp:lastModifiedBy>Brock Parker</cp:lastModifiedBy>
  <cp:revision>4</cp:revision>
  <dcterms:created xsi:type="dcterms:W3CDTF">2023-12-01T08:32:09Z</dcterms:created>
  <dcterms:modified xsi:type="dcterms:W3CDTF">2023-12-01T21:37:47Z</dcterms:modified>
</cp:coreProperties>
</file>