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63" r:id="rId5"/>
    <p:sldId id="267" r:id="rId6"/>
    <p:sldId id="264" r:id="rId7"/>
    <p:sldId id="259" r:id="rId8"/>
    <p:sldId id="266" r:id="rId9"/>
    <p:sldId id="268" r:id="rId10"/>
    <p:sldId id="269" r:id="rId11"/>
    <p:sldId id="262" r:id="rId12"/>
    <p:sldId id="265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7238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1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1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39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7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4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4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6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9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764675DE-062B-4BC9-A068-27E8DFC528F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3C10-6624-1859-EA34-461F7A9EE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The Cosmic Ultraviolet Baryon Survey (CUBS) VII: on the warm-hot </a:t>
            </a:r>
            <a:r>
              <a:rPr lang="en-US" sz="5400" dirty="0" err="1"/>
              <a:t>circumgalactic</a:t>
            </a:r>
            <a:r>
              <a:rPr lang="en-US" sz="5400" dirty="0"/>
              <a:t> medium probed by O VI and NE VIII at 0.4 ≲ z ≲ 0.7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11CB1-84B7-7285-1C53-E4294329B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970285"/>
            <a:ext cx="9418320" cy="1691640"/>
          </a:xfrm>
        </p:spPr>
        <p:txBody>
          <a:bodyPr>
            <a:normAutofit/>
          </a:bodyPr>
          <a:lstStyle/>
          <a:p>
            <a:r>
              <a:rPr lang="en-US" sz="2000" dirty="0" err="1"/>
              <a:t>Zhijie</a:t>
            </a:r>
            <a:r>
              <a:rPr lang="en-US" sz="2000" dirty="0"/>
              <a:t> Qu, Hsiao-Wen Chen, Sean D. Johnson, Gwen C. </a:t>
            </a:r>
            <a:r>
              <a:rPr lang="en-US" sz="2000" dirty="0" err="1"/>
              <a:t>Rudie</a:t>
            </a:r>
            <a:r>
              <a:rPr lang="en-US" sz="2000" dirty="0"/>
              <a:t>, Fakhri S. </a:t>
            </a:r>
            <a:r>
              <a:rPr lang="en-US" sz="2000" dirty="0" err="1"/>
              <a:t>Zahedy</a:t>
            </a:r>
            <a:r>
              <a:rPr lang="en-US" sz="2000" dirty="0"/>
              <a:t>, David DePalma, Joop </a:t>
            </a:r>
            <a:r>
              <a:rPr lang="en-US" sz="2000" dirty="0" err="1"/>
              <a:t>Schaye</a:t>
            </a:r>
            <a:r>
              <a:rPr lang="en-US" sz="2000" dirty="0"/>
              <a:t>, Erin T. Boettcher, Sebastiano Cantalupo, Mandy C. Chen, Claude-Andre </a:t>
            </a:r>
            <a:r>
              <a:rPr lang="en-US" sz="2000" dirty="0" err="1"/>
              <a:t>Faucher-Giguere</a:t>
            </a:r>
            <a:r>
              <a:rPr lang="en-US" sz="2000" dirty="0"/>
              <a:t>, Jennifer I-Hsiu Li, John S. </a:t>
            </a:r>
            <a:r>
              <a:rPr lang="en-US" sz="2000" dirty="0" err="1"/>
              <a:t>Mulchaey</a:t>
            </a:r>
            <a:r>
              <a:rPr lang="en-US" sz="2000" dirty="0"/>
              <a:t>, Patrick </a:t>
            </a:r>
            <a:r>
              <a:rPr lang="en-US" sz="2000" dirty="0" err="1"/>
              <a:t>Petitjean</a:t>
            </a:r>
            <a:r>
              <a:rPr lang="en-US" sz="2000" dirty="0"/>
              <a:t>, and March </a:t>
            </a:r>
            <a:r>
              <a:rPr lang="en-US" sz="2000" dirty="0" err="1"/>
              <a:t>Rafelski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504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6708-CAF6-40D5-A7DB-D03E4A7A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74555"/>
          </a:xfrm>
        </p:spPr>
        <p:txBody>
          <a:bodyPr/>
          <a:lstStyle/>
          <a:p>
            <a:r>
              <a:rPr lang="en-US" dirty="0"/>
              <a:t>O VI/Ne VIII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059D0-8C28-51AA-49B3-5213F11B1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95DE9-4F14-E3E7-B113-BF3FAF26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8" y="1234910"/>
            <a:ext cx="10730900" cy="536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9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584F-AF64-C9D7-2E5F-C82C99EB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52BE-C137-1A82-1628-3D4BB2A0C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Star forming galaxies with Log M = 9-11</a:t>
            </a:r>
          </a:p>
          <a:p>
            <a:pPr lvl="1"/>
            <a:r>
              <a:rPr lang="en-US" sz="2400" dirty="0"/>
              <a:t>Concentration of metal-enriched warm-hot CGM within virial radius</a:t>
            </a:r>
          </a:p>
          <a:p>
            <a:r>
              <a:rPr lang="en-US" sz="2800" dirty="0"/>
              <a:t>Massive quiescent galaxies</a:t>
            </a:r>
          </a:p>
          <a:p>
            <a:pPr lvl="1"/>
            <a:r>
              <a:rPr lang="en-US" sz="2400" dirty="0"/>
              <a:t>Flatter radial profiles of both column densities and covering fractions</a:t>
            </a:r>
          </a:p>
          <a:p>
            <a:r>
              <a:rPr lang="en-US" sz="2800" dirty="0"/>
              <a:t>Velocity dispersion of O VI is broad for Log M &gt; 9 within virial</a:t>
            </a:r>
          </a:p>
          <a:p>
            <a:pPr lvl="1"/>
            <a:r>
              <a:rPr lang="en-US" sz="2400" dirty="0"/>
              <a:t>Dynamic warm-hot halo around</a:t>
            </a:r>
          </a:p>
        </p:txBody>
      </p:sp>
    </p:spTree>
    <p:extLst>
      <p:ext uri="{BB962C8B-B14F-4D97-AF65-F5344CB8AC3E}">
        <p14:creationId xmlns:p14="http://schemas.microsoft.com/office/powerpoint/2010/main" val="296064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790-9681-7E13-447C-44CD0C39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21689"/>
          </a:xfrm>
        </p:spPr>
        <p:txBody>
          <a:bodyPr/>
          <a:lstStyle/>
          <a:p>
            <a:r>
              <a:rPr lang="en-US" dirty="0"/>
              <a:t>Stellar Mass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5625-FDBD-DFA7-FBCB-53A5633D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480E8-366F-3139-1D6D-C76274A9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2" y="1068381"/>
            <a:ext cx="10461549" cy="578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1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3B23-1E5E-82FC-21C0-259F998E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CFC4-47EC-B05A-95EA-E46D5EAB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30 O VI and 5 Ne VIII absorbers detected</a:t>
            </a:r>
          </a:p>
          <a:p>
            <a:r>
              <a:rPr lang="en-US" sz="2400" dirty="0"/>
              <a:t>Column densities of </a:t>
            </a:r>
            <a:r>
              <a:rPr lang="en-US" sz="2400" dirty="0" err="1"/>
              <a:t>logN</a:t>
            </a:r>
            <a:r>
              <a:rPr lang="en-US" sz="2400" dirty="0"/>
              <a:t>/cm2 = 13.5-15.0</a:t>
            </a:r>
          </a:p>
          <a:p>
            <a:r>
              <a:rPr lang="en-US" sz="2400" dirty="0"/>
              <a:t>Velocity dispersion from 5 km/s to 120 km/s</a:t>
            </a:r>
          </a:p>
          <a:p>
            <a:pPr lvl="1"/>
            <a:r>
              <a:rPr lang="en-US" sz="2000" dirty="0"/>
              <a:t>Broad features trace the kinematics in the halo</a:t>
            </a:r>
          </a:p>
          <a:p>
            <a:r>
              <a:rPr lang="en-US" sz="2400" dirty="0"/>
              <a:t>O VI column density most correlated with galaxy with smallest </a:t>
            </a:r>
            <a:r>
              <a:rPr lang="en-US" sz="2400" dirty="0" err="1"/>
              <a:t>dproj</a:t>
            </a:r>
            <a:r>
              <a:rPr lang="en-US" sz="2400" dirty="0"/>
              <a:t>/</a:t>
            </a:r>
            <a:r>
              <a:rPr lang="en-US" sz="2400" dirty="0" err="1"/>
              <a:t>rvir</a:t>
            </a:r>
            <a:endParaRPr lang="en-US" sz="2400" dirty="0"/>
          </a:p>
          <a:p>
            <a:pPr lvl="1"/>
            <a:r>
              <a:rPr lang="en-US" sz="2000" dirty="0"/>
              <a:t>Taken as host galaxy of absorption features</a:t>
            </a:r>
          </a:p>
          <a:p>
            <a:r>
              <a:rPr lang="en-US" sz="2400" dirty="0"/>
              <a:t>O VI and Ne VIII absorption exhibit bulk velocities within 200 km/s</a:t>
            </a:r>
          </a:p>
          <a:p>
            <a:r>
              <a:rPr lang="en-US" sz="2400" dirty="0"/>
              <a:t> Highest column density and broadest absorption around galaxies with log M = 10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1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32E0-972B-1E1D-7655-D39DC67B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0CA3-73D4-829A-AC2A-7588ABDB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Sub L* and massive star-forming galaxies show substantial radial declines of column densities</a:t>
            </a:r>
          </a:p>
          <a:p>
            <a:pPr lvl="1"/>
            <a:r>
              <a:rPr lang="en-US" sz="2000" dirty="0"/>
              <a:t>Massive quiescent galaxy sample exhibits flatter profiles</a:t>
            </a:r>
          </a:p>
          <a:p>
            <a:r>
              <a:rPr lang="en-US" sz="2400" dirty="0"/>
              <a:t>O VI covering fraction high for sub L* and massive star-forming galaxies within virial radius</a:t>
            </a:r>
          </a:p>
          <a:p>
            <a:pPr lvl="1"/>
            <a:r>
              <a:rPr lang="en-US" sz="2000" dirty="0"/>
              <a:t>Sharp decline at 1-2 </a:t>
            </a:r>
            <a:r>
              <a:rPr lang="en-US" sz="2000" dirty="0" err="1"/>
              <a:t>rvir</a:t>
            </a:r>
            <a:endParaRPr lang="en-US" sz="2000" dirty="0"/>
          </a:p>
          <a:p>
            <a:r>
              <a:rPr lang="en-US" sz="2400" dirty="0"/>
              <a:t>Massive quiescent have roughly constant O VI covering fraction to 3 </a:t>
            </a:r>
            <a:r>
              <a:rPr lang="en-US" sz="2400" dirty="0" err="1"/>
              <a:t>rvir</a:t>
            </a:r>
            <a:endParaRPr lang="en-US" sz="2400" dirty="0"/>
          </a:p>
          <a:p>
            <a:pPr lvl="1"/>
            <a:r>
              <a:rPr lang="en-US" sz="2000" dirty="0"/>
              <a:t>Less concentrated O VI gas in quiescent galaxies</a:t>
            </a:r>
          </a:p>
          <a:p>
            <a:r>
              <a:rPr lang="en-US" sz="2400" dirty="0"/>
              <a:t>Sub L* galaxies exhibit higher Ne VIII covering fractions within </a:t>
            </a:r>
            <a:r>
              <a:rPr lang="en-US" sz="2400" dirty="0" err="1"/>
              <a:t>rvir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891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B096-3929-7AF8-3E4F-E032B3BB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A49B-934A-6BB0-2460-68F05248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CUBS sample has lower covering fractions for all Ne VIII absorbers compared to </a:t>
            </a:r>
            <a:r>
              <a:rPr lang="en-US" sz="2400" dirty="0" err="1"/>
              <a:t>CASBaH</a:t>
            </a:r>
            <a:r>
              <a:rPr lang="en-US" sz="2400" dirty="0"/>
              <a:t> for log M = 9-11.5</a:t>
            </a:r>
          </a:p>
          <a:p>
            <a:r>
              <a:rPr lang="en-US" sz="2400" dirty="0"/>
              <a:t>Warm-hot CGM dominates the CGM of sub L* galaxies</a:t>
            </a:r>
          </a:p>
          <a:p>
            <a:pPr lvl="1"/>
            <a:r>
              <a:rPr lang="en-US" sz="2000" dirty="0"/>
              <a:t>Highest area weighted mean column density within </a:t>
            </a:r>
            <a:r>
              <a:rPr lang="en-US" sz="2000" dirty="0" err="1"/>
              <a:t>rvir</a:t>
            </a:r>
            <a:endParaRPr lang="en-US" sz="2000" dirty="0"/>
          </a:p>
          <a:p>
            <a:pPr lvl="1"/>
            <a:r>
              <a:rPr lang="en-US" sz="2000" dirty="0"/>
              <a:t>Ionization fractions of O VI and Ne VIII comparable with peak ionization in CIE or PIE models</a:t>
            </a:r>
          </a:p>
        </p:txBody>
      </p:sp>
    </p:spTree>
    <p:extLst>
      <p:ext uri="{BB962C8B-B14F-4D97-AF65-F5344CB8AC3E}">
        <p14:creationId xmlns:p14="http://schemas.microsoft.com/office/powerpoint/2010/main" val="429102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BC10-4B4D-9018-1068-38A45342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70B7-6AE5-34E2-735D-A6DF172E6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CUBS</a:t>
            </a:r>
          </a:p>
          <a:p>
            <a:pPr lvl="1"/>
            <a:r>
              <a:rPr lang="en-US" sz="2400" dirty="0"/>
              <a:t>Track CGM evolution over broad redshift range</a:t>
            </a:r>
          </a:p>
          <a:p>
            <a:pPr lvl="1"/>
            <a:r>
              <a:rPr lang="en-US" sz="2400" dirty="0"/>
              <a:t>z = 0-1</a:t>
            </a:r>
          </a:p>
          <a:p>
            <a:pPr lvl="1"/>
            <a:r>
              <a:rPr lang="en-US" sz="2400" dirty="0"/>
              <a:t>QSO absorption spectra</a:t>
            </a:r>
          </a:p>
          <a:p>
            <a:pPr lvl="1"/>
            <a:r>
              <a:rPr lang="en-US" sz="2400" dirty="0"/>
              <a:t>Deep galaxy survey data</a:t>
            </a:r>
          </a:p>
          <a:p>
            <a:r>
              <a:rPr lang="en-US" sz="2800" dirty="0"/>
              <a:t>11593 spectroscopically-identified foreground galaxies</a:t>
            </a:r>
          </a:p>
          <a:p>
            <a:pPr lvl="1"/>
            <a:r>
              <a:rPr lang="en-US" sz="2400" dirty="0"/>
              <a:t>Available </a:t>
            </a:r>
            <a:r>
              <a:rPr lang="en-US" sz="2400" i="1" dirty="0"/>
              <a:t>g, r, </a:t>
            </a:r>
            <a:r>
              <a:rPr lang="en-US" sz="2400" dirty="0"/>
              <a:t>and </a:t>
            </a:r>
            <a:r>
              <a:rPr lang="en-US" sz="2400" i="1" dirty="0" err="1"/>
              <a:t>i</a:t>
            </a:r>
            <a:r>
              <a:rPr lang="en-US" sz="2400" dirty="0"/>
              <a:t> magnitudes</a:t>
            </a:r>
          </a:p>
          <a:p>
            <a:pPr lvl="1"/>
            <a:r>
              <a:rPr lang="en-US" sz="2400" dirty="0"/>
              <a:t>LOS velocity &gt; 5000 km/s</a:t>
            </a:r>
          </a:p>
          <a:p>
            <a:pPr lvl="1"/>
            <a:r>
              <a:rPr lang="en-US" sz="2400" dirty="0"/>
              <a:t>Within 5 </a:t>
            </a:r>
            <a:r>
              <a:rPr lang="en-US" sz="2400" dirty="0" err="1"/>
              <a:t>Mpc</a:t>
            </a:r>
            <a:r>
              <a:rPr lang="en-US" sz="2400" dirty="0"/>
              <a:t> around QSO sight lines</a:t>
            </a:r>
          </a:p>
        </p:txBody>
      </p:sp>
    </p:spTree>
    <p:extLst>
      <p:ext uri="{BB962C8B-B14F-4D97-AF65-F5344CB8AC3E}">
        <p14:creationId xmlns:p14="http://schemas.microsoft.com/office/powerpoint/2010/main" val="237893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73FB-0DF2-9C14-139A-9002454C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CUBS-</a:t>
            </a:r>
            <a:r>
              <a:rPr lang="en-US" dirty="0" err="1"/>
              <a:t>midz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C363-B3DF-50B5-9F33-739C2E74C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103 unique galaxies/galaxy groups</a:t>
            </a:r>
          </a:p>
          <a:p>
            <a:pPr lvl="1"/>
            <a:r>
              <a:rPr lang="en-US" sz="2400" dirty="0"/>
              <a:t>Redshift 0.43 to 0.72</a:t>
            </a:r>
          </a:p>
          <a:p>
            <a:pPr lvl="1"/>
            <a:r>
              <a:rPr lang="en-US" sz="2400" dirty="0"/>
              <a:t>Log M = 8-11.5</a:t>
            </a:r>
          </a:p>
          <a:p>
            <a:pPr lvl="1"/>
            <a:r>
              <a:rPr lang="en-US" sz="2400" dirty="0"/>
              <a:t>Isolated field galaxies and galaxy groups</a:t>
            </a:r>
          </a:p>
          <a:p>
            <a:pPr lvl="1"/>
            <a:r>
              <a:rPr lang="en-US" sz="2400" dirty="0"/>
              <a:t>All at &lt; 1 </a:t>
            </a:r>
            <a:r>
              <a:rPr lang="en-US" sz="2400" dirty="0" err="1"/>
              <a:t>Mpc</a:t>
            </a:r>
            <a:r>
              <a:rPr lang="en-US" sz="2400" dirty="0"/>
              <a:t> from the sightlines</a:t>
            </a:r>
          </a:p>
          <a:p>
            <a:pPr lvl="1"/>
            <a:r>
              <a:rPr lang="en-US" sz="2400" dirty="0"/>
              <a:t>15 CUBS QSOs at z &gt; 0.8</a:t>
            </a:r>
          </a:p>
          <a:p>
            <a:r>
              <a:rPr lang="en-US" sz="2800" dirty="0"/>
              <a:t>HST/COS Spectra</a:t>
            </a:r>
          </a:p>
          <a:p>
            <a:pPr lvl="1"/>
            <a:r>
              <a:rPr lang="en-US" sz="2600" dirty="0"/>
              <a:t>1100 </a:t>
            </a:r>
            <a:r>
              <a:rPr lang="en-US" sz="2400" dirty="0"/>
              <a:t>Å to 1800 Å</a:t>
            </a:r>
          </a:p>
          <a:p>
            <a:pPr lvl="1"/>
            <a:r>
              <a:rPr lang="en-US" sz="2400" dirty="0"/>
              <a:t>Simultaneous coverage of O VI and Ne VIII doublets</a:t>
            </a:r>
          </a:p>
        </p:txBody>
      </p:sp>
    </p:spTree>
    <p:extLst>
      <p:ext uri="{BB962C8B-B14F-4D97-AF65-F5344CB8AC3E}">
        <p14:creationId xmlns:p14="http://schemas.microsoft.com/office/powerpoint/2010/main" val="414134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BD9A-0A6B-C5B9-CEED-AF61D89C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86498"/>
            <a:ext cx="9692640" cy="710934"/>
          </a:xfrm>
        </p:spPr>
        <p:txBody>
          <a:bodyPr/>
          <a:lstStyle/>
          <a:p>
            <a:r>
              <a:rPr lang="en-US" dirty="0"/>
              <a:t>Sample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0044-0017-55D6-476E-AFFC254D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2F608-44E4-36FE-1517-F89D35FC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4" y="1059724"/>
            <a:ext cx="11104310" cy="55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1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9BFC-4B6D-6669-8A5D-B51D1957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8278"/>
            <a:ext cx="9692640" cy="899470"/>
          </a:xfrm>
        </p:spPr>
        <p:txBody>
          <a:bodyPr/>
          <a:lstStyle/>
          <a:p>
            <a:r>
              <a:rPr lang="en-US" dirty="0"/>
              <a:t>Line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EC0E-6CBA-AFCC-1A80-24AF9B64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E345E-D758-EDF4-3FFF-787635865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52" y="927748"/>
            <a:ext cx="7173799" cy="58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5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8DEB-8BDD-AD60-DAA7-753E864A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Densities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91AD-800A-6732-DBAA-E2D444EE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84B99-54A2-73EF-9AF5-91548F38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20"/>
          <a:stretch/>
        </p:blipFill>
        <p:spPr>
          <a:xfrm>
            <a:off x="669304" y="1667825"/>
            <a:ext cx="5557510" cy="4970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8ECA84-4CEF-31C7-633F-70EC6B307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03"/>
          <a:stretch/>
        </p:blipFill>
        <p:spPr>
          <a:xfrm>
            <a:off x="6334947" y="3133471"/>
            <a:ext cx="4511431" cy="20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1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64F-ED76-EBC5-4FD6-0E63E836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07585"/>
            <a:ext cx="9692640" cy="880617"/>
          </a:xfrm>
        </p:spPr>
        <p:txBody>
          <a:bodyPr/>
          <a:lstStyle/>
          <a:p>
            <a:r>
              <a:rPr lang="en-US" dirty="0"/>
              <a:t>Radial Dependence 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4C27-43B8-3561-2DDA-FBD7C671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1718D-13FB-A37A-EF78-E92BFA383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09" y="1112865"/>
            <a:ext cx="7626285" cy="574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8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F38B-7458-6821-12CD-B728F76C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56408"/>
            <a:ext cx="9692640" cy="842910"/>
          </a:xfrm>
        </p:spPr>
        <p:txBody>
          <a:bodyPr/>
          <a:lstStyle/>
          <a:p>
            <a:r>
              <a:rPr lang="en-US" dirty="0"/>
              <a:t>Radial Dependence </a:t>
            </a:r>
            <a:r>
              <a:rPr lang="en-US" dirty="0" err="1"/>
              <a:t>NeVIII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9F40-63E5-74A9-90C1-D1C25F25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E681B-FBFE-83AC-BFBE-864CCEA5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18" y="1329180"/>
            <a:ext cx="10635255" cy="515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8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CEED-956C-23B4-9732-6D290B9A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32841"/>
            <a:ext cx="9692640" cy="890044"/>
          </a:xfrm>
        </p:spPr>
        <p:txBody>
          <a:bodyPr/>
          <a:lstStyle/>
          <a:p>
            <a:r>
              <a:rPr lang="en-US" dirty="0"/>
              <a:t>Radial Dependence </a:t>
            </a:r>
            <a:r>
              <a:rPr lang="en-US" dirty="0" err="1"/>
              <a:t>NeVIII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42E1-2EB4-2239-8BC7-80C4F9B4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565A1-6C82-D4D0-7996-BA0F7585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4" y="1456923"/>
            <a:ext cx="13354353" cy="51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28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814</TotalTime>
  <Words>474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The Cosmic Ultraviolet Baryon Survey (CUBS) VII: on the warm-hot circumgalactic medium probed by O VI and NE VIII at 0.4 ≲ z ≲ 0.7</vt:lpstr>
      <vt:lpstr>CUBS</vt:lpstr>
      <vt:lpstr>CUBS-midz</vt:lpstr>
      <vt:lpstr>Sample Demographics</vt:lpstr>
      <vt:lpstr>Line Fitting</vt:lpstr>
      <vt:lpstr>Column Densities</vt:lpstr>
      <vt:lpstr>Radial Dependence OVI</vt:lpstr>
      <vt:lpstr>Radial Dependence NeVIII</vt:lpstr>
      <vt:lpstr>Radial Dependence NeVIII</vt:lpstr>
      <vt:lpstr>O VI/Ne VIII Ratio</vt:lpstr>
      <vt:lpstr>Galaxy Dependencies</vt:lpstr>
      <vt:lpstr>Stellar Mass Dependence</vt:lpstr>
      <vt:lpstr>Summary 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Cosmic Ultraviolet Baryon Survey (CUBS) VII: on the warm-hot circumgalactic medium probed by O VI and NE VIII at 0.4 ≲ z ≲ 0.7</dc:title>
  <dc:creator>Brock Parker</dc:creator>
  <cp:lastModifiedBy>Brock Parker</cp:lastModifiedBy>
  <cp:revision>16</cp:revision>
  <dcterms:created xsi:type="dcterms:W3CDTF">2024-03-28T18:54:56Z</dcterms:created>
  <dcterms:modified xsi:type="dcterms:W3CDTF">2024-03-29T23:24:05Z</dcterms:modified>
</cp:coreProperties>
</file>